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56" r:id="rId2"/>
    <p:sldId id="355" r:id="rId3"/>
    <p:sldId id="267" r:id="rId4"/>
    <p:sldId id="324" r:id="rId5"/>
    <p:sldId id="325" r:id="rId6"/>
    <p:sldId id="326" r:id="rId7"/>
    <p:sldId id="349" r:id="rId8"/>
    <p:sldId id="350" r:id="rId9"/>
    <p:sldId id="351" r:id="rId10"/>
    <p:sldId id="353" r:id="rId11"/>
    <p:sldId id="269" r:id="rId12"/>
    <p:sldId id="345" r:id="rId13"/>
    <p:sldId id="333" r:id="rId14"/>
    <p:sldId id="334" r:id="rId15"/>
    <p:sldId id="335" r:id="rId16"/>
    <p:sldId id="336" r:id="rId17"/>
    <p:sldId id="265" r:id="rId18"/>
    <p:sldId id="338" r:id="rId19"/>
    <p:sldId id="262" r:id="rId20"/>
    <p:sldId id="263" r:id="rId21"/>
    <p:sldId id="337" r:id="rId22"/>
    <p:sldId id="274" r:id="rId23"/>
    <p:sldId id="276" r:id="rId24"/>
    <p:sldId id="279" r:id="rId25"/>
    <p:sldId id="281" r:id="rId26"/>
    <p:sldId id="322" r:id="rId27"/>
    <p:sldId id="340" r:id="rId28"/>
    <p:sldId id="346" r:id="rId29"/>
    <p:sldId id="342" r:id="rId30"/>
    <p:sldId id="278" r:id="rId31"/>
    <p:sldId id="287" r:id="rId32"/>
    <p:sldId id="288" r:id="rId33"/>
    <p:sldId id="289" r:id="rId34"/>
    <p:sldId id="280" r:id="rId35"/>
    <p:sldId id="303" r:id="rId36"/>
    <p:sldId id="313" r:id="rId37"/>
    <p:sldId id="302" r:id="rId38"/>
    <p:sldId id="304" r:id="rId39"/>
    <p:sldId id="301" r:id="rId40"/>
    <p:sldId id="305" r:id="rId41"/>
    <p:sldId id="282" r:id="rId42"/>
    <p:sldId id="310" r:id="rId43"/>
    <p:sldId id="307" r:id="rId44"/>
    <p:sldId id="311" r:id="rId45"/>
    <p:sldId id="309" r:id="rId46"/>
    <p:sldId id="312" r:id="rId47"/>
    <p:sldId id="283" r:id="rId48"/>
    <p:sldId id="284" r:id="rId49"/>
    <p:sldId id="297" r:id="rId50"/>
    <p:sldId id="291" r:id="rId51"/>
    <p:sldId id="296" r:id="rId52"/>
    <p:sldId id="295" r:id="rId53"/>
    <p:sldId id="299" r:id="rId54"/>
    <p:sldId id="259" r:id="rId55"/>
    <p:sldId id="316" r:id="rId56"/>
    <p:sldId id="317" r:id="rId57"/>
    <p:sldId id="286" r:id="rId58"/>
    <p:sldId id="318" r:id="rId59"/>
    <p:sldId id="320" r:id="rId60"/>
    <p:sldId id="321"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3F6D"/>
    <a:srgbClr val="28E0BD"/>
    <a:srgbClr val="E325C3"/>
    <a:srgbClr val="C543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44" autoAdjust="0"/>
    <p:restoredTop sz="61485" autoAdjust="0"/>
  </p:normalViewPr>
  <p:slideViewPr>
    <p:cSldViewPr snapToGrid="0">
      <p:cViewPr varScale="1">
        <p:scale>
          <a:sx n="39" d="100"/>
          <a:sy n="39" d="100"/>
        </p:scale>
        <p:origin x="146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1AEC43-70D4-482B-8978-314EAA6324C5}"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6F344BF8-4D01-47B9-994E-37B2DCFA556C}">
      <dgm:prSet/>
      <dgm:spPr/>
      <dgm:t>
        <a:bodyPr/>
        <a:lstStyle/>
        <a:p>
          <a:r>
            <a:rPr lang="en-GB" dirty="0"/>
            <a:t>Definitions/Terminology</a:t>
          </a:r>
          <a:endParaRPr lang="en-US" dirty="0"/>
        </a:p>
      </dgm:t>
    </dgm:pt>
    <dgm:pt modelId="{4B3C127B-4580-496E-A696-F31FDACC1586}" type="parTrans" cxnId="{37BECEAF-2230-4B24-9832-ED032C26C01D}">
      <dgm:prSet/>
      <dgm:spPr/>
      <dgm:t>
        <a:bodyPr/>
        <a:lstStyle/>
        <a:p>
          <a:endParaRPr lang="en-US"/>
        </a:p>
      </dgm:t>
    </dgm:pt>
    <dgm:pt modelId="{203E80DF-24C0-451E-9B04-79CD967E2E08}" type="sibTrans" cxnId="{37BECEAF-2230-4B24-9832-ED032C26C01D}">
      <dgm:prSet/>
      <dgm:spPr/>
      <dgm:t>
        <a:bodyPr/>
        <a:lstStyle/>
        <a:p>
          <a:endParaRPr lang="en-US"/>
        </a:p>
      </dgm:t>
    </dgm:pt>
    <dgm:pt modelId="{EF900DD6-2FB1-4030-AA06-BC09316CCEBC}">
      <dgm:prSet/>
      <dgm:spPr/>
      <dgm:t>
        <a:bodyPr/>
        <a:lstStyle/>
        <a:p>
          <a:r>
            <a:rPr lang="en-GB" dirty="0"/>
            <a:t>Facts &amp; figures</a:t>
          </a:r>
          <a:endParaRPr lang="en-US" dirty="0"/>
        </a:p>
      </dgm:t>
    </dgm:pt>
    <dgm:pt modelId="{E2388570-677F-40F8-952F-A2D34134076D}" type="parTrans" cxnId="{CFD37440-90FF-4741-A8C3-67EA5212524D}">
      <dgm:prSet/>
      <dgm:spPr/>
      <dgm:t>
        <a:bodyPr/>
        <a:lstStyle/>
        <a:p>
          <a:endParaRPr lang="en-US"/>
        </a:p>
      </dgm:t>
    </dgm:pt>
    <dgm:pt modelId="{6F806DD9-D002-4189-8A5E-07827B5959DC}" type="sibTrans" cxnId="{CFD37440-90FF-4741-A8C3-67EA5212524D}">
      <dgm:prSet/>
      <dgm:spPr/>
      <dgm:t>
        <a:bodyPr/>
        <a:lstStyle/>
        <a:p>
          <a:endParaRPr lang="en-US"/>
        </a:p>
      </dgm:t>
    </dgm:pt>
    <dgm:pt modelId="{EF53E074-A23A-410B-B09B-E85E965122D9}">
      <dgm:prSet/>
      <dgm:spPr/>
      <dgm:t>
        <a:bodyPr/>
        <a:lstStyle/>
        <a:p>
          <a:r>
            <a:rPr lang="en-GB" dirty="0"/>
            <a:t>Adverse effects</a:t>
          </a:r>
          <a:endParaRPr lang="en-US" dirty="0"/>
        </a:p>
      </dgm:t>
    </dgm:pt>
    <dgm:pt modelId="{1CA5876E-4CC1-4656-B485-803A2F0B8661}" type="parTrans" cxnId="{1223B864-0C85-416A-9082-98C6874BAF28}">
      <dgm:prSet/>
      <dgm:spPr/>
      <dgm:t>
        <a:bodyPr/>
        <a:lstStyle/>
        <a:p>
          <a:endParaRPr lang="en-US"/>
        </a:p>
      </dgm:t>
    </dgm:pt>
    <dgm:pt modelId="{6F8F3477-D3FA-48E0-AB19-E02CA32B482B}" type="sibTrans" cxnId="{1223B864-0C85-416A-9082-98C6874BAF28}">
      <dgm:prSet/>
      <dgm:spPr/>
      <dgm:t>
        <a:bodyPr/>
        <a:lstStyle/>
        <a:p>
          <a:endParaRPr lang="en-US"/>
        </a:p>
      </dgm:t>
    </dgm:pt>
    <dgm:pt modelId="{30D50A0B-47E0-4DF0-BBD6-574C3F31B7D6}">
      <dgm:prSet/>
      <dgm:spPr/>
      <dgm:t>
        <a:bodyPr/>
        <a:lstStyle/>
        <a:p>
          <a:r>
            <a:rPr lang="en-GB" dirty="0"/>
            <a:t>Recognition</a:t>
          </a:r>
          <a:endParaRPr lang="en-US" dirty="0"/>
        </a:p>
      </dgm:t>
    </dgm:pt>
    <dgm:pt modelId="{CE0A0B6E-4130-45D3-ACD8-443B3F3DF483}" type="parTrans" cxnId="{54285D95-FF3D-4B17-95E7-CF22DCC8671A}">
      <dgm:prSet/>
      <dgm:spPr/>
      <dgm:t>
        <a:bodyPr/>
        <a:lstStyle/>
        <a:p>
          <a:endParaRPr lang="en-US"/>
        </a:p>
      </dgm:t>
    </dgm:pt>
    <dgm:pt modelId="{08BF3339-0FD4-41C1-AAF6-74AEAE50425F}" type="sibTrans" cxnId="{54285D95-FF3D-4B17-95E7-CF22DCC8671A}">
      <dgm:prSet/>
      <dgm:spPr/>
      <dgm:t>
        <a:bodyPr/>
        <a:lstStyle/>
        <a:p>
          <a:endParaRPr lang="en-US"/>
        </a:p>
      </dgm:t>
    </dgm:pt>
    <dgm:pt modelId="{6B26D738-49A1-4032-A9A4-61486ACA4384}">
      <dgm:prSet/>
      <dgm:spPr/>
      <dgm:t>
        <a:bodyPr/>
        <a:lstStyle/>
        <a:p>
          <a:r>
            <a:rPr lang="en-GB" dirty="0"/>
            <a:t>Management</a:t>
          </a:r>
          <a:endParaRPr lang="en-US" dirty="0"/>
        </a:p>
      </dgm:t>
    </dgm:pt>
    <dgm:pt modelId="{4962B4CF-0A9E-42EC-8B3F-7305E1D30B36}" type="parTrans" cxnId="{B0D5F9A2-78DB-43E4-82B7-78F0F595094F}">
      <dgm:prSet/>
      <dgm:spPr/>
      <dgm:t>
        <a:bodyPr/>
        <a:lstStyle/>
        <a:p>
          <a:endParaRPr lang="en-US"/>
        </a:p>
      </dgm:t>
    </dgm:pt>
    <dgm:pt modelId="{1F62A073-653F-45B7-AD94-821F9A493233}" type="sibTrans" cxnId="{B0D5F9A2-78DB-43E4-82B7-78F0F595094F}">
      <dgm:prSet/>
      <dgm:spPr/>
      <dgm:t>
        <a:bodyPr/>
        <a:lstStyle/>
        <a:p>
          <a:endParaRPr lang="en-US"/>
        </a:p>
      </dgm:t>
    </dgm:pt>
    <dgm:pt modelId="{FE62F9CC-25BA-4E39-82FD-64E86702C4AD}" type="pres">
      <dgm:prSet presAssocID="{D41AEC43-70D4-482B-8978-314EAA6324C5}" presName="linear" presStyleCnt="0">
        <dgm:presLayoutVars>
          <dgm:animLvl val="lvl"/>
          <dgm:resizeHandles val="exact"/>
        </dgm:presLayoutVars>
      </dgm:prSet>
      <dgm:spPr/>
    </dgm:pt>
    <dgm:pt modelId="{ADCA44EC-43E7-455F-9EA1-3E0A56580A9C}" type="pres">
      <dgm:prSet presAssocID="{6F344BF8-4D01-47B9-994E-37B2DCFA556C}" presName="parentText" presStyleLbl="node1" presStyleIdx="0" presStyleCnt="5">
        <dgm:presLayoutVars>
          <dgm:chMax val="0"/>
          <dgm:bulletEnabled val="1"/>
        </dgm:presLayoutVars>
      </dgm:prSet>
      <dgm:spPr/>
    </dgm:pt>
    <dgm:pt modelId="{B0673BED-9498-43AF-BD6B-853304C7C36E}" type="pres">
      <dgm:prSet presAssocID="{203E80DF-24C0-451E-9B04-79CD967E2E08}" presName="spacer" presStyleCnt="0"/>
      <dgm:spPr/>
    </dgm:pt>
    <dgm:pt modelId="{19C4F328-5C55-44C9-B4F4-719AAE5F586E}" type="pres">
      <dgm:prSet presAssocID="{EF900DD6-2FB1-4030-AA06-BC09316CCEBC}" presName="parentText" presStyleLbl="node1" presStyleIdx="1" presStyleCnt="5">
        <dgm:presLayoutVars>
          <dgm:chMax val="0"/>
          <dgm:bulletEnabled val="1"/>
        </dgm:presLayoutVars>
      </dgm:prSet>
      <dgm:spPr/>
    </dgm:pt>
    <dgm:pt modelId="{DD40C30C-90AA-4423-A161-8527E373F2A4}" type="pres">
      <dgm:prSet presAssocID="{6F806DD9-D002-4189-8A5E-07827B5959DC}" presName="spacer" presStyleCnt="0"/>
      <dgm:spPr/>
    </dgm:pt>
    <dgm:pt modelId="{8ECEBBA3-44AB-4267-8F06-D7C1DCAE5760}" type="pres">
      <dgm:prSet presAssocID="{EF53E074-A23A-410B-B09B-E85E965122D9}" presName="parentText" presStyleLbl="node1" presStyleIdx="2" presStyleCnt="5">
        <dgm:presLayoutVars>
          <dgm:chMax val="0"/>
          <dgm:bulletEnabled val="1"/>
        </dgm:presLayoutVars>
      </dgm:prSet>
      <dgm:spPr/>
    </dgm:pt>
    <dgm:pt modelId="{84AF2A47-641D-4C3E-880C-C14AF4EA85A1}" type="pres">
      <dgm:prSet presAssocID="{6F8F3477-D3FA-48E0-AB19-E02CA32B482B}" presName="spacer" presStyleCnt="0"/>
      <dgm:spPr/>
    </dgm:pt>
    <dgm:pt modelId="{B3C9D827-09B3-4864-9224-6D5065297D5B}" type="pres">
      <dgm:prSet presAssocID="{30D50A0B-47E0-4DF0-BBD6-574C3F31B7D6}" presName="parentText" presStyleLbl="node1" presStyleIdx="3" presStyleCnt="5">
        <dgm:presLayoutVars>
          <dgm:chMax val="0"/>
          <dgm:bulletEnabled val="1"/>
        </dgm:presLayoutVars>
      </dgm:prSet>
      <dgm:spPr/>
    </dgm:pt>
    <dgm:pt modelId="{13C5F6DE-A293-42E4-83CF-60D9BF78C785}" type="pres">
      <dgm:prSet presAssocID="{08BF3339-0FD4-41C1-AAF6-74AEAE50425F}" presName="spacer" presStyleCnt="0"/>
      <dgm:spPr/>
    </dgm:pt>
    <dgm:pt modelId="{D43B798A-49D4-499D-B42C-DA7DC8E2249C}" type="pres">
      <dgm:prSet presAssocID="{6B26D738-49A1-4032-A9A4-61486ACA4384}" presName="parentText" presStyleLbl="node1" presStyleIdx="4" presStyleCnt="5">
        <dgm:presLayoutVars>
          <dgm:chMax val="0"/>
          <dgm:bulletEnabled val="1"/>
        </dgm:presLayoutVars>
      </dgm:prSet>
      <dgm:spPr/>
    </dgm:pt>
  </dgm:ptLst>
  <dgm:cxnLst>
    <dgm:cxn modelId="{CFD37440-90FF-4741-A8C3-67EA5212524D}" srcId="{D41AEC43-70D4-482B-8978-314EAA6324C5}" destId="{EF900DD6-2FB1-4030-AA06-BC09316CCEBC}" srcOrd="1" destOrd="0" parTransId="{E2388570-677F-40F8-952F-A2D34134076D}" sibTransId="{6F806DD9-D002-4189-8A5E-07827B5959DC}"/>
    <dgm:cxn modelId="{56809964-C474-4E76-BC14-8B768D75CA4E}" type="presOf" srcId="{6B26D738-49A1-4032-A9A4-61486ACA4384}" destId="{D43B798A-49D4-499D-B42C-DA7DC8E2249C}" srcOrd="0" destOrd="0" presId="urn:microsoft.com/office/officeart/2005/8/layout/vList2"/>
    <dgm:cxn modelId="{1223B864-0C85-416A-9082-98C6874BAF28}" srcId="{D41AEC43-70D4-482B-8978-314EAA6324C5}" destId="{EF53E074-A23A-410B-B09B-E85E965122D9}" srcOrd="2" destOrd="0" parTransId="{1CA5876E-4CC1-4656-B485-803A2F0B8661}" sibTransId="{6F8F3477-D3FA-48E0-AB19-E02CA32B482B}"/>
    <dgm:cxn modelId="{54285D95-FF3D-4B17-95E7-CF22DCC8671A}" srcId="{D41AEC43-70D4-482B-8978-314EAA6324C5}" destId="{30D50A0B-47E0-4DF0-BBD6-574C3F31B7D6}" srcOrd="3" destOrd="0" parTransId="{CE0A0B6E-4130-45D3-ACD8-443B3F3DF483}" sibTransId="{08BF3339-0FD4-41C1-AAF6-74AEAE50425F}"/>
    <dgm:cxn modelId="{B0D5F9A2-78DB-43E4-82B7-78F0F595094F}" srcId="{D41AEC43-70D4-482B-8978-314EAA6324C5}" destId="{6B26D738-49A1-4032-A9A4-61486ACA4384}" srcOrd="4" destOrd="0" parTransId="{4962B4CF-0A9E-42EC-8B3F-7305E1D30B36}" sibTransId="{1F62A073-653F-45B7-AD94-821F9A493233}"/>
    <dgm:cxn modelId="{379C20AC-D1F9-4783-8FB6-A733152E8B78}" type="presOf" srcId="{EF53E074-A23A-410B-B09B-E85E965122D9}" destId="{8ECEBBA3-44AB-4267-8F06-D7C1DCAE5760}" srcOrd="0" destOrd="0" presId="urn:microsoft.com/office/officeart/2005/8/layout/vList2"/>
    <dgm:cxn modelId="{37BECEAF-2230-4B24-9832-ED032C26C01D}" srcId="{D41AEC43-70D4-482B-8978-314EAA6324C5}" destId="{6F344BF8-4D01-47B9-994E-37B2DCFA556C}" srcOrd="0" destOrd="0" parTransId="{4B3C127B-4580-496E-A696-F31FDACC1586}" sibTransId="{203E80DF-24C0-451E-9B04-79CD967E2E08}"/>
    <dgm:cxn modelId="{6374E9B5-EFB3-4043-8843-59D0046F5148}" type="presOf" srcId="{6F344BF8-4D01-47B9-994E-37B2DCFA556C}" destId="{ADCA44EC-43E7-455F-9EA1-3E0A56580A9C}" srcOrd="0" destOrd="0" presId="urn:microsoft.com/office/officeart/2005/8/layout/vList2"/>
    <dgm:cxn modelId="{5101CCD6-C73D-41B1-B2FF-DF0A4ECA75B3}" type="presOf" srcId="{EF900DD6-2FB1-4030-AA06-BC09316CCEBC}" destId="{19C4F328-5C55-44C9-B4F4-719AAE5F586E}" srcOrd="0" destOrd="0" presId="urn:microsoft.com/office/officeart/2005/8/layout/vList2"/>
    <dgm:cxn modelId="{C2D873E3-D82D-448A-841B-5B54A5EFBEB2}" type="presOf" srcId="{D41AEC43-70D4-482B-8978-314EAA6324C5}" destId="{FE62F9CC-25BA-4E39-82FD-64E86702C4AD}" srcOrd="0" destOrd="0" presId="urn:microsoft.com/office/officeart/2005/8/layout/vList2"/>
    <dgm:cxn modelId="{63D5E5F6-6AFC-48E2-B701-F7D409A2195C}" type="presOf" srcId="{30D50A0B-47E0-4DF0-BBD6-574C3F31B7D6}" destId="{B3C9D827-09B3-4864-9224-6D5065297D5B}" srcOrd="0" destOrd="0" presId="urn:microsoft.com/office/officeart/2005/8/layout/vList2"/>
    <dgm:cxn modelId="{D241A8AB-B580-4E3A-AD4D-2E48CB4E8012}" type="presParOf" srcId="{FE62F9CC-25BA-4E39-82FD-64E86702C4AD}" destId="{ADCA44EC-43E7-455F-9EA1-3E0A56580A9C}" srcOrd="0" destOrd="0" presId="urn:microsoft.com/office/officeart/2005/8/layout/vList2"/>
    <dgm:cxn modelId="{6E9320B7-6E05-4786-9DD9-50E9D3E391FC}" type="presParOf" srcId="{FE62F9CC-25BA-4E39-82FD-64E86702C4AD}" destId="{B0673BED-9498-43AF-BD6B-853304C7C36E}" srcOrd="1" destOrd="0" presId="urn:microsoft.com/office/officeart/2005/8/layout/vList2"/>
    <dgm:cxn modelId="{6F33D53B-EDF0-48ED-934D-947ED06F135F}" type="presParOf" srcId="{FE62F9CC-25BA-4E39-82FD-64E86702C4AD}" destId="{19C4F328-5C55-44C9-B4F4-719AAE5F586E}" srcOrd="2" destOrd="0" presId="urn:microsoft.com/office/officeart/2005/8/layout/vList2"/>
    <dgm:cxn modelId="{DE1D9F2D-D4C2-46DB-91B2-3B198FC4FFD7}" type="presParOf" srcId="{FE62F9CC-25BA-4E39-82FD-64E86702C4AD}" destId="{DD40C30C-90AA-4423-A161-8527E373F2A4}" srcOrd="3" destOrd="0" presId="urn:microsoft.com/office/officeart/2005/8/layout/vList2"/>
    <dgm:cxn modelId="{9C5CAE1C-5F98-4C4B-B648-34DC0E7393B8}" type="presParOf" srcId="{FE62F9CC-25BA-4E39-82FD-64E86702C4AD}" destId="{8ECEBBA3-44AB-4267-8F06-D7C1DCAE5760}" srcOrd="4" destOrd="0" presId="urn:microsoft.com/office/officeart/2005/8/layout/vList2"/>
    <dgm:cxn modelId="{3B573911-2007-4F29-BD54-405ADE2E9935}" type="presParOf" srcId="{FE62F9CC-25BA-4E39-82FD-64E86702C4AD}" destId="{84AF2A47-641D-4C3E-880C-C14AF4EA85A1}" srcOrd="5" destOrd="0" presId="urn:microsoft.com/office/officeart/2005/8/layout/vList2"/>
    <dgm:cxn modelId="{A09D5E0F-9EC3-4F21-A6E9-049BA9D0D6A1}" type="presParOf" srcId="{FE62F9CC-25BA-4E39-82FD-64E86702C4AD}" destId="{B3C9D827-09B3-4864-9224-6D5065297D5B}" srcOrd="6" destOrd="0" presId="urn:microsoft.com/office/officeart/2005/8/layout/vList2"/>
    <dgm:cxn modelId="{317C9503-9C77-442E-9660-C5BC5576D95C}" type="presParOf" srcId="{FE62F9CC-25BA-4E39-82FD-64E86702C4AD}" destId="{13C5F6DE-A293-42E4-83CF-60D9BF78C785}" srcOrd="7" destOrd="0" presId="urn:microsoft.com/office/officeart/2005/8/layout/vList2"/>
    <dgm:cxn modelId="{05E080B5-090A-43F8-B19B-FF2729240DEA}" type="presParOf" srcId="{FE62F9CC-25BA-4E39-82FD-64E86702C4AD}" destId="{D43B798A-49D4-499D-B42C-DA7DC8E2249C}"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7556B5-CDB9-42F4-A819-B5CA76C2D7E6}"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5006CC60-B34E-4EE8-BBF6-68655D072629}">
      <dgm:prSet/>
      <dgm:spPr/>
      <dgm:t>
        <a:bodyPr/>
        <a:lstStyle/>
        <a:p>
          <a:r>
            <a:rPr lang="en-GB" dirty="0"/>
            <a:t>Death of a spouse</a:t>
          </a:r>
          <a:endParaRPr lang="en-US" dirty="0"/>
        </a:p>
      </dgm:t>
    </dgm:pt>
    <dgm:pt modelId="{DFEE573D-2E25-44D1-8B09-9C9B2EB66F0B}" type="parTrans" cxnId="{DF3C8EDE-B296-4AFC-9830-AE8B2BB9C7CF}">
      <dgm:prSet/>
      <dgm:spPr/>
      <dgm:t>
        <a:bodyPr/>
        <a:lstStyle/>
        <a:p>
          <a:endParaRPr lang="en-US"/>
        </a:p>
      </dgm:t>
    </dgm:pt>
    <dgm:pt modelId="{EF6BD00F-5AB8-476B-8B5D-1A4034254A75}" type="sibTrans" cxnId="{DF3C8EDE-B296-4AFC-9830-AE8B2BB9C7CF}">
      <dgm:prSet/>
      <dgm:spPr/>
      <dgm:t>
        <a:bodyPr/>
        <a:lstStyle/>
        <a:p>
          <a:endParaRPr lang="en-US"/>
        </a:p>
      </dgm:t>
    </dgm:pt>
    <dgm:pt modelId="{277FC828-4628-42B6-9267-993A52BEB44A}">
      <dgm:prSet/>
      <dgm:spPr/>
      <dgm:t>
        <a:bodyPr/>
        <a:lstStyle/>
        <a:p>
          <a:r>
            <a:rPr lang="en-GB" dirty="0"/>
            <a:t>Moving to a new home environment</a:t>
          </a:r>
          <a:endParaRPr lang="en-US" dirty="0"/>
        </a:p>
      </dgm:t>
    </dgm:pt>
    <dgm:pt modelId="{65ED2636-8CAC-4E51-82F8-5ABEBC0D9747}" type="parTrans" cxnId="{4373A6E4-E971-453B-8C7C-5B415C2214CB}">
      <dgm:prSet/>
      <dgm:spPr/>
      <dgm:t>
        <a:bodyPr/>
        <a:lstStyle/>
        <a:p>
          <a:endParaRPr lang="en-US"/>
        </a:p>
      </dgm:t>
    </dgm:pt>
    <dgm:pt modelId="{B4FC5C32-875B-429B-A514-D5116A47A2AB}" type="sibTrans" cxnId="{4373A6E4-E971-453B-8C7C-5B415C2214CB}">
      <dgm:prSet/>
      <dgm:spPr/>
      <dgm:t>
        <a:bodyPr/>
        <a:lstStyle/>
        <a:p>
          <a:endParaRPr lang="en-US"/>
        </a:p>
      </dgm:t>
    </dgm:pt>
    <dgm:pt modelId="{F3AE8A3C-A1EA-4D12-8C44-C40EDA8F751D}">
      <dgm:prSet/>
      <dgm:spPr/>
      <dgm:t>
        <a:bodyPr/>
        <a:lstStyle/>
        <a:p>
          <a:r>
            <a:rPr lang="en-GB" dirty="0"/>
            <a:t>Failing health</a:t>
          </a:r>
          <a:endParaRPr lang="en-US" dirty="0"/>
        </a:p>
      </dgm:t>
    </dgm:pt>
    <dgm:pt modelId="{5B8A8D76-A726-45A2-9403-247C9E9D7099}" type="parTrans" cxnId="{5D4A2316-09F5-4C8C-BA1B-BA54E8860B93}">
      <dgm:prSet/>
      <dgm:spPr/>
      <dgm:t>
        <a:bodyPr/>
        <a:lstStyle/>
        <a:p>
          <a:endParaRPr lang="en-US"/>
        </a:p>
      </dgm:t>
    </dgm:pt>
    <dgm:pt modelId="{EE5A2022-4915-4341-8CE2-A397C1812758}" type="sibTrans" cxnId="{5D4A2316-09F5-4C8C-BA1B-BA54E8860B93}">
      <dgm:prSet/>
      <dgm:spPr/>
      <dgm:t>
        <a:bodyPr/>
        <a:lstStyle/>
        <a:p>
          <a:endParaRPr lang="en-US"/>
        </a:p>
      </dgm:t>
    </dgm:pt>
    <dgm:pt modelId="{7ABD47C1-1C80-4416-AC3F-8D7181578C87}">
      <dgm:prSet/>
      <dgm:spPr/>
      <dgm:t>
        <a:bodyPr/>
        <a:lstStyle/>
        <a:p>
          <a:r>
            <a:rPr lang="en-GB" dirty="0"/>
            <a:t>Loss of independence</a:t>
          </a:r>
          <a:endParaRPr lang="en-US" dirty="0"/>
        </a:p>
      </dgm:t>
    </dgm:pt>
    <dgm:pt modelId="{AA9A619E-82A1-4FD3-B1D8-D7CE53E8C4EC}" type="parTrans" cxnId="{18100CB5-B536-4CB6-A2A8-041D5DC40606}">
      <dgm:prSet/>
      <dgm:spPr/>
      <dgm:t>
        <a:bodyPr/>
        <a:lstStyle/>
        <a:p>
          <a:endParaRPr lang="en-US"/>
        </a:p>
      </dgm:t>
    </dgm:pt>
    <dgm:pt modelId="{A503452F-764B-44CE-803D-99D811F7C82F}" type="sibTrans" cxnId="{18100CB5-B536-4CB6-A2A8-041D5DC40606}">
      <dgm:prSet/>
      <dgm:spPr/>
      <dgm:t>
        <a:bodyPr/>
        <a:lstStyle/>
        <a:p>
          <a:endParaRPr lang="en-US"/>
        </a:p>
      </dgm:t>
    </dgm:pt>
    <dgm:pt modelId="{DAFF10BB-60EE-44B7-8C24-6029BDD21FD3}">
      <dgm:prSet/>
      <dgm:spPr/>
      <dgm:t>
        <a:bodyPr/>
        <a:lstStyle/>
        <a:p>
          <a:r>
            <a:rPr lang="en-GB" dirty="0"/>
            <a:t>Loneliness</a:t>
          </a:r>
          <a:endParaRPr lang="en-US" dirty="0"/>
        </a:p>
      </dgm:t>
    </dgm:pt>
    <dgm:pt modelId="{E7DF4CAB-12C3-4436-9FAD-99B7BF6ABA17}" type="parTrans" cxnId="{5BF78A60-E0BD-43EF-9386-3A5957F275A7}">
      <dgm:prSet/>
      <dgm:spPr/>
      <dgm:t>
        <a:bodyPr/>
        <a:lstStyle/>
        <a:p>
          <a:endParaRPr lang="en-US"/>
        </a:p>
      </dgm:t>
    </dgm:pt>
    <dgm:pt modelId="{77B91C52-0F16-46E6-909D-19EE3A6E49DA}" type="sibTrans" cxnId="{5BF78A60-E0BD-43EF-9386-3A5957F275A7}">
      <dgm:prSet/>
      <dgm:spPr/>
      <dgm:t>
        <a:bodyPr/>
        <a:lstStyle/>
        <a:p>
          <a:endParaRPr lang="en-US"/>
        </a:p>
      </dgm:t>
    </dgm:pt>
    <dgm:pt modelId="{83285BB0-D401-4393-94AF-F54992C59037}">
      <dgm:prSet/>
      <dgm:spPr/>
      <dgm:t>
        <a:bodyPr/>
        <a:lstStyle/>
        <a:p>
          <a:r>
            <a:rPr lang="en-GB" dirty="0"/>
            <a:t>Boredom</a:t>
          </a:r>
          <a:endParaRPr lang="en-US" dirty="0"/>
        </a:p>
      </dgm:t>
    </dgm:pt>
    <dgm:pt modelId="{E83F9FB0-09E4-4089-A9CB-CE820625A21B}" type="parTrans" cxnId="{BCFDE3CE-70A1-4F95-9001-944CB799C3EB}">
      <dgm:prSet/>
      <dgm:spPr/>
      <dgm:t>
        <a:bodyPr/>
        <a:lstStyle/>
        <a:p>
          <a:endParaRPr lang="en-US"/>
        </a:p>
      </dgm:t>
    </dgm:pt>
    <dgm:pt modelId="{FC76B20F-85BB-4569-8DFF-B1CE108DC307}" type="sibTrans" cxnId="{BCFDE3CE-70A1-4F95-9001-944CB799C3EB}">
      <dgm:prSet/>
      <dgm:spPr/>
      <dgm:t>
        <a:bodyPr/>
        <a:lstStyle/>
        <a:p>
          <a:endParaRPr lang="en-US"/>
        </a:p>
      </dgm:t>
    </dgm:pt>
    <dgm:pt modelId="{AC1E6856-E446-4E72-AB80-154F56AE8638}">
      <dgm:prSet/>
      <dgm:spPr/>
      <dgm:t>
        <a:bodyPr/>
        <a:lstStyle/>
        <a:p>
          <a:r>
            <a:rPr lang="en-GB" dirty="0"/>
            <a:t>Anxiety</a:t>
          </a:r>
          <a:endParaRPr lang="en-US" dirty="0"/>
        </a:p>
      </dgm:t>
    </dgm:pt>
    <dgm:pt modelId="{4D816317-C1EF-494A-BD4E-1E42507505EE}" type="parTrans" cxnId="{E01E2F09-DFA2-4898-8C1E-D1A4DA85105D}">
      <dgm:prSet/>
      <dgm:spPr/>
      <dgm:t>
        <a:bodyPr/>
        <a:lstStyle/>
        <a:p>
          <a:endParaRPr lang="en-US"/>
        </a:p>
      </dgm:t>
    </dgm:pt>
    <dgm:pt modelId="{77904487-69B0-40B5-B5ED-2E2AD13DD5D6}" type="sibTrans" cxnId="{E01E2F09-DFA2-4898-8C1E-D1A4DA85105D}">
      <dgm:prSet/>
      <dgm:spPr/>
      <dgm:t>
        <a:bodyPr/>
        <a:lstStyle/>
        <a:p>
          <a:endParaRPr lang="en-US"/>
        </a:p>
      </dgm:t>
    </dgm:pt>
    <dgm:pt modelId="{FAA7DF39-6AED-4BE3-B2B9-4786B4BA02BC}" type="pres">
      <dgm:prSet presAssocID="{317556B5-CDB9-42F4-A819-B5CA76C2D7E6}" presName="linear" presStyleCnt="0">
        <dgm:presLayoutVars>
          <dgm:animLvl val="lvl"/>
          <dgm:resizeHandles val="exact"/>
        </dgm:presLayoutVars>
      </dgm:prSet>
      <dgm:spPr/>
    </dgm:pt>
    <dgm:pt modelId="{D503F3B6-F6BD-43F9-BE53-093E0B59F0E5}" type="pres">
      <dgm:prSet presAssocID="{5006CC60-B34E-4EE8-BBF6-68655D072629}" presName="parentText" presStyleLbl="node1" presStyleIdx="0" presStyleCnt="7">
        <dgm:presLayoutVars>
          <dgm:chMax val="0"/>
          <dgm:bulletEnabled val="1"/>
        </dgm:presLayoutVars>
      </dgm:prSet>
      <dgm:spPr/>
    </dgm:pt>
    <dgm:pt modelId="{53F6B761-2D4D-4F65-AFA1-4A326264226D}" type="pres">
      <dgm:prSet presAssocID="{EF6BD00F-5AB8-476B-8B5D-1A4034254A75}" presName="spacer" presStyleCnt="0"/>
      <dgm:spPr/>
    </dgm:pt>
    <dgm:pt modelId="{DEE7A930-78F0-4BFA-8B24-20231B37755A}" type="pres">
      <dgm:prSet presAssocID="{277FC828-4628-42B6-9267-993A52BEB44A}" presName="parentText" presStyleLbl="node1" presStyleIdx="1" presStyleCnt="7">
        <dgm:presLayoutVars>
          <dgm:chMax val="0"/>
          <dgm:bulletEnabled val="1"/>
        </dgm:presLayoutVars>
      </dgm:prSet>
      <dgm:spPr/>
    </dgm:pt>
    <dgm:pt modelId="{EDC1EE35-6346-4184-A6C4-5EC438AB93EA}" type="pres">
      <dgm:prSet presAssocID="{B4FC5C32-875B-429B-A514-D5116A47A2AB}" presName="spacer" presStyleCnt="0"/>
      <dgm:spPr/>
    </dgm:pt>
    <dgm:pt modelId="{7F9D3268-681A-4F0C-9D23-C98D541331CE}" type="pres">
      <dgm:prSet presAssocID="{F3AE8A3C-A1EA-4D12-8C44-C40EDA8F751D}" presName="parentText" presStyleLbl="node1" presStyleIdx="2" presStyleCnt="7">
        <dgm:presLayoutVars>
          <dgm:chMax val="0"/>
          <dgm:bulletEnabled val="1"/>
        </dgm:presLayoutVars>
      </dgm:prSet>
      <dgm:spPr/>
    </dgm:pt>
    <dgm:pt modelId="{99C87AA2-333C-4151-8C03-289B917BD5EC}" type="pres">
      <dgm:prSet presAssocID="{EE5A2022-4915-4341-8CE2-A397C1812758}" presName="spacer" presStyleCnt="0"/>
      <dgm:spPr/>
    </dgm:pt>
    <dgm:pt modelId="{7C9D0300-387C-4104-BD5D-A2392F80B5F1}" type="pres">
      <dgm:prSet presAssocID="{7ABD47C1-1C80-4416-AC3F-8D7181578C87}" presName="parentText" presStyleLbl="node1" presStyleIdx="3" presStyleCnt="7">
        <dgm:presLayoutVars>
          <dgm:chMax val="0"/>
          <dgm:bulletEnabled val="1"/>
        </dgm:presLayoutVars>
      </dgm:prSet>
      <dgm:spPr/>
    </dgm:pt>
    <dgm:pt modelId="{030B6A96-69FB-43A5-85D9-E8EFC23A8B8C}" type="pres">
      <dgm:prSet presAssocID="{A503452F-764B-44CE-803D-99D811F7C82F}" presName="spacer" presStyleCnt="0"/>
      <dgm:spPr/>
    </dgm:pt>
    <dgm:pt modelId="{14AC028F-F928-4EB9-BF09-A81F13EADF8B}" type="pres">
      <dgm:prSet presAssocID="{DAFF10BB-60EE-44B7-8C24-6029BDD21FD3}" presName="parentText" presStyleLbl="node1" presStyleIdx="4" presStyleCnt="7">
        <dgm:presLayoutVars>
          <dgm:chMax val="0"/>
          <dgm:bulletEnabled val="1"/>
        </dgm:presLayoutVars>
      </dgm:prSet>
      <dgm:spPr/>
    </dgm:pt>
    <dgm:pt modelId="{D7147A7F-966C-449A-8E73-3B2908892D18}" type="pres">
      <dgm:prSet presAssocID="{77B91C52-0F16-46E6-909D-19EE3A6E49DA}" presName="spacer" presStyleCnt="0"/>
      <dgm:spPr/>
    </dgm:pt>
    <dgm:pt modelId="{AACA9ED1-3157-410E-970D-4774ECF9C531}" type="pres">
      <dgm:prSet presAssocID="{83285BB0-D401-4393-94AF-F54992C59037}" presName="parentText" presStyleLbl="node1" presStyleIdx="5" presStyleCnt="7">
        <dgm:presLayoutVars>
          <dgm:chMax val="0"/>
          <dgm:bulletEnabled val="1"/>
        </dgm:presLayoutVars>
      </dgm:prSet>
      <dgm:spPr/>
    </dgm:pt>
    <dgm:pt modelId="{613FE13B-A206-40B1-A7B6-C78E080287EA}" type="pres">
      <dgm:prSet presAssocID="{FC76B20F-85BB-4569-8DFF-B1CE108DC307}" presName="spacer" presStyleCnt="0"/>
      <dgm:spPr/>
    </dgm:pt>
    <dgm:pt modelId="{9E653620-73CB-4A49-A02C-663E21FDB28B}" type="pres">
      <dgm:prSet presAssocID="{AC1E6856-E446-4E72-AB80-154F56AE8638}" presName="parentText" presStyleLbl="node1" presStyleIdx="6" presStyleCnt="7">
        <dgm:presLayoutVars>
          <dgm:chMax val="0"/>
          <dgm:bulletEnabled val="1"/>
        </dgm:presLayoutVars>
      </dgm:prSet>
      <dgm:spPr/>
    </dgm:pt>
  </dgm:ptLst>
  <dgm:cxnLst>
    <dgm:cxn modelId="{E01E2F09-DFA2-4898-8C1E-D1A4DA85105D}" srcId="{317556B5-CDB9-42F4-A819-B5CA76C2D7E6}" destId="{AC1E6856-E446-4E72-AB80-154F56AE8638}" srcOrd="6" destOrd="0" parTransId="{4D816317-C1EF-494A-BD4E-1E42507505EE}" sibTransId="{77904487-69B0-40B5-B5ED-2E2AD13DD5D6}"/>
    <dgm:cxn modelId="{5D4A2316-09F5-4C8C-BA1B-BA54E8860B93}" srcId="{317556B5-CDB9-42F4-A819-B5CA76C2D7E6}" destId="{F3AE8A3C-A1EA-4D12-8C44-C40EDA8F751D}" srcOrd="2" destOrd="0" parTransId="{5B8A8D76-A726-45A2-9403-247C9E9D7099}" sibTransId="{EE5A2022-4915-4341-8CE2-A397C1812758}"/>
    <dgm:cxn modelId="{5BF78A60-E0BD-43EF-9386-3A5957F275A7}" srcId="{317556B5-CDB9-42F4-A819-B5CA76C2D7E6}" destId="{DAFF10BB-60EE-44B7-8C24-6029BDD21FD3}" srcOrd="4" destOrd="0" parTransId="{E7DF4CAB-12C3-4436-9FAD-99B7BF6ABA17}" sibTransId="{77B91C52-0F16-46E6-909D-19EE3A6E49DA}"/>
    <dgm:cxn modelId="{E135ED63-B994-4C4B-B136-6822728EDD84}" type="presOf" srcId="{F3AE8A3C-A1EA-4D12-8C44-C40EDA8F751D}" destId="{7F9D3268-681A-4F0C-9D23-C98D541331CE}" srcOrd="0" destOrd="0" presId="urn:microsoft.com/office/officeart/2005/8/layout/vList2"/>
    <dgm:cxn modelId="{A1CEE26D-C5B0-4ABA-AEB8-36DF4E958B56}" type="presOf" srcId="{5006CC60-B34E-4EE8-BBF6-68655D072629}" destId="{D503F3B6-F6BD-43F9-BE53-093E0B59F0E5}" srcOrd="0" destOrd="0" presId="urn:microsoft.com/office/officeart/2005/8/layout/vList2"/>
    <dgm:cxn modelId="{FB7F2D91-08E8-4968-A6A6-35CFD9FD6865}" type="presOf" srcId="{83285BB0-D401-4393-94AF-F54992C59037}" destId="{AACA9ED1-3157-410E-970D-4774ECF9C531}" srcOrd="0" destOrd="0" presId="urn:microsoft.com/office/officeart/2005/8/layout/vList2"/>
    <dgm:cxn modelId="{1849BDAA-FB4B-4843-8F3C-9A112750A8BC}" type="presOf" srcId="{317556B5-CDB9-42F4-A819-B5CA76C2D7E6}" destId="{FAA7DF39-6AED-4BE3-B2B9-4786B4BA02BC}" srcOrd="0" destOrd="0" presId="urn:microsoft.com/office/officeart/2005/8/layout/vList2"/>
    <dgm:cxn modelId="{18100CB5-B536-4CB6-A2A8-041D5DC40606}" srcId="{317556B5-CDB9-42F4-A819-B5CA76C2D7E6}" destId="{7ABD47C1-1C80-4416-AC3F-8D7181578C87}" srcOrd="3" destOrd="0" parTransId="{AA9A619E-82A1-4FD3-B1D8-D7CE53E8C4EC}" sibTransId="{A503452F-764B-44CE-803D-99D811F7C82F}"/>
    <dgm:cxn modelId="{E35911CE-45FD-4003-8EFA-E443AFE01D10}" type="presOf" srcId="{DAFF10BB-60EE-44B7-8C24-6029BDD21FD3}" destId="{14AC028F-F928-4EB9-BF09-A81F13EADF8B}" srcOrd="0" destOrd="0" presId="urn:microsoft.com/office/officeart/2005/8/layout/vList2"/>
    <dgm:cxn modelId="{BCFDE3CE-70A1-4F95-9001-944CB799C3EB}" srcId="{317556B5-CDB9-42F4-A819-B5CA76C2D7E6}" destId="{83285BB0-D401-4393-94AF-F54992C59037}" srcOrd="5" destOrd="0" parTransId="{E83F9FB0-09E4-4089-A9CB-CE820625A21B}" sibTransId="{FC76B20F-85BB-4569-8DFF-B1CE108DC307}"/>
    <dgm:cxn modelId="{DF3C8EDE-B296-4AFC-9830-AE8B2BB9C7CF}" srcId="{317556B5-CDB9-42F4-A819-B5CA76C2D7E6}" destId="{5006CC60-B34E-4EE8-BBF6-68655D072629}" srcOrd="0" destOrd="0" parTransId="{DFEE573D-2E25-44D1-8B09-9C9B2EB66F0B}" sibTransId="{EF6BD00F-5AB8-476B-8B5D-1A4034254A75}"/>
    <dgm:cxn modelId="{4373A6E4-E971-453B-8C7C-5B415C2214CB}" srcId="{317556B5-CDB9-42F4-A819-B5CA76C2D7E6}" destId="{277FC828-4628-42B6-9267-993A52BEB44A}" srcOrd="1" destOrd="0" parTransId="{65ED2636-8CAC-4E51-82F8-5ABEBC0D9747}" sibTransId="{B4FC5C32-875B-429B-A514-D5116A47A2AB}"/>
    <dgm:cxn modelId="{46BB62E6-370B-4796-9AD9-348B5694934D}" type="presOf" srcId="{7ABD47C1-1C80-4416-AC3F-8D7181578C87}" destId="{7C9D0300-387C-4104-BD5D-A2392F80B5F1}" srcOrd="0" destOrd="0" presId="urn:microsoft.com/office/officeart/2005/8/layout/vList2"/>
    <dgm:cxn modelId="{506E52E6-8345-4534-92DC-E9087E7A26CB}" type="presOf" srcId="{AC1E6856-E446-4E72-AB80-154F56AE8638}" destId="{9E653620-73CB-4A49-A02C-663E21FDB28B}" srcOrd="0" destOrd="0" presId="urn:microsoft.com/office/officeart/2005/8/layout/vList2"/>
    <dgm:cxn modelId="{A39A6DFF-62E4-4612-A011-76A3AE7E2954}" type="presOf" srcId="{277FC828-4628-42B6-9267-993A52BEB44A}" destId="{DEE7A930-78F0-4BFA-8B24-20231B37755A}" srcOrd="0" destOrd="0" presId="urn:microsoft.com/office/officeart/2005/8/layout/vList2"/>
    <dgm:cxn modelId="{2F58D3C4-F0E4-48F9-B963-64C107D3D83F}" type="presParOf" srcId="{FAA7DF39-6AED-4BE3-B2B9-4786B4BA02BC}" destId="{D503F3B6-F6BD-43F9-BE53-093E0B59F0E5}" srcOrd="0" destOrd="0" presId="urn:microsoft.com/office/officeart/2005/8/layout/vList2"/>
    <dgm:cxn modelId="{0F992601-B902-4362-9988-BFE9DCA938B6}" type="presParOf" srcId="{FAA7DF39-6AED-4BE3-B2B9-4786B4BA02BC}" destId="{53F6B761-2D4D-4F65-AFA1-4A326264226D}" srcOrd="1" destOrd="0" presId="urn:microsoft.com/office/officeart/2005/8/layout/vList2"/>
    <dgm:cxn modelId="{F2256BAA-A485-4D3F-BBD0-62F346659315}" type="presParOf" srcId="{FAA7DF39-6AED-4BE3-B2B9-4786B4BA02BC}" destId="{DEE7A930-78F0-4BFA-8B24-20231B37755A}" srcOrd="2" destOrd="0" presId="urn:microsoft.com/office/officeart/2005/8/layout/vList2"/>
    <dgm:cxn modelId="{F3B49DAB-1E80-4826-AB5A-F1A7CDC2207C}" type="presParOf" srcId="{FAA7DF39-6AED-4BE3-B2B9-4786B4BA02BC}" destId="{EDC1EE35-6346-4184-A6C4-5EC438AB93EA}" srcOrd="3" destOrd="0" presId="urn:microsoft.com/office/officeart/2005/8/layout/vList2"/>
    <dgm:cxn modelId="{6D8E8248-29F6-419E-8F00-893A6BA306AA}" type="presParOf" srcId="{FAA7DF39-6AED-4BE3-B2B9-4786B4BA02BC}" destId="{7F9D3268-681A-4F0C-9D23-C98D541331CE}" srcOrd="4" destOrd="0" presId="urn:microsoft.com/office/officeart/2005/8/layout/vList2"/>
    <dgm:cxn modelId="{7A3D6297-3EEA-42C6-A66A-1F4BF418D8D0}" type="presParOf" srcId="{FAA7DF39-6AED-4BE3-B2B9-4786B4BA02BC}" destId="{99C87AA2-333C-4151-8C03-289B917BD5EC}" srcOrd="5" destOrd="0" presId="urn:microsoft.com/office/officeart/2005/8/layout/vList2"/>
    <dgm:cxn modelId="{89154E83-37EE-41D7-AD3E-FC4D6B8EDB12}" type="presParOf" srcId="{FAA7DF39-6AED-4BE3-B2B9-4786B4BA02BC}" destId="{7C9D0300-387C-4104-BD5D-A2392F80B5F1}" srcOrd="6" destOrd="0" presId="urn:microsoft.com/office/officeart/2005/8/layout/vList2"/>
    <dgm:cxn modelId="{29A68452-B014-4509-98C2-50B257FDE232}" type="presParOf" srcId="{FAA7DF39-6AED-4BE3-B2B9-4786B4BA02BC}" destId="{030B6A96-69FB-43A5-85D9-E8EFC23A8B8C}" srcOrd="7" destOrd="0" presId="urn:microsoft.com/office/officeart/2005/8/layout/vList2"/>
    <dgm:cxn modelId="{0297673D-AC54-4DA9-8393-44C8A257349D}" type="presParOf" srcId="{FAA7DF39-6AED-4BE3-B2B9-4786B4BA02BC}" destId="{14AC028F-F928-4EB9-BF09-A81F13EADF8B}" srcOrd="8" destOrd="0" presId="urn:microsoft.com/office/officeart/2005/8/layout/vList2"/>
    <dgm:cxn modelId="{44CF9927-59FD-4367-BD16-77BA0B3EDBC3}" type="presParOf" srcId="{FAA7DF39-6AED-4BE3-B2B9-4786B4BA02BC}" destId="{D7147A7F-966C-449A-8E73-3B2908892D18}" srcOrd="9" destOrd="0" presId="urn:microsoft.com/office/officeart/2005/8/layout/vList2"/>
    <dgm:cxn modelId="{B1A991BB-7850-4932-A296-7E7937AEC449}" type="presParOf" srcId="{FAA7DF39-6AED-4BE3-B2B9-4786B4BA02BC}" destId="{AACA9ED1-3157-410E-970D-4774ECF9C531}" srcOrd="10" destOrd="0" presId="urn:microsoft.com/office/officeart/2005/8/layout/vList2"/>
    <dgm:cxn modelId="{6980112F-C5DE-4BE3-940B-309AC554E321}" type="presParOf" srcId="{FAA7DF39-6AED-4BE3-B2B9-4786B4BA02BC}" destId="{613FE13B-A206-40B1-A7B6-C78E080287EA}" srcOrd="11" destOrd="0" presId="urn:microsoft.com/office/officeart/2005/8/layout/vList2"/>
    <dgm:cxn modelId="{90D88675-C2BD-4AFB-A0EF-491C27F8058E}" type="presParOf" srcId="{FAA7DF39-6AED-4BE3-B2B9-4786B4BA02BC}" destId="{9E653620-73CB-4A49-A02C-663E21FDB28B}"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CA44EC-43E7-455F-9EA1-3E0A56580A9C}">
      <dsp:nvSpPr>
        <dsp:cNvPr id="0" name=""/>
        <dsp:cNvSpPr/>
      </dsp:nvSpPr>
      <dsp:spPr>
        <a:xfrm>
          <a:off x="0" y="57721"/>
          <a:ext cx="6263640" cy="98338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GB" sz="4100" kern="1200" dirty="0"/>
            <a:t>Definitions/Terminology</a:t>
          </a:r>
          <a:endParaRPr lang="en-US" sz="4100" kern="1200" dirty="0"/>
        </a:p>
      </dsp:txBody>
      <dsp:txXfrm>
        <a:off x="48005" y="105726"/>
        <a:ext cx="6167630" cy="887374"/>
      </dsp:txXfrm>
    </dsp:sp>
    <dsp:sp modelId="{19C4F328-5C55-44C9-B4F4-719AAE5F586E}">
      <dsp:nvSpPr>
        <dsp:cNvPr id="0" name=""/>
        <dsp:cNvSpPr/>
      </dsp:nvSpPr>
      <dsp:spPr>
        <a:xfrm>
          <a:off x="0" y="1159186"/>
          <a:ext cx="6263640" cy="983384"/>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GB" sz="4100" kern="1200" dirty="0"/>
            <a:t>Facts &amp; figures</a:t>
          </a:r>
          <a:endParaRPr lang="en-US" sz="4100" kern="1200" dirty="0"/>
        </a:p>
      </dsp:txBody>
      <dsp:txXfrm>
        <a:off x="48005" y="1207191"/>
        <a:ext cx="6167630" cy="887374"/>
      </dsp:txXfrm>
    </dsp:sp>
    <dsp:sp modelId="{8ECEBBA3-44AB-4267-8F06-D7C1DCAE5760}">
      <dsp:nvSpPr>
        <dsp:cNvPr id="0" name=""/>
        <dsp:cNvSpPr/>
      </dsp:nvSpPr>
      <dsp:spPr>
        <a:xfrm>
          <a:off x="0" y="2260651"/>
          <a:ext cx="6263640" cy="983384"/>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GB" sz="4100" kern="1200" dirty="0"/>
            <a:t>Adverse effects</a:t>
          </a:r>
          <a:endParaRPr lang="en-US" sz="4100" kern="1200" dirty="0"/>
        </a:p>
      </dsp:txBody>
      <dsp:txXfrm>
        <a:off x="48005" y="2308656"/>
        <a:ext cx="6167630" cy="887374"/>
      </dsp:txXfrm>
    </dsp:sp>
    <dsp:sp modelId="{B3C9D827-09B3-4864-9224-6D5065297D5B}">
      <dsp:nvSpPr>
        <dsp:cNvPr id="0" name=""/>
        <dsp:cNvSpPr/>
      </dsp:nvSpPr>
      <dsp:spPr>
        <a:xfrm>
          <a:off x="0" y="3362116"/>
          <a:ext cx="6263640" cy="983384"/>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GB" sz="4100" kern="1200" dirty="0"/>
            <a:t>Recognition</a:t>
          </a:r>
          <a:endParaRPr lang="en-US" sz="4100" kern="1200" dirty="0"/>
        </a:p>
      </dsp:txBody>
      <dsp:txXfrm>
        <a:off x="48005" y="3410121"/>
        <a:ext cx="6167630" cy="887374"/>
      </dsp:txXfrm>
    </dsp:sp>
    <dsp:sp modelId="{D43B798A-49D4-499D-B42C-DA7DC8E2249C}">
      <dsp:nvSpPr>
        <dsp:cNvPr id="0" name=""/>
        <dsp:cNvSpPr/>
      </dsp:nvSpPr>
      <dsp:spPr>
        <a:xfrm>
          <a:off x="0" y="4463581"/>
          <a:ext cx="6263640" cy="983384"/>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GB" sz="4100" kern="1200" dirty="0"/>
            <a:t>Management</a:t>
          </a:r>
          <a:endParaRPr lang="en-US" sz="4100" kern="1200" dirty="0"/>
        </a:p>
      </dsp:txBody>
      <dsp:txXfrm>
        <a:off x="48005" y="4511586"/>
        <a:ext cx="6167630" cy="8873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03F3B6-F6BD-43F9-BE53-093E0B59F0E5}">
      <dsp:nvSpPr>
        <dsp:cNvPr id="0" name=""/>
        <dsp:cNvSpPr/>
      </dsp:nvSpPr>
      <dsp:spPr>
        <a:xfrm>
          <a:off x="0" y="67306"/>
          <a:ext cx="6263640" cy="69556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dirty="0"/>
            <a:t>Death of a spouse</a:t>
          </a:r>
          <a:endParaRPr lang="en-US" sz="2900" kern="1200" dirty="0"/>
        </a:p>
      </dsp:txBody>
      <dsp:txXfrm>
        <a:off x="33955" y="101261"/>
        <a:ext cx="6195730" cy="627655"/>
      </dsp:txXfrm>
    </dsp:sp>
    <dsp:sp modelId="{DEE7A930-78F0-4BFA-8B24-20231B37755A}">
      <dsp:nvSpPr>
        <dsp:cNvPr id="0" name=""/>
        <dsp:cNvSpPr/>
      </dsp:nvSpPr>
      <dsp:spPr>
        <a:xfrm>
          <a:off x="0" y="846391"/>
          <a:ext cx="6263640" cy="695565"/>
        </a:xfrm>
        <a:prstGeom prst="roundRect">
          <a:avLst/>
        </a:prstGeom>
        <a:solidFill>
          <a:schemeClr val="accent5">
            <a:hueOff val="-1126424"/>
            <a:satOff val="-2903"/>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dirty="0"/>
            <a:t>Moving to a new home environment</a:t>
          </a:r>
          <a:endParaRPr lang="en-US" sz="2900" kern="1200" dirty="0"/>
        </a:p>
      </dsp:txBody>
      <dsp:txXfrm>
        <a:off x="33955" y="880346"/>
        <a:ext cx="6195730" cy="627655"/>
      </dsp:txXfrm>
    </dsp:sp>
    <dsp:sp modelId="{7F9D3268-681A-4F0C-9D23-C98D541331CE}">
      <dsp:nvSpPr>
        <dsp:cNvPr id="0" name=""/>
        <dsp:cNvSpPr/>
      </dsp:nvSpPr>
      <dsp:spPr>
        <a:xfrm>
          <a:off x="0" y="1625476"/>
          <a:ext cx="6263640" cy="695565"/>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dirty="0"/>
            <a:t>Failing health</a:t>
          </a:r>
          <a:endParaRPr lang="en-US" sz="2900" kern="1200" dirty="0"/>
        </a:p>
      </dsp:txBody>
      <dsp:txXfrm>
        <a:off x="33955" y="1659431"/>
        <a:ext cx="6195730" cy="627655"/>
      </dsp:txXfrm>
    </dsp:sp>
    <dsp:sp modelId="{7C9D0300-387C-4104-BD5D-A2392F80B5F1}">
      <dsp:nvSpPr>
        <dsp:cNvPr id="0" name=""/>
        <dsp:cNvSpPr/>
      </dsp:nvSpPr>
      <dsp:spPr>
        <a:xfrm>
          <a:off x="0" y="2404561"/>
          <a:ext cx="6263640" cy="695565"/>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dirty="0"/>
            <a:t>Loss of independence</a:t>
          </a:r>
          <a:endParaRPr lang="en-US" sz="2900" kern="1200" dirty="0"/>
        </a:p>
      </dsp:txBody>
      <dsp:txXfrm>
        <a:off x="33955" y="2438516"/>
        <a:ext cx="6195730" cy="627655"/>
      </dsp:txXfrm>
    </dsp:sp>
    <dsp:sp modelId="{14AC028F-F928-4EB9-BF09-A81F13EADF8B}">
      <dsp:nvSpPr>
        <dsp:cNvPr id="0" name=""/>
        <dsp:cNvSpPr/>
      </dsp:nvSpPr>
      <dsp:spPr>
        <a:xfrm>
          <a:off x="0" y="3183646"/>
          <a:ext cx="6263640" cy="695565"/>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dirty="0"/>
            <a:t>Loneliness</a:t>
          </a:r>
          <a:endParaRPr lang="en-US" sz="2900" kern="1200" dirty="0"/>
        </a:p>
      </dsp:txBody>
      <dsp:txXfrm>
        <a:off x="33955" y="3217601"/>
        <a:ext cx="6195730" cy="627655"/>
      </dsp:txXfrm>
    </dsp:sp>
    <dsp:sp modelId="{AACA9ED1-3157-410E-970D-4774ECF9C531}">
      <dsp:nvSpPr>
        <dsp:cNvPr id="0" name=""/>
        <dsp:cNvSpPr/>
      </dsp:nvSpPr>
      <dsp:spPr>
        <a:xfrm>
          <a:off x="0" y="3962731"/>
          <a:ext cx="6263640" cy="695565"/>
        </a:xfrm>
        <a:prstGeom prst="roundRect">
          <a:avLst/>
        </a:prstGeom>
        <a:solidFill>
          <a:schemeClr val="accent5">
            <a:hueOff val="-5632119"/>
            <a:satOff val="-14516"/>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dirty="0"/>
            <a:t>Boredom</a:t>
          </a:r>
          <a:endParaRPr lang="en-US" sz="2900" kern="1200" dirty="0"/>
        </a:p>
      </dsp:txBody>
      <dsp:txXfrm>
        <a:off x="33955" y="3996686"/>
        <a:ext cx="6195730" cy="627655"/>
      </dsp:txXfrm>
    </dsp:sp>
    <dsp:sp modelId="{9E653620-73CB-4A49-A02C-663E21FDB28B}">
      <dsp:nvSpPr>
        <dsp:cNvPr id="0" name=""/>
        <dsp:cNvSpPr/>
      </dsp:nvSpPr>
      <dsp:spPr>
        <a:xfrm>
          <a:off x="0" y="4741816"/>
          <a:ext cx="6263640" cy="69556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dirty="0"/>
            <a:t>Anxiety</a:t>
          </a:r>
          <a:endParaRPr lang="en-US" sz="2900" kern="1200" dirty="0"/>
        </a:p>
      </dsp:txBody>
      <dsp:txXfrm>
        <a:off x="33955" y="4775771"/>
        <a:ext cx="6195730" cy="62765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B336D7-73F3-4B6A-9E04-D32E306E8917}" type="datetimeFigureOut">
              <a:rPr lang="en-GB" smtClean="0"/>
              <a:t>26/04/2026</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D3FA07-59ED-4F30-9215-1B749CDA3616}" type="slidenum">
              <a:rPr lang="en-GB" smtClean="0"/>
              <a:t>‹#›</a:t>
            </a:fld>
            <a:endParaRPr lang="en-GB" dirty="0"/>
          </a:p>
        </p:txBody>
      </p:sp>
    </p:spTree>
    <p:extLst>
      <p:ext uri="{BB962C8B-B14F-4D97-AF65-F5344CB8AC3E}">
        <p14:creationId xmlns:p14="http://schemas.microsoft.com/office/powerpoint/2010/main" val="302892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8D3FA07-59ED-4F30-9215-1B749CDA3616}" type="slidenum">
              <a:rPr lang="en-GB" smtClean="0"/>
              <a:t>2</a:t>
            </a:fld>
            <a:endParaRPr lang="en-GB" dirty="0"/>
          </a:p>
        </p:txBody>
      </p:sp>
    </p:spTree>
    <p:extLst>
      <p:ext uri="{BB962C8B-B14F-4D97-AF65-F5344CB8AC3E}">
        <p14:creationId xmlns:p14="http://schemas.microsoft.com/office/powerpoint/2010/main" val="2352294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&lt;15yrs, particularly in females</a:t>
            </a:r>
          </a:p>
          <a:p>
            <a:r>
              <a:rPr lang="en-GB" dirty="0"/>
              <a:t>Heredibility = 60%</a:t>
            </a:r>
          </a:p>
          <a:p>
            <a:r>
              <a:rPr lang="en-GB" dirty="0"/>
              <a:t>Interplay of genes &amp; environment</a:t>
            </a:r>
          </a:p>
          <a:p>
            <a:r>
              <a:rPr lang="en-GB" dirty="0"/>
              <a:t>Depression/PTSD/ADHD</a:t>
            </a:r>
          </a:p>
        </p:txBody>
      </p:sp>
      <p:sp>
        <p:nvSpPr>
          <p:cNvPr id="4" name="Slide Number Placeholder 3"/>
          <p:cNvSpPr>
            <a:spLocks noGrp="1"/>
          </p:cNvSpPr>
          <p:nvPr>
            <p:ph type="sldNum" sz="quarter" idx="5"/>
          </p:nvPr>
        </p:nvSpPr>
        <p:spPr/>
        <p:txBody>
          <a:bodyPr/>
          <a:lstStyle/>
          <a:p>
            <a:fld id="{D8D3FA07-59ED-4F30-9215-1B749CDA3616}" type="slidenum">
              <a:rPr lang="en-GB" smtClean="0"/>
              <a:t>13</a:t>
            </a:fld>
            <a:endParaRPr lang="en-GB" dirty="0"/>
          </a:p>
        </p:txBody>
      </p:sp>
    </p:spTree>
    <p:extLst>
      <p:ext uri="{BB962C8B-B14F-4D97-AF65-F5344CB8AC3E}">
        <p14:creationId xmlns:p14="http://schemas.microsoft.com/office/powerpoint/2010/main" val="2437754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Binge drinking is more associated with increased recklessness &amp; accidents</a:t>
            </a:r>
          </a:p>
          <a:p>
            <a:endParaRPr lang="en-GB" dirty="0"/>
          </a:p>
          <a:p>
            <a:r>
              <a:rPr lang="en-GB" dirty="0"/>
              <a:t>Alcoholism</a:t>
            </a:r>
          </a:p>
        </p:txBody>
      </p:sp>
      <p:sp>
        <p:nvSpPr>
          <p:cNvPr id="4" name="Slide Number Placeholder 3"/>
          <p:cNvSpPr>
            <a:spLocks noGrp="1"/>
          </p:cNvSpPr>
          <p:nvPr>
            <p:ph type="sldNum" sz="quarter" idx="5"/>
          </p:nvPr>
        </p:nvSpPr>
        <p:spPr/>
        <p:txBody>
          <a:bodyPr/>
          <a:lstStyle/>
          <a:p>
            <a:fld id="{D8D3FA07-59ED-4F30-9215-1B749CDA3616}" type="slidenum">
              <a:rPr lang="en-GB" smtClean="0"/>
              <a:t>15</a:t>
            </a:fld>
            <a:endParaRPr lang="en-GB" dirty="0"/>
          </a:p>
        </p:txBody>
      </p:sp>
    </p:spTree>
    <p:extLst>
      <p:ext uri="{BB962C8B-B14F-4D97-AF65-F5344CB8AC3E}">
        <p14:creationId xmlns:p14="http://schemas.microsoft.com/office/powerpoint/2010/main" val="2963919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do we apply this to older adults?</a:t>
            </a:r>
          </a:p>
        </p:txBody>
      </p:sp>
      <p:sp>
        <p:nvSpPr>
          <p:cNvPr id="4" name="Slide Number Placeholder 3"/>
          <p:cNvSpPr>
            <a:spLocks noGrp="1"/>
          </p:cNvSpPr>
          <p:nvPr>
            <p:ph type="sldNum" sz="quarter" idx="5"/>
          </p:nvPr>
        </p:nvSpPr>
        <p:spPr/>
        <p:txBody>
          <a:bodyPr/>
          <a:lstStyle/>
          <a:p>
            <a:fld id="{D8D3FA07-59ED-4F30-9215-1B749CDA3616}" type="slidenum">
              <a:rPr lang="en-GB" smtClean="0"/>
              <a:t>16</a:t>
            </a:fld>
            <a:endParaRPr lang="en-GB" dirty="0"/>
          </a:p>
        </p:txBody>
      </p:sp>
    </p:spTree>
    <p:extLst>
      <p:ext uri="{BB962C8B-B14F-4D97-AF65-F5344CB8AC3E}">
        <p14:creationId xmlns:p14="http://schemas.microsoft.com/office/powerpoint/2010/main" val="1748353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Baby boomers refers to those born from 1946 – 1964</a:t>
            </a:r>
          </a:p>
          <a:p>
            <a:endParaRPr lang="en-GB" dirty="0"/>
          </a:p>
          <a:p>
            <a:pPr marL="171450" indent="-171450">
              <a:buFontTx/>
              <a:buChar char="-"/>
            </a:pPr>
            <a:r>
              <a:rPr lang="en-GB" dirty="0"/>
              <a:t>Witnessed a more permissive attitude towards drugs &amp; ETOH than prior generations</a:t>
            </a:r>
          </a:p>
          <a:p>
            <a:pPr marL="171450" indent="-171450">
              <a:buFontTx/>
              <a:buChar char="-"/>
            </a:pPr>
            <a:r>
              <a:rPr lang="en-GB" dirty="0"/>
              <a:t>New drinks were introduced such as lager</a:t>
            </a:r>
          </a:p>
          <a:p>
            <a:pPr marL="171450" indent="-171450">
              <a:buFontTx/>
              <a:buChar char="-"/>
            </a:pPr>
            <a:r>
              <a:rPr lang="en-GB" dirty="0"/>
              <a:t>Wine producers targeted baby bloomers</a:t>
            </a:r>
          </a:p>
          <a:p>
            <a:pPr marL="171450" indent="-171450">
              <a:buFontTx/>
              <a:buChar char="-"/>
            </a:pPr>
            <a:r>
              <a:rPr lang="en-GB" dirty="0"/>
              <a:t>Supermarket prices were cheaper (price relative to income has halved since the 60s)</a:t>
            </a:r>
          </a:p>
          <a:p>
            <a:pPr marL="171450" indent="-171450">
              <a:buFontTx/>
              <a:buChar char="-"/>
            </a:pPr>
            <a:r>
              <a:rPr lang="en-GB" dirty="0"/>
              <a:t>Weakening of patriarchal taboos on women’s drinking</a:t>
            </a:r>
          </a:p>
          <a:p>
            <a:pPr marL="171450" indent="-171450">
              <a:buFontTx/>
              <a:buChar char="-"/>
            </a:pPr>
            <a:r>
              <a:rPr lang="en-GB" dirty="0"/>
              <a:t>Change to the licensing act</a:t>
            </a:r>
          </a:p>
          <a:p>
            <a:pPr marL="628650" lvl="1" indent="-171450">
              <a:buFontTx/>
              <a:buChar char="-"/>
            </a:pPr>
            <a:r>
              <a:rPr lang="en-GB" dirty="0"/>
              <a:t>Focus was on responsible drinking rather than harm reduction to allow a more competitive approach</a:t>
            </a:r>
          </a:p>
          <a:p>
            <a:endParaRPr lang="en-GB" dirty="0"/>
          </a:p>
        </p:txBody>
      </p:sp>
      <p:sp>
        <p:nvSpPr>
          <p:cNvPr id="4" name="Slide Number Placeholder 3"/>
          <p:cNvSpPr>
            <a:spLocks noGrp="1"/>
          </p:cNvSpPr>
          <p:nvPr>
            <p:ph type="sldNum" sz="quarter" idx="5"/>
          </p:nvPr>
        </p:nvSpPr>
        <p:spPr/>
        <p:txBody>
          <a:bodyPr/>
          <a:lstStyle/>
          <a:p>
            <a:fld id="{D8D3FA07-59ED-4F30-9215-1B749CDA3616}" type="slidenum">
              <a:rPr lang="en-GB" smtClean="0"/>
              <a:t>17</a:t>
            </a:fld>
            <a:endParaRPr lang="en-GB" dirty="0"/>
          </a:p>
        </p:txBody>
      </p:sp>
    </p:spTree>
    <p:extLst>
      <p:ext uri="{BB962C8B-B14F-4D97-AF65-F5344CB8AC3E}">
        <p14:creationId xmlns:p14="http://schemas.microsoft.com/office/powerpoint/2010/main" val="8409750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Coronation Street</a:t>
            </a:r>
          </a:p>
          <a:p>
            <a:r>
              <a:rPr lang="en-GB" dirty="0"/>
              <a:t>Eastenders</a:t>
            </a:r>
          </a:p>
          <a:p>
            <a:r>
              <a:rPr lang="en-GB" dirty="0"/>
              <a:t>Emmerdale</a:t>
            </a:r>
          </a:p>
        </p:txBody>
      </p:sp>
      <p:sp>
        <p:nvSpPr>
          <p:cNvPr id="4" name="Slide Number Placeholder 3"/>
          <p:cNvSpPr>
            <a:spLocks noGrp="1"/>
          </p:cNvSpPr>
          <p:nvPr>
            <p:ph type="sldNum" sz="quarter" idx="5"/>
          </p:nvPr>
        </p:nvSpPr>
        <p:spPr/>
        <p:txBody>
          <a:bodyPr/>
          <a:lstStyle/>
          <a:p>
            <a:fld id="{D8D3FA07-59ED-4F30-9215-1B749CDA3616}" type="slidenum">
              <a:rPr lang="en-GB" smtClean="0"/>
              <a:t>18</a:t>
            </a:fld>
            <a:endParaRPr lang="en-GB" dirty="0"/>
          </a:p>
        </p:txBody>
      </p:sp>
    </p:spTree>
    <p:extLst>
      <p:ext uri="{BB962C8B-B14F-4D97-AF65-F5344CB8AC3E}">
        <p14:creationId xmlns:p14="http://schemas.microsoft.com/office/powerpoint/2010/main" val="15964681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2020 alcohol sold in the UK was 73% more affordable than it was in 1987</a:t>
            </a:r>
          </a:p>
        </p:txBody>
      </p:sp>
      <p:sp>
        <p:nvSpPr>
          <p:cNvPr id="4" name="Slide Number Placeholder 3"/>
          <p:cNvSpPr>
            <a:spLocks noGrp="1"/>
          </p:cNvSpPr>
          <p:nvPr>
            <p:ph type="sldNum" sz="quarter" idx="5"/>
          </p:nvPr>
        </p:nvSpPr>
        <p:spPr/>
        <p:txBody>
          <a:bodyPr/>
          <a:lstStyle/>
          <a:p>
            <a:fld id="{D8D3FA07-59ED-4F30-9215-1B749CDA3616}" type="slidenum">
              <a:rPr lang="en-GB" smtClean="0"/>
              <a:t>20</a:t>
            </a:fld>
            <a:endParaRPr lang="en-GB" dirty="0"/>
          </a:p>
        </p:txBody>
      </p:sp>
    </p:spTree>
    <p:extLst>
      <p:ext uri="{BB962C8B-B14F-4D97-AF65-F5344CB8AC3E}">
        <p14:creationId xmlns:p14="http://schemas.microsoft.com/office/powerpoint/2010/main" val="16611326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Compared to 19-24% in other age groups</a:t>
            </a:r>
          </a:p>
          <a:p>
            <a:r>
              <a:rPr lang="en-GB" dirty="0"/>
              <a:t>Compared to 16-24yr olds</a:t>
            </a:r>
          </a:p>
          <a:p>
            <a:endParaRPr lang="en-GB" dirty="0"/>
          </a:p>
          <a:p>
            <a:r>
              <a:rPr lang="en-GB" dirty="0"/>
              <a:t>Where in fact it is rising</a:t>
            </a:r>
          </a:p>
          <a:p>
            <a:r>
              <a:rPr lang="en-GB" dirty="0"/>
              <a:t>Since 2012 this group have the highest consumption</a:t>
            </a:r>
          </a:p>
        </p:txBody>
      </p:sp>
      <p:sp>
        <p:nvSpPr>
          <p:cNvPr id="4" name="Slide Number Placeholder 3"/>
          <p:cNvSpPr>
            <a:spLocks noGrp="1"/>
          </p:cNvSpPr>
          <p:nvPr>
            <p:ph type="sldNum" sz="quarter" idx="5"/>
          </p:nvPr>
        </p:nvSpPr>
        <p:spPr/>
        <p:txBody>
          <a:bodyPr/>
          <a:lstStyle/>
          <a:p>
            <a:fld id="{D8D3FA07-59ED-4F30-9215-1B749CDA3616}" type="slidenum">
              <a:rPr lang="en-GB" smtClean="0"/>
              <a:t>21</a:t>
            </a:fld>
            <a:endParaRPr lang="en-GB" dirty="0"/>
          </a:p>
        </p:txBody>
      </p:sp>
    </p:spTree>
    <p:extLst>
      <p:ext uri="{BB962C8B-B14F-4D97-AF65-F5344CB8AC3E}">
        <p14:creationId xmlns:p14="http://schemas.microsoft.com/office/powerpoint/2010/main" val="40353571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8D3FA07-59ED-4F30-9215-1B749CDA3616}" type="slidenum">
              <a:rPr lang="en-GB" smtClean="0"/>
              <a:t>22</a:t>
            </a:fld>
            <a:endParaRPr lang="en-GB" dirty="0"/>
          </a:p>
        </p:txBody>
      </p:sp>
    </p:spTree>
    <p:extLst>
      <p:ext uri="{BB962C8B-B14F-4D97-AF65-F5344CB8AC3E}">
        <p14:creationId xmlns:p14="http://schemas.microsoft.com/office/powerpoint/2010/main" val="22688689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Failure to look due to misperceptions/cognitive bias</a:t>
            </a:r>
          </a:p>
          <a:p>
            <a:r>
              <a:rPr lang="en-GB" dirty="0"/>
              <a:t>In addition to delirium, cognitive impairment or medication side effects</a:t>
            </a:r>
          </a:p>
          <a:p>
            <a:r>
              <a:rPr lang="en-GB" dirty="0"/>
              <a:t>40% of &gt;65yr olds have polypharmacy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Overlapping mental health conditions (cognitive impairment) mean complex psychiatric co-morbidity</a:t>
            </a:r>
          </a:p>
          <a:p>
            <a:endParaRPr lang="en-GB" dirty="0"/>
          </a:p>
        </p:txBody>
      </p:sp>
      <p:sp>
        <p:nvSpPr>
          <p:cNvPr id="4" name="Slide Number Placeholder 3"/>
          <p:cNvSpPr>
            <a:spLocks noGrp="1"/>
          </p:cNvSpPr>
          <p:nvPr>
            <p:ph type="sldNum" sz="quarter" idx="5"/>
          </p:nvPr>
        </p:nvSpPr>
        <p:spPr/>
        <p:txBody>
          <a:bodyPr/>
          <a:lstStyle/>
          <a:p>
            <a:fld id="{D8D3FA07-59ED-4F30-9215-1B749CDA3616}" type="slidenum">
              <a:rPr lang="en-GB" smtClean="0"/>
              <a:t>23</a:t>
            </a:fld>
            <a:endParaRPr lang="en-GB" dirty="0"/>
          </a:p>
        </p:txBody>
      </p:sp>
    </p:spTree>
    <p:extLst>
      <p:ext uri="{BB962C8B-B14F-4D97-AF65-F5344CB8AC3E}">
        <p14:creationId xmlns:p14="http://schemas.microsoft.com/office/powerpoint/2010/main" val="6546726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Reduced body water (alcohol is water soluble) – so less dilute with higher concentrations in the blood stream</a:t>
            </a:r>
          </a:p>
          <a:p>
            <a:endParaRPr lang="en-GB" dirty="0"/>
          </a:p>
          <a:p>
            <a:r>
              <a:rPr lang="en-GB" dirty="0"/>
              <a:t>Increased sensitivity to effects</a:t>
            </a:r>
          </a:p>
          <a:p>
            <a:r>
              <a:rPr lang="en-GB" dirty="0"/>
              <a:t>Reduced ability to absorb vitamins &amp; nutrients</a:t>
            </a:r>
          </a:p>
        </p:txBody>
      </p:sp>
      <p:sp>
        <p:nvSpPr>
          <p:cNvPr id="4" name="Slide Number Placeholder 3"/>
          <p:cNvSpPr>
            <a:spLocks noGrp="1"/>
          </p:cNvSpPr>
          <p:nvPr>
            <p:ph type="sldNum" sz="quarter" idx="5"/>
          </p:nvPr>
        </p:nvSpPr>
        <p:spPr/>
        <p:txBody>
          <a:bodyPr/>
          <a:lstStyle/>
          <a:p>
            <a:fld id="{D8D3FA07-59ED-4F30-9215-1B749CDA3616}" type="slidenum">
              <a:rPr lang="en-GB" smtClean="0"/>
              <a:t>25</a:t>
            </a:fld>
            <a:endParaRPr lang="en-GB" dirty="0"/>
          </a:p>
        </p:txBody>
      </p:sp>
    </p:spTree>
    <p:extLst>
      <p:ext uri="{BB962C8B-B14F-4D97-AF65-F5344CB8AC3E}">
        <p14:creationId xmlns:p14="http://schemas.microsoft.com/office/powerpoint/2010/main" val="1750366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Physical health complications – pancreatitis, neuropathy, liver disease</a:t>
            </a:r>
          </a:p>
          <a:p>
            <a:r>
              <a:rPr lang="en-GB" dirty="0"/>
              <a:t>Management of Wernicke’s &amp; withdrawal on the ward</a:t>
            </a:r>
          </a:p>
        </p:txBody>
      </p:sp>
      <p:sp>
        <p:nvSpPr>
          <p:cNvPr id="4" name="Slide Number Placeholder 3"/>
          <p:cNvSpPr>
            <a:spLocks noGrp="1"/>
          </p:cNvSpPr>
          <p:nvPr>
            <p:ph type="sldNum" sz="quarter" idx="5"/>
          </p:nvPr>
        </p:nvSpPr>
        <p:spPr/>
        <p:txBody>
          <a:bodyPr/>
          <a:lstStyle/>
          <a:p>
            <a:fld id="{D8D3FA07-59ED-4F30-9215-1B749CDA3616}" type="slidenum">
              <a:rPr lang="en-GB" smtClean="0"/>
              <a:t>3</a:t>
            </a:fld>
            <a:endParaRPr lang="en-GB" dirty="0"/>
          </a:p>
        </p:txBody>
      </p:sp>
    </p:spTree>
    <p:extLst>
      <p:ext uri="{BB962C8B-B14F-4D97-AF65-F5344CB8AC3E}">
        <p14:creationId xmlns:p14="http://schemas.microsoft.com/office/powerpoint/2010/main" val="40978645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 injuries – trauma population</a:t>
            </a:r>
          </a:p>
          <a:p>
            <a:r>
              <a:rPr lang="en-GB" dirty="0"/>
              <a:t>Perpetrator or victim (1.2m incidences/yr in England related to alcohol)</a:t>
            </a:r>
          </a:p>
        </p:txBody>
      </p:sp>
      <p:sp>
        <p:nvSpPr>
          <p:cNvPr id="4" name="Slide Number Placeholder 3"/>
          <p:cNvSpPr>
            <a:spLocks noGrp="1"/>
          </p:cNvSpPr>
          <p:nvPr>
            <p:ph type="sldNum" sz="quarter" idx="5"/>
          </p:nvPr>
        </p:nvSpPr>
        <p:spPr/>
        <p:txBody>
          <a:bodyPr/>
          <a:lstStyle/>
          <a:p>
            <a:fld id="{D8D3FA07-59ED-4F30-9215-1B749CDA3616}" type="slidenum">
              <a:rPr lang="en-GB" smtClean="0"/>
              <a:t>27</a:t>
            </a:fld>
            <a:endParaRPr lang="en-GB" dirty="0"/>
          </a:p>
        </p:txBody>
      </p:sp>
    </p:spTree>
    <p:extLst>
      <p:ext uri="{BB962C8B-B14F-4D97-AF65-F5344CB8AC3E}">
        <p14:creationId xmlns:p14="http://schemas.microsoft.com/office/powerpoint/2010/main" val="11601825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Alcohol is a known factor in 65% of fatal falls</a:t>
            </a:r>
          </a:p>
        </p:txBody>
      </p:sp>
      <p:sp>
        <p:nvSpPr>
          <p:cNvPr id="4" name="Slide Number Placeholder 3"/>
          <p:cNvSpPr>
            <a:spLocks noGrp="1"/>
          </p:cNvSpPr>
          <p:nvPr>
            <p:ph type="sldNum" sz="quarter" idx="5"/>
          </p:nvPr>
        </p:nvSpPr>
        <p:spPr/>
        <p:txBody>
          <a:bodyPr/>
          <a:lstStyle/>
          <a:p>
            <a:fld id="{D8D3FA07-59ED-4F30-9215-1B749CDA3616}" type="slidenum">
              <a:rPr lang="en-GB" smtClean="0"/>
              <a:t>30</a:t>
            </a:fld>
            <a:endParaRPr lang="en-GB" dirty="0"/>
          </a:p>
        </p:txBody>
      </p:sp>
    </p:spTree>
    <p:extLst>
      <p:ext uri="{BB962C8B-B14F-4D97-AF65-F5344CB8AC3E}">
        <p14:creationId xmlns:p14="http://schemas.microsoft.com/office/powerpoint/2010/main" val="14329736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ARBD – Wernicke’s/Korsakoff’s/ARD</a:t>
            </a:r>
          </a:p>
          <a:p>
            <a:r>
              <a:rPr lang="en-GB" dirty="0"/>
              <a:t>3 in 10 with dependency will have ARBD (all ages)</a:t>
            </a:r>
          </a:p>
          <a:p>
            <a:r>
              <a:rPr lang="en-GB" dirty="0"/>
              <a:t>F = &gt;50 units/wk &gt;5yrs</a:t>
            </a:r>
          </a:p>
          <a:p>
            <a:r>
              <a:rPr lang="en-GB" dirty="0"/>
              <a:t>M = &gt;60 units/wk &gt;5yrs</a:t>
            </a:r>
          </a:p>
          <a:p>
            <a:endParaRPr lang="en-GB" dirty="0"/>
          </a:p>
          <a:p>
            <a:r>
              <a:rPr lang="en-GB" dirty="0"/>
              <a:t>Nerve cell damage = memory &amp; behaviour</a:t>
            </a:r>
          </a:p>
          <a:p>
            <a:r>
              <a:rPr lang="en-GB" dirty="0"/>
              <a:t>Vitamin B1 deficiency</a:t>
            </a:r>
          </a:p>
          <a:p>
            <a:r>
              <a:rPr lang="en-GB" dirty="0"/>
              <a:t>Head injury</a:t>
            </a:r>
          </a:p>
          <a:p>
            <a:r>
              <a:rPr lang="en-GB" dirty="0"/>
              <a:t>Cerebellar damage – balance &amp; falls</a:t>
            </a:r>
          </a:p>
          <a:p>
            <a:r>
              <a:rPr lang="en-GB" dirty="0"/>
              <a:t>Atrophy</a:t>
            </a:r>
          </a:p>
        </p:txBody>
      </p:sp>
      <p:sp>
        <p:nvSpPr>
          <p:cNvPr id="4" name="Slide Number Placeholder 3"/>
          <p:cNvSpPr>
            <a:spLocks noGrp="1"/>
          </p:cNvSpPr>
          <p:nvPr>
            <p:ph type="sldNum" sz="quarter" idx="5"/>
          </p:nvPr>
        </p:nvSpPr>
        <p:spPr/>
        <p:txBody>
          <a:bodyPr/>
          <a:lstStyle/>
          <a:p>
            <a:fld id="{D8D3FA07-59ED-4F30-9215-1B749CDA3616}" type="slidenum">
              <a:rPr lang="en-GB" smtClean="0"/>
              <a:t>34</a:t>
            </a:fld>
            <a:endParaRPr lang="en-GB" dirty="0"/>
          </a:p>
        </p:txBody>
      </p:sp>
    </p:spTree>
    <p:extLst>
      <p:ext uri="{BB962C8B-B14F-4D97-AF65-F5344CB8AC3E}">
        <p14:creationId xmlns:p14="http://schemas.microsoft.com/office/powerpoint/2010/main" val="35036918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Autonomic dysfunction in addition</a:t>
            </a:r>
          </a:p>
          <a:p>
            <a:endParaRPr lang="en-GB" dirty="0"/>
          </a:p>
          <a:p>
            <a:r>
              <a:rPr lang="en-GB" dirty="0"/>
              <a:t>Usually 2-3 days after stopping alcohol intake (can be up to 5)</a:t>
            </a:r>
          </a:p>
          <a:p>
            <a:r>
              <a:rPr lang="en-GB" dirty="0"/>
              <a:t>Chlordiazepoxide is usually a fixed regime based on usual intake or PRN</a:t>
            </a:r>
          </a:p>
          <a:p>
            <a:r>
              <a:rPr lang="en-GB" dirty="0"/>
              <a:t>Accumulates in liver disease so lorazepam preferred (shorter acting)</a:t>
            </a:r>
          </a:p>
          <a:p>
            <a:r>
              <a:rPr lang="en-GB" dirty="0"/>
              <a:t>Limited evidence in older adults</a:t>
            </a:r>
          </a:p>
          <a:p>
            <a:r>
              <a:rPr lang="en-GB" dirty="0"/>
              <a:t>Potentially in older adults there may be a preference for short acting benzos to avoid over sedations</a:t>
            </a:r>
          </a:p>
          <a:p>
            <a:r>
              <a:rPr lang="en-GB" dirty="0"/>
              <a:t>CIWA – Scoring out of 67; &lt;8-10 individuals don’t need treatment</a:t>
            </a:r>
          </a:p>
          <a:p>
            <a:r>
              <a:rPr lang="en-GB" dirty="0"/>
              <a:t> - Series of domains such as nausea &amp; vomiting, agitation, confusion, tremor, hallucinations</a:t>
            </a:r>
          </a:p>
        </p:txBody>
      </p:sp>
      <p:sp>
        <p:nvSpPr>
          <p:cNvPr id="4" name="Slide Number Placeholder 3"/>
          <p:cNvSpPr>
            <a:spLocks noGrp="1"/>
          </p:cNvSpPr>
          <p:nvPr>
            <p:ph type="sldNum" sz="quarter" idx="5"/>
          </p:nvPr>
        </p:nvSpPr>
        <p:spPr/>
        <p:txBody>
          <a:bodyPr/>
          <a:lstStyle/>
          <a:p>
            <a:fld id="{D8D3FA07-59ED-4F30-9215-1B749CDA3616}" type="slidenum">
              <a:rPr lang="en-GB" smtClean="0"/>
              <a:t>35</a:t>
            </a:fld>
            <a:endParaRPr lang="en-GB" dirty="0"/>
          </a:p>
        </p:txBody>
      </p:sp>
    </p:spTree>
    <p:extLst>
      <p:ext uri="{BB962C8B-B14F-4D97-AF65-F5344CB8AC3E}">
        <p14:creationId xmlns:p14="http://schemas.microsoft.com/office/powerpoint/2010/main" val="29153976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body only has 2-3 weeks of thiamine stores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Can occur in non-alcohol relation pathology (nutritional deficiencies); low threshold if malnourished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10% will have all 3 features – more so in alcohol related cases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80% only have confusion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If hypoglycaemic &amp; glucose given it rapidly consumes the remaining thiamine reserves exacerbating the condition so thiamine must be given concurrently</a:t>
            </a:r>
          </a:p>
          <a:p>
            <a:endParaRPr lang="en-GB" dirty="0"/>
          </a:p>
        </p:txBody>
      </p:sp>
      <p:sp>
        <p:nvSpPr>
          <p:cNvPr id="4" name="Slide Number Placeholder 3"/>
          <p:cNvSpPr>
            <a:spLocks noGrp="1"/>
          </p:cNvSpPr>
          <p:nvPr>
            <p:ph type="sldNum" sz="quarter" idx="5"/>
          </p:nvPr>
        </p:nvSpPr>
        <p:spPr/>
        <p:txBody>
          <a:bodyPr/>
          <a:lstStyle/>
          <a:p>
            <a:fld id="{D8D3FA07-59ED-4F30-9215-1B749CDA3616}" type="slidenum">
              <a:rPr lang="en-GB" smtClean="0"/>
              <a:t>37</a:t>
            </a:fld>
            <a:endParaRPr lang="en-GB" dirty="0"/>
          </a:p>
        </p:txBody>
      </p:sp>
    </p:spTree>
    <p:extLst>
      <p:ext uri="{BB962C8B-B14F-4D97-AF65-F5344CB8AC3E}">
        <p14:creationId xmlns:p14="http://schemas.microsoft.com/office/powerpoint/2010/main" val="25002926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Untreated Wernicke’s</a:t>
            </a:r>
          </a:p>
          <a:p>
            <a:endParaRPr lang="en-GB" dirty="0"/>
          </a:p>
          <a:p>
            <a:r>
              <a:rPr lang="en-GB" dirty="0"/>
              <a:t>Short term memory impairment predominantly</a:t>
            </a:r>
          </a:p>
          <a:p>
            <a:r>
              <a:rPr lang="en-GB" dirty="0"/>
              <a:t>Difficulty learning new things</a:t>
            </a:r>
          </a:p>
          <a:p>
            <a:r>
              <a:rPr lang="en-GB" dirty="0"/>
              <a:t>Loss of memories</a:t>
            </a:r>
          </a:p>
          <a:p>
            <a:endParaRPr lang="en-GB" dirty="0"/>
          </a:p>
          <a:p>
            <a:r>
              <a:rPr lang="en-GB" dirty="0"/>
              <a:t>Recovery is often slow &amp; incomplete</a:t>
            </a:r>
          </a:p>
        </p:txBody>
      </p:sp>
      <p:sp>
        <p:nvSpPr>
          <p:cNvPr id="4" name="Slide Number Placeholder 3"/>
          <p:cNvSpPr>
            <a:spLocks noGrp="1"/>
          </p:cNvSpPr>
          <p:nvPr>
            <p:ph type="sldNum" sz="quarter" idx="5"/>
          </p:nvPr>
        </p:nvSpPr>
        <p:spPr/>
        <p:txBody>
          <a:bodyPr/>
          <a:lstStyle/>
          <a:p>
            <a:fld id="{D8D3FA07-59ED-4F30-9215-1B749CDA3616}" type="slidenum">
              <a:rPr lang="en-GB" smtClean="0"/>
              <a:t>38</a:t>
            </a:fld>
            <a:endParaRPr lang="en-GB" dirty="0"/>
          </a:p>
        </p:txBody>
      </p:sp>
    </p:spTree>
    <p:extLst>
      <p:ext uri="{BB962C8B-B14F-4D97-AF65-F5344CB8AC3E}">
        <p14:creationId xmlns:p14="http://schemas.microsoft.com/office/powerpoint/2010/main" val="1503551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those with cirrhosis risk of HE is 20% per year</a:t>
            </a:r>
          </a:p>
          <a:p>
            <a:endParaRPr lang="en-GB" dirty="0"/>
          </a:p>
          <a:p>
            <a:r>
              <a:rPr lang="en-GB" dirty="0"/>
              <a:t>NASH</a:t>
            </a:r>
          </a:p>
          <a:p>
            <a:endParaRPr lang="en-GB" dirty="0"/>
          </a:p>
          <a:p>
            <a:r>
              <a:rPr lang="en-GB" dirty="0"/>
              <a:t>Laxatives ++/bowel opening</a:t>
            </a:r>
          </a:p>
        </p:txBody>
      </p:sp>
      <p:sp>
        <p:nvSpPr>
          <p:cNvPr id="4" name="Slide Number Placeholder 3"/>
          <p:cNvSpPr>
            <a:spLocks noGrp="1"/>
          </p:cNvSpPr>
          <p:nvPr>
            <p:ph type="sldNum" sz="quarter" idx="5"/>
          </p:nvPr>
        </p:nvSpPr>
        <p:spPr/>
        <p:txBody>
          <a:bodyPr/>
          <a:lstStyle/>
          <a:p>
            <a:fld id="{D8D3FA07-59ED-4F30-9215-1B749CDA3616}" type="slidenum">
              <a:rPr lang="en-GB" smtClean="0"/>
              <a:t>39</a:t>
            </a:fld>
            <a:endParaRPr lang="en-GB" dirty="0"/>
          </a:p>
        </p:txBody>
      </p:sp>
    </p:spTree>
    <p:extLst>
      <p:ext uri="{BB962C8B-B14F-4D97-AF65-F5344CB8AC3E}">
        <p14:creationId xmlns:p14="http://schemas.microsoft.com/office/powerpoint/2010/main" val="7676632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Profound cerebral atrophy</a:t>
            </a:r>
          </a:p>
          <a:p>
            <a:endParaRPr lang="en-GB" dirty="0"/>
          </a:p>
          <a:p>
            <a:r>
              <a:rPr lang="en-GB" dirty="0"/>
              <a:t>Difficulty with problem solving</a:t>
            </a:r>
          </a:p>
          <a:p>
            <a:r>
              <a:rPr lang="en-GB" dirty="0"/>
              <a:t>Personality change</a:t>
            </a:r>
          </a:p>
          <a:p>
            <a:r>
              <a:rPr lang="en-GB" dirty="0"/>
              <a:t>No effect on language</a:t>
            </a:r>
          </a:p>
        </p:txBody>
      </p:sp>
      <p:sp>
        <p:nvSpPr>
          <p:cNvPr id="4" name="Slide Number Placeholder 3"/>
          <p:cNvSpPr>
            <a:spLocks noGrp="1"/>
          </p:cNvSpPr>
          <p:nvPr>
            <p:ph type="sldNum" sz="quarter" idx="5"/>
          </p:nvPr>
        </p:nvSpPr>
        <p:spPr/>
        <p:txBody>
          <a:bodyPr/>
          <a:lstStyle/>
          <a:p>
            <a:fld id="{D8D3FA07-59ED-4F30-9215-1B749CDA3616}" type="slidenum">
              <a:rPr lang="en-GB" smtClean="0"/>
              <a:t>40</a:t>
            </a:fld>
            <a:endParaRPr lang="en-GB" dirty="0"/>
          </a:p>
        </p:txBody>
      </p:sp>
    </p:spTree>
    <p:extLst>
      <p:ext uri="{BB962C8B-B14F-4D97-AF65-F5344CB8AC3E}">
        <p14:creationId xmlns:p14="http://schemas.microsoft.com/office/powerpoint/2010/main" val="5412094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GI bleeding is a common presentation of alcoholic liver disease in the elderly</a:t>
            </a:r>
          </a:p>
        </p:txBody>
      </p:sp>
      <p:sp>
        <p:nvSpPr>
          <p:cNvPr id="4" name="Slide Number Placeholder 3"/>
          <p:cNvSpPr>
            <a:spLocks noGrp="1"/>
          </p:cNvSpPr>
          <p:nvPr>
            <p:ph type="sldNum" sz="quarter" idx="5"/>
          </p:nvPr>
        </p:nvSpPr>
        <p:spPr/>
        <p:txBody>
          <a:bodyPr/>
          <a:lstStyle/>
          <a:p>
            <a:fld id="{D8D3FA07-59ED-4F30-9215-1B749CDA3616}" type="slidenum">
              <a:rPr lang="en-GB" smtClean="0"/>
              <a:t>41</a:t>
            </a:fld>
            <a:endParaRPr lang="en-GB" dirty="0"/>
          </a:p>
        </p:txBody>
      </p:sp>
    </p:spTree>
    <p:extLst>
      <p:ext uri="{BB962C8B-B14F-4D97-AF65-F5344CB8AC3E}">
        <p14:creationId xmlns:p14="http://schemas.microsoft.com/office/powerpoint/2010/main" val="27005213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Deranged liver function tests are seen in 18% of older adults</a:t>
            </a:r>
          </a:p>
        </p:txBody>
      </p:sp>
      <p:sp>
        <p:nvSpPr>
          <p:cNvPr id="4" name="Slide Number Placeholder 3"/>
          <p:cNvSpPr>
            <a:spLocks noGrp="1"/>
          </p:cNvSpPr>
          <p:nvPr>
            <p:ph type="sldNum" sz="quarter" idx="5"/>
          </p:nvPr>
        </p:nvSpPr>
        <p:spPr/>
        <p:txBody>
          <a:bodyPr/>
          <a:lstStyle/>
          <a:p>
            <a:fld id="{D8D3FA07-59ED-4F30-9215-1B749CDA3616}" type="slidenum">
              <a:rPr lang="en-GB" smtClean="0"/>
              <a:t>42</a:t>
            </a:fld>
            <a:endParaRPr lang="en-GB" dirty="0"/>
          </a:p>
        </p:txBody>
      </p:sp>
    </p:spTree>
    <p:extLst>
      <p:ext uri="{BB962C8B-B14F-4D97-AF65-F5344CB8AC3E}">
        <p14:creationId xmlns:p14="http://schemas.microsoft.com/office/powerpoint/2010/main" val="1888528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AI tells us alcohol is a drug</a:t>
            </a:r>
          </a:p>
          <a:p>
            <a:r>
              <a:rPr lang="en-GB" dirty="0"/>
              <a:t>Specifically acts on neurotransmitters:</a:t>
            </a:r>
          </a:p>
          <a:p>
            <a:r>
              <a:rPr lang="en-GB" dirty="0"/>
              <a:t> - Increases the effect of GABA (calmer &amp; reduced anxiety)</a:t>
            </a:r>
          </a:p>
          <a:p>
            <a:r>
              <a:rPr lang="en-GB" dirty="0"/>
              <a:t> - Reduced the effect of glutamate (reduced level of alertness)</a:t>
            </a:r>
          </a:p>
          <a:p>
            <a:r>
              <a:rPr lang="en-GB" dirty="0"/>
              <a:t>It’s around 13,000 years old (&amp; possibly much older than this)</a:t>
            </a:r>
          </a:p>
          <a:p>
            <a:r>
              <a:rPr lang="en-GB" dirty="0"/>
              <a:t>It is the most misused drug across all age groups</a:t>
            </a:r>
          </a:p>
          <a:p>
            <a:endParaRPr lang="en-GB" dirty="0"/>
          </a:p>
          <a:p>
            <a:r>
              <a:rPr lang="en-GB" dirty="0"/>
              <a:t>In 2023 the WHO came out strong with a clear message</a:t>
            </a:r>
          </a:p>
          <a:p>
            <a:r>
              <a:rPr lang="en-GB" dirty="0"/>
              <a:t>They highlighted its listing as a Group 1 carcinogen responsible for at least 7 different types of cancer</a:t>
            </a:r>
          </a:p>
        </p:txBody>
      </p:sp>
      <p:sp>
        <p:nvSpPr>
          <p:cNvPr id="4" name="Slide Number Placeholder 3"/>
          <p:cNvSpPr>
            <a:spLocks noGrp="1"/>
          </p:cNvSpPr>
          <p:nvPr>
            <p:ph type="sldNum" sz="quarter" idx="5"/>
          </p:nvPr>
        </p:nvSpPr>
        <p:spPr/>
        <p:txBody>
          <a:bodyPr/>
          <a:lstStyle/>
          <a:p>
            <a:fld id="{D8D3FA07-59ED-4F30-9215-1B749CDA3616}" type="slidenum">
              <a:rPr lang="en-GB" smtClean="0"/>
              <a:t>4</a:t>
            </a:fld>
            <a:endParaRPr lang="en-GB" dirty="0"/>
          </a:p>
        </p:txBody>
      </p:sp>
    </p:spTree>
    <p:extLst>
      <p:ext uri="{BB962C8B-B14F-4D97-AF65-F5344CB8AC3E}">
        <p14:creationId xmlns:p14="http://schemas.microsoft.com/office/powerpoint/2010/main" val="8702900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8D3FA07-59ED-4F30-9215-1B749CDA3616}" type="slidenum">
              <a:rPr lang="en-GB" smtClean="0"/>
              <a:t>43</a:t>
            </a:fld>
            <a:endParaRPr lang="en-GB" dirty="0"/>
          </a:p>
        </p:txBody>
      </p:sp>
    </p:spTree>
    <p:extLst>
      <p:ext uri="{BB962C8B-B14F-4D97-AF65-F5344CB8AC3E}">
        <p14:creationId xmlns:p14="http://schemas.microsoft.com/office/powerpoint/2010/main" val="7843202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NASH</a:t>
            </a:r>
          </a:p>
        </p:txBody>
      </p:sp>
      <p:sp>
        <p:nvSpPr>
          <p:cNvPr id="4" name="Slide Number Placeholder 3"/>
          <p:cNvSpPr>
            <a:spLocks noGrp="1"/>
          </p:cNvSpPr>
          <p:nvPr>
            <p:ph type="sldNum" sz="quarter" idx="5"/>
          </p:nvPr>
        </p:nvSpPr>
        <p:spPr/>
        <p:txBody>
          <a:bodyPr/>
          <a:lstStyle/>
          <a:p>
            <a:fld id="{D8D3FA07-59ED-4F30-9215-1B749CDA3616}" type="slidenum">
              <a:rPr lang="en-GB" smtClean="0"/>
              <a:t>44</a:t>
            </a:fld>
            <a:endParaRPr lang="en-GB" dirty="0"/>
          </a:p>
        </p:txBody>
      </p:sp>
    </p:spTree>
    <p:extLst>
      <p:ext uri="{BB962C8B-B14F-4D97-AF65-F5344CB8AC3E}">
        <p14:creationId xmlns:p14="http://schemas.microsoft.com/office/powerpoint/2010/main" val="7697839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Marker of exocrine pancreatic function</a:t>
            </a:r>
          </a:p>
        </p:txBody>
      </p:sp>
      <p:sp>
        <p:nvSpPr>
          <p:cNvPr id="4" name="Slide Number Placeholder 3"/>
          <p:cNvSpPr>
            <a:spLocks noGrp="1"/>
          </p:cNvSpPr>
          <p:nvPr>
            <p:ph type="sldNum" sz="quarter" idx="5"/>
          </p:nvPr>
        </p:nvSpPr>
        <p:spPr/>
        <p:txBody>
          <a:bodyPr/>
          <a:lstStyle/>
          <a:p>
            <a:fld id="{D8D3FA07-59ED-4F30-9215-1B749CDA3616}" type="slidenum">
              <a:rPr lang="en-GB" smtClean="0"/>
              <a:t>46</a:t>
            </a:fld>
            <a:endParaRPr lang="en-GB" dirty="0"/>
          </a:p>
        </p:txBody>
      </p:sp>
    </p:spTree>
    <p:extLst>
      <p:ext uri="{BB962C8B-B14F-4D97-AF65-F5344CB8AC3E}">
        <p14:creationId xmlns:p14="http://schemas.microsoft.com/office/powerpoint/2010/main" val="21316448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HIV should not be overlooked in older adults with atypical infections especially with a history of polysubstance abuse</a:t>
            </a:r>
          </a:p>
          <a:p>
            <a:r>
              <a:rPr lang="en-GB" dirty="0"/>
              <a:t>Individuals derive their calories from their alcohol</a:t>
            </a:r>
          </a:p>
        </p:txBody>
      </p:sp>
      <p:sp>
        <p:nvSpPr>
          <p:cNvPr id="4" name="Slide Number Placeholder 3"/>
          <p:cNvSpPr>
            <a:spLocks noGrp="1"/>
          </p:cNvSpPr>
          <p:nvPr>
            <p:ph type="sldNum" sz="quarter" idx="5"/>
          </p:nvPr>
        </p:nvSpPr>
        <p:spPr/>
        <p:txBody>
          <a:bodyPr/>
          <a:lstStyle/>
          <a:p>
            <a:fld id="{D8D3FA07-59ED-4F30-9215-1B749CDA3616}" type="slidenum">
              <a:rPr lang="en-GB" smtClean="0"/>
              <a:t>48</a:t>
            </a:fld>
            <a:endParaRPr lang="en-GB" dirty="0"/>
          </a:p>
        </p:txBody>
      </p:sp>
    </p:spTree>
    <p:extLst>
      <p:ext uri="{BB962C8B-B14F-4D97-AF65-F5344CB8AC3E}">
        <p14:creationId xmlns:p14="http://schemas.microsoft.com/office/powerpoint/2010/main" val="30251549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Falls risk</a:t>
            </a:r>
          </a:p>
          <a:p>
            <a:r>
              <a:rPr lang="en-GB" dirty="0"/>
              <a:t>CHADS VASC vs ORBIT</a:t>
            </a:r>
          </a:p>
          <a:p>
            <a:r>
              <a:rPr lang="en-GB" dirty="0"/>
              <a:t>3 = 4.7 bleeds per 100pt yrs</a:t>
            </a:r>
          </a:p>
          <a:p>
            <a:r>
              <a:rPr lang="en-GB" dirty="0"/>
              <a:t>3 = 3.2% risk of stroke &amp; 4.6% risk of TIA/stroke</a:t>
            </a:r>
          </a:p>
          <a:p>
            <a:endParaRPr lang="en-GB" dirty="0"/>
          </a:p>
          <a:p>
            <a:r>
              <a:rPr lang="en-GB" dirty="0"/>
              <a:t>CHADS VASC 2 – 2.2%</a:t>
            </a:r>
          </a:p>
          <a:p>
            <a:r>
              <a:rPr lang="en-GB" dirty="0"/>
              <a:t>ORBIT 5 = 8.1% bleed risk</a:t>
            </a:r>
          </a:p>
        </p:txBody>
      </p:sp>
      <p:sp>
        <p:nvSpPr>
          <p:cNvPr id="4" name="Slide Number Placeholder 3"/>
          <p:cNvSpPr>
            <a:spLocks noGrp="1"/>
          </p:cNvSpPr>
          <p:nvPr>
            <p:ph type="sldNum" sz="quarter" idx="5"/>
          </p:nvPr>
        </p:nvSpPr>
        <p:spPr/>
        <p:txBody>
          <a:bodyPr/>
          <a:lstStyle/>
          <a:p>
            <a:fld id="{D8D3FA07-59ED-4F30-9215-1B749CDA3616}" type="slidenum">
              <a:rPr lang="en-GB" smtClean="0"/>
              <a:t>53</a:t>
            </a:fld>
            <a:endParaRPr lang="en-GB" dirty="0"/>
          </a:p>
        </p:txBody>
      </p:sp>
    </p:spTree>
    <p:extLst>
      <p:ext uri="{BB962C8B-B14F-4D97-AF65-F5344CB8AC3E}">
        <p14:creationId xmlns:p14="http://schemas.microsoft.com/office/powerpoint/2010/main" val="24921120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evidence that mild/moderate alcohol intake may well be good for you</a:t>
            </a:r>
          </a:p>
          <a:p>
            <a:r>
              <a:rPr lang="en-GB" dirty="0"/>
              <a:t>Reduced risk of MI</a:t>
            </a:r>
          </a:p>
          <a:p>
            <a:r>
              <a:rPr lang="en-GB" dirty="0"/>
              <a:t>Study was in 40-50yr olds</a:t>
            </a:r>
          </a:p>
          <a:p>
            <a:r>
              <a:rPr lang="en-GB" dirty="0"/>
              <a:t>There is also some potential benefit associated with reduced inflammation</a:t>
            </a:r>
          </a:p>
        </p:txBody>
      </p:sp>
      <p:sp>
        <p:nvSpPr>
          <p:cNvPr id="4" name="Slide Number Placeholder 3"/>
          <p:cNvSpPr>
            <a:spLocks noGrp="1"/>
          </p:cNvSpPr>
          <p:nvPr>
            <p:ph type="sldNum" sz="quarter" idx="5"/>
          </p:nvPr>
        </p:nvSpPr>
        <p:spPr/>
        <p:txBody>
          <a:bodyPr/>
          <a:lstStyle/>
          <a:p>
            <a:fld id="{D8D3FA07-59ED-4F30-9215-1B749CDA3616}" type="slidenum">
              <a:rPr lang="en-GB" smtClean="0"/>
              <a:t>54</a:t>
            </a:fld>
            <a:endParaRPr lang="en-GB" dirty="0"/>
          </a:p>
        </p:txBody>
      </p:sp>
    </p:spTree>
    <p:extLst>
      <p:ext uri="{BB962C8B-B14F-4D97-AF65-F5344CB8AC3E}">
        <p14:creationId xmlns:p14="http://schemas.microsoft.com/office/powerpoint/2010/main" val="34365617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Investigations/Screening</a:t>
            </a:r>
          </a:p>
          <a:p>
            <a:r>
              <a:rPr lang="en-GB" dirty="0"/>
              <a:t> - MCV</a:t>
            </a:r>
          </a:p>
          <a:p>
            <a:r>
              <a:rPr lang="en-GB" dirty="0"/>
              <a:t> - GGT</a:t>
            </a:r>
          </a:p>
          <a:p>
            <a:r>
              <a:rPr lang="en-GB" dirty="0"/>
              <a:t> - AST/ALT/ALP</a:t>
            </a:r>
          </a:p>
          <a:p>
            <a:r>
              <a:rPr lang="en-GB" dirty="0"/>
              <a:t> - FBC</a:t>
            </a:r>
          </a:p>
          <a:p>
            <a:endParaRPr lang="en-GB" dirty="0"/>
          </a:p>
          <a:p>
            <a:r>
              <a:rPr lang="en-GB" dirty="0"/>
              <a:t>Those who do well in a hospital environment &amp; badly at home/unexpected delirium</a:t>
            </a:r>
          </a:p>
        </p:txBody>
      </p:sp>
      <p:sp>
        <p:nvSpPr>
          <p:cNvPr id="4" name="Slide Number Placeholder 3"/>
          <p:cNvSpPr>
            <a:spLocks noGrp="1"/>
          </p:cNvSpPr>
          <p:nvPr>
            <p:ph type="sldNum" sz="quarter" idx="5"/>
          </p:nvPr>
        </p:nvSpPr>
        <p:spPr/>
        <p:txBody>
          <a:bodyPr/>
          <a:lstStyle/>
          <a:p>
            <a:fld id="{D8D3FA07-59ED-4F30-9215-1B749CDA3616}" type="slidenum">
              <a:rPr lang="en-GB" smtClean="0"/>
              <a:t>55</a:t>
            </a:fld>
            <a:endParaRPr lang="en-GB" dirty="0"/>
          </a:p>
        </p:txBody>
      </p:sp>
    </p:spTree>
    <p:extLst>
      <p:ext uri="{BB962C8B-B14F-4D97-AF65-F5344CB8AC3E}">
        <p14:creationId xmlns:p14="http://schemas.microsoft.com/office/powerpoint/2010/main" val="34872104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AUDIT &amp; CAGE are insensitive &gt;60</a:t>
            </a:r>
          </a:p>
          <a:p>
            <a:r>
              <a:rPr lang="en-GB" dirty="0"/>
              <a:t>AUDIT PC is better</a:t>
            </a:r>
          </a:p>
          <a:p>
            <a:r>
              <a:rPr lang="en-GB" dirty="0"/>
              <a:t>M SASQ – single question from audit; Designed for use in ED; More binge drinking focused</a:t>
            </a:r>
          </a:p>
          <a:p>
            <a:endParaRPr lang="en-GB" dirty="0"/>
          </a:p>
          <a:p>
            <a:r>
              <a:rPr lang="en-GB" dirty="0"/>
              <a:t>Primary care/ED focused</a:t>
            </a:r>
          </a:p>
          <a:p>
            <a:endParaRPr lang="en-GB" dirty="0"/>
          </a:p>
          <a:p>
            <a:endParaRPr lang="en-GB" dirty="0"/>
          </a:p>
        </p:txBody>
      </p:sp>
      <p:sp>
        <p:nvSpPr>
          <p:cNvPr id="4" name="Slide Number Placeholder 3"/>
          <p:cNvSpPr>
            <a:spLocks noGrp="1"/>
          </p:cNvSpPr>
          <p:nvPr>
            <p:ph type="sldNum" sz="quarter" idx="5"/>
          </p:nvPr>
        </p:nvSpPr>
        <p:spPr/>
        <p:txBody>
          <a:bodyPr/>
          <a:lstStyle/>
          <a:p>
            <a:fld id="{D8D3FA07-59ED-4F30-9215-1B749CDA3616}" type="slidenum">
              <a:rPr lang="en-GB" smtClean="0"/>
              <a:t>56</a:t>
            </a:fld>
            <a:endParaRPr lang="en-GB" dirty="0"/>
          </a:p>
        </p:txBody>
      </p:sp>
    </p:spTree>
    <p:extLst>
      <p:ext uri="{BB962C8B-B14F-4D97-AF65-F5344CB8AC3E}">
        <p14:creationId xmlns:p14="http://schemas.microsoft.com/office/powerpoint/2010/main" val="32570656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Treatment of the underlying health problems/complications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Medicines – Naltrexone/Acamprosate/Disulfiram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Accessibility (physical &amp; tech related)</a:t>
            </a:r>
          </a:p>
          <a:p>
            <a:r>
              <a:rPr lang="en-GB" dirty="0"/>
              <a:t>Failure to address elderly/ageing specific issues</a:t>
            </a:r>
          </a:p>
          <a:p>
            <a:r>
              <a:rPr lang="en-GB" dirty="0"/>
              <a:t> - Functional decline</a:t>
            </a:r>
          </a:p>
          <a:p>
            <a:r>
              <a:rPr lang="en-GB" dirty="0"/>
              <a:t> - Bereavement</a:t>
            </a:r>
          </a:p>
          <a:p>
            <a:r>
              <a:rPr lang="en-GB" dirty="0"/>
              <a:t> - Loneliness</a:t>
            </a:r>
          </a:p>
          <a:p>
            <a:r>
              <a:rPr lang="en-GB" dirty="0"/>
              <a:t> - Co-morbidity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D8D3FA07-59ED-4F30-9215-1B749CDA3616}" type="slidenum">
              <a:rPr lang="en-GB" smtClean="0"/>
              <a:t>57</a:t>
            </a:fld>
            <a:endParaRPr lang="en-GB" dirty="0"/>
          </a:p>
        </p:txBody>
      </p:sp>
    </p:spTree>
    <p:extLst>
      <p:ext uri="{BB962C8B-B14F-4D97-AF65-F5344CB8AC3E}">
        <p14:creationId xmlns:p14="http://schemas.microsoft.com/office/powerpoint/2010/main" val="25961668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Disulfiram</a:t>
            </a:r>
          </a:p>
          <a:p>
            <a:r>
              <a:rPr lang="en-GB" dirty="0"/>
              <a:t> - Produces an acute sensitivity reaction to alcohol – essentially providing immediate withdrawal effects</a:t>
            </a:r>
          </a:p>
          <a:p>
            <a:r>
              <a:rPr lang="en-GB" dirty="0"/>
              <a:t> - Blocks the enzyme that breaks down acetaldehyde (by product of alcohol)</a:t>
            </a:r>
          </a:p>
          <a:p>
            <a:endParaRPr lang="en-GB" dirty="0"/>
          </a:p>
          <a:p>
            <a:r>
              <a:rPr lang="en-GB" dirty="0"/>
              <a:t>Naltrexone</a:t>
            </a:r>
          </a:p>
          <a:p>
            <a:r>
              <a:rPr lang="en-GB" dirty="0"/>
              <a:t> - Blocks opioid receptors so stopping the effects of alcohol</a:t>
            </a:r>
          </a:p>
          <a:p>
            <a:r>
              <a:rPr lang="en-GB" dirty="0"/>
              <a:t> - More about maintenance &amp; preventing relapse</a:t>
            </a:r>
          </a:p>
          <a:p>
            <a:r>
              <a:rPr lang="en-GB" dirty="0"/>
              <a:t> - Reduced pleasure/cravings</a:t>
            </a:r>
          </a:p>
          <a:p>
            <a:endParaRPr lang="en-GB" dirty="0"/>
          </a:p>
          <a:p>
            <a:r>
              <a:rPr lang="en-GB" dirty="0"/>
              <a:t>Acamprosate</a:t>
            </a:r>
          </a:p>
          <a:p>
            <a:r>
              <a:rPr lang="en-GB" dirty="0"/>
              <a:t> - Works on GABA &amp; glutamate to restore balance</a:t>
            </a:r>
          </a:p>
          <a:p>
            <a:r>
              <a:rPr lang="en-GB" dirty="0"/>
              <a:t> - Again, more about maintenance &amp; preventing relapse</a:t>
            </a:r>
          </a:p>
          <a:p>
            <a:r>
              <a:rPr lang="en-GB" dirty="0"/>
              <a:t> - Also reduces cravings</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D8D3FA07-59ED-4F30-9215-1B749CDA3616}" type="slidenum">
              <a:rPr lang="en-GB" smtClean="0"/>
              <a:t>58</a:t>
            </a:fld>
            <a:endParaRPr lang="en-GB" dirty="0"/>
          </a:p>
        </p:txBody>
      </p:sp>
    </p:spTree>
    <p:extLst>
      <p:ext uri="{BB962C8B-B14F-4D97-AF65-F5344CB8AC3E}">
        <p14:creationId xmlns:p14="http://schemas.microsoft.com/office/powerpoint/2010/main" val="1830206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Introduced in 1987</a:t>
            </a:r>
          </a:p>
          <a:p>
            <a:r>
              <a:rPr lang="en-GB" dirty="0"/>
              <a:t>Average amount of alcohol processed in 1hr (cleared from the blood stream)</a:t>
            </a:r>
          </a:p>
          <a:p>
            <a:r>
              <a:rPr lang="en-GB" dirty="0"/>
              <a:t>Suggestion is that this is consumed over 3 days with alcohol free days</a:t>
            </a:r>
          </a:p>
          <a:p>
            <a:r>
              <a:rPr lang="en-GB" dirty="0"/>
              <a:t>Recent change to smoking legislation</a:t>
            </a:r>
          </a:p>
          <a:p>
            <a:endParaRPr lang="en-GB" dirty="0"/>
          </a:p>
          <a:p>
            <a:r>
              <a:rPr lang="en-GB" dirty="0"/>
              <a:t>Some debate to the application of 14 units to older adults</a:t>
            </a:r>
          </a:p>
          <a:p>
            <a:r>
              <a:rPr lang="en-GB" dirty="0"/>
              <a:t>Suggestion this should be 11 units / week &amp; 1.5 maximum per day</a:t>
            </a:r>
          </a:p>
          <a:p>
            <a:endParaRPr lang="en-GB" dirty="0"/>
          </a:p>
        </p:txBody>
      </p:sp>
      <p:sp>
        <p:nvSpPr>
          <p:cNvPr id="4" name="Slide Number Placeholder 3"/>
          <p:cNvSpPr>
            <a:spLocks noGrp="1"/>
          </p:cNvSpPr>
          <p:nvPr>
            <p:ph type="sldNum" sz="quarter" idx="5"/>
          </p:nvPr>
        </p:nvSpPr>
        <p:spPr/>
        <p:txBody>
          <a:bodyPr/>
          <a:lstStyle/>
          <a:p>
            <a:fld id="{D8D3FA07-59ED-4F30-9215-1B749CDA3616}" type="slidenum">
              <a:rPr lang="en-GB" smtClean="0"/>
              <a:t>5</a:t>
            </a:fld>
            <a:endParaRPr lang="en-GB" dirty="0"/>
          </a:p>
        </p:txBody>
      </p:sp>
    </p:spTree>
    <p:extLst>
      <p:ext uri="{BB962C8B-B14F-4D97-AF65-F5344CB8AC3E}">
        <p14:creationId xmlns:p14="http://schemas.microsoft.com/office/powerpoint/2010/main" val="3497233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Average wine in the UK has an ABV of 12%</a:t>
            </a:r>
          </a:p>
          <a:p>
            <a:r>
              <a:rPr lang="en-GB" dirty="0"/>
              <a:t>Strongest ABV wines are port or sherry around 20%</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ABV is alcohol by volume</a:t>
            </a:r>
          </a:p>
          <a:p>
            <a:endParaRPr lang="en-GB" dirty="0"/>
          </a:p>
        </p:txBody>
      </p:sp>
      <p:sp>
        <p:nvSpPr>
          <p:cNvPr id="4" name="Slide Number Placeholder 3"/>
          <p:cNvSpPr>
            <a:spLocks noGrp="1"/>
          </p:cNvSpPr>
          <p:nvPr>
            <p:ph type="sldNum" sz="quarter" idx="5"/>
          </p:nvPr>
        </p:nvSpPr>
        <p:spPr/>
        <p:txBody>
          <a:bodyPr/>
          <a:lstStyle/>
          <a:p>
            <a:fld id="{D8D3FA07-59ED-4F30-9215-1B749CDA3616}" type="slidenum">
              <a:rPr lang="en-GB" smtClean="0"/>
              <a:t>7</a:t>
            </a:fld>
            <a:endParaRPr lang="en-GB" dirty="0"/>
          </a:p>
        </p:txBody>
      </p:sp>
    </p:spTree>
    <p:extLst>
      <p:ext uri="{BB962C8B-B14F-4D97-AF65-F5344CB8AC3E}">
        <p14:creationId xmlns:p14="http://schemas.microsoft.com/office/powerpoint/2010/main" val="3025574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Average wine in the UK has an ABV of 12%</a:t>
            </a:r>
          </a:p>
          <a:p>
            <a:r>
              <a:rPr lang="en-GB" dirty="0"/>
              <a:t>Strongest ABV wines are port or sherry around 20%</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ABV is alcohol by volume</a:t>
            </a:r>
          </a:p>
          <a:p>
            <a:endParaRPr lang="en-GB" dirty="0"/>
          </a:p>
        </p:txBody>
      </p:sp>
      <p:sp>
        <p:nvSpPr>
          <p:cNvPr id="4" name="Slide Number Placeholder 3"/>
          <p:cNvSpPr>
            <a:spLocks noGrp="1"/>
          </p:cNvSpPr>
          <p:nvPr>
            <p:ph type="sldNum" sz="quarter" idx="5"/>
          </p:nvPr>
        </p:nvSpPr>
        <p:spPr/>
        <p:txBody>
          <a:bodyPr/>
          <a:lstStyle/>
          <a:p>
            <a:fld id="{D8D3FA07-59ED-4F30-9215-1B749CDA3616}" type="slidenum">
              <a:rPr lang="en-GB" smtClean="0"/>
              <a:t>8</a:t>
            </a:fld>
            <a:endParaRPr lang="en-GB" dirty="0"/>
          </a:p>
        </p:txBody>
      </p:sp>
    </p:spTree>
    <p:extLst>
      <p:ext uri="{BB962C8B-B14F-4D97-AF65-F5344CB8AC3E}">
        <p14:creationId xmlns:p14="http://schemas.microsoft.com/office/powerpoint/2010/main" val="2670154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Average lager is 4% ABV</a:t>
            </a:r>
          </a:p>
          <a:p>
            <a:endParaRPr lang="en-GB" dirty="0"/>
          </a:p>
          <a:p>
            <a:r>
              <a:rPr lang="en-GB" dirty="0"/>
              <a:t>ABV is alcohol by volume</a:t>
            </a:r>
          </a:p>
          <a:p>
            <a:endParaRPr lang="en-GB" dirty="0"/>
          </a:p>
        </p:txBody>
      </p:sp>
      <p:sp>
        <p:nvSpPr>
          <p:cNvPr id="4" name="Slide Number Placeholder 3"/>
          <p:cNvSpPr>
            <a:spLocks noGrp="1"/>
          </p:cNvSpPr>
          <p:nvPr>
            <p:ph type="sldNum" sz="quarter" idx="5"/>
          </p:nvPr>
        </p:nvSpPr>
        <p:spPr/>
        <p:txBody>
          <a:bodyPr/>
          <a:lstStyle/>
          <a:p>
            <a:fld id="{D8D3FA07-59ED-4F30-9215-1B749CDA3616}" type="slidenum">
              <a:rPr lang="en-GB" smtClean="0"/>
              <a:t>9</a:t>
            </a:fld>
            <a:endParaRPr lang="en-GB" dirty="0"/>
          </a:p>
        </p:txBody>
      </p:sp>
    </p:spTree>
    <p:extLst>
      <p:ext uri="{BB962C8B-B14F-4D97-AF65-F5344CB8AC3E}">
        <p14:creationId xmlns:p14="http://schemas.microsoft.com/office/powerpoint/2010/main" val="2367340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Average lager is 4% ABV</a:t>
            </a:r>
          </a:p>
          <a:p>
            <a:endParaRPr lang="en-GB" dirty="0"/>
          </a:p>
          <a:p>
            <a:r>
              <a:rPr lang="en-GB" dirty="0"/>
              <a:t>ABV is alcohol by volume</a:t>
            </a:r>
          </a:p>
          <a:p>
            <a:endParaRPr lang="en-GB" dirty="0"/>
          </a:p>
        </p:txBody>
      </p:sp>
      <p:sp>
        <p:nvSpPr>
          <p:cNvPr id="4" name="Slide Number Placeholder 3"/>
          <p:cNvSpPr>
            <a:spLocks noGrp="1"/>
          </p:cNvSpPr>
          <p:nvPr>
            <p:ph type="sldNum" sz="quarter" idx="5"/>
          </p:nvPr>
        </p:nvSpPr>
        <p:spPr/>
        <p:txBody>
          <a:bodyPr/>
          <a:lstStyle/>
          <a:p>
            <a:fld id="{D8D3FA07-59ED-4F30-9215-1B749CDA3616}" type="slidenum">
              <a:rPr lang="en-GB" smtClean="0"/>
              <a:t>10</a:t>
            </a:fld>
            <a:endParaRPr lang="en-GB" dirty="0"/>
          </a:p>
        </p:txBody>
      </p:sp>
    </p:spTree>
    <p:extLst>
      <p:ext uri="{BB962C8B-B14F-4D97-AF65-F5344CB8AC3E}">
        <p14:creationId xmlns:p14="http://schemas.microsoft.com/office/powerpoint/2010/main" val="1798957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ICD 11 &amp; DSM V</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 pattern of alcohol use that appreciably increases the risk of harmful physical or mental health consequences to the user or to others to an extent that warrants attention and advice from health professionals</a:t>
            </a:r>
          </a:p>
          <a:p>
            <a:endParaRPr lang="en-GB" dirty="0"/>
          </a:p>
          <a:p>
            <a:endParaRPr lang="en-GB" dirty="0"/>
          </a:p>
          <a:p>
            <a:r>
              <a:rPr lang="en-GB" dirty="0"/>
              <a:t>Hazardous – at risk of harm (typically minimum of 2 episodes/12 months)</a:t>
            </a:r>
          </a:p>
          <a:p>
            <a:r>
              <a:rPr lang="en-GB" dirty="0"/>
              <a:t>Harmful – adverse health or psychosocial consequences</a:t>
            </a:r>
          </a:p>
          <a:p>
            <a:r>
              <a:rPr lang="en-GB" dirty="0"/>
              <a:t>AUD – clinically significant impairment or psychosocial stress in the last 12 months</a:t>
            </a:r>
          </a:p>
          <a:p>
            <a:endParaRPr lang="en-GB" dirty="0"/>
          </a:p>
          <a:p>
            <a:r>
              <a:rPr lang="en-GB" dirty="0"/>
              <a:t>DSM V provides diagnostic criteria (2/11 = AUD)</a:t>
            </a:r>
          </a:p>
        </p:txBody>
      </p:sp>
      <p:sp>
        <p:nvSpPr>
          <p:cNvPr id="4" name="Slide Number Placeholder 3"/>
          <p:cNvSpPr>
            <a:spLocks noGrp="1"/>
          </p:cNvSpPr>
          <p:nvPr>
            <p:ph type="sldNum" sz="quarter" idx="5"/>
          </p:nvPr>
        </p:nvSpPr>
        <p:spPr/>
        <p:txBody>
          <a:bodyPr/>
          <a:lstStyle/>
          <a:p>
            <a:fld id="{D8D3FA07-59ED-4F30-9215-1B749CDA3616}" type="slidenum">
              <a:rPr lang="en-GB" smtClean="0"/>
              <a:t>11</a:t>
            </a:fld>
            <a:endParaRPr lang="en-GB" dirty="0"/>
          </a:p>
        </p:txBody>
      </p:sp>
    </p:spTree>
    <p:extLst>
      <p:ext uri="{BB962C8B-B14F-4D97-AF65-F5344CB8AC3E}">
        <p14:creationId xmlns:p14="http://schemas.microsoft.com/office/powerpoint/2010/main" val="49981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A317-04BD-4170-9876-21D120C6E35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D18862D-0990-4927-801D-5FB9F8DCE0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46BE2FB-084F-41D1-BEE5-DE8AB577AA26}"/>
              </a:ext>
            </a:extLst>
          </p:cNvPr>
          <p:cNvSpPr>
            <a:spLocks noGrp="1"/>
          </p:cNvSpPr>
          <p:nvPr>
            <p:ph type="dt" sz="half" idx="10"/>
          </p:nvPr>
        </p:nvSpPr>
        <p:spPr/>
        <p:txBody>
          <a:bodyPr/>
          <a:lstStyle/>
          <a:p>
            <a:fld id="{06EDA2E3-0F9A-4E30-9A3C-61477D878E40}" type="datetimeFigureOut">
              <a:rPr lang="en-GB" smtClean="0"/>
              <a:t>26/04/2026</a:t>
            </a:fld>
            <a:endParaRPr lang="en-GB" dirty="0"/>
          </a:p>
        </p:txBody>
      </p:sp>
      <p:sp>
        <p:nvSpPr>
          <p:cNvPr id="5" name="Footer Placeholder 4">
            <a:extLst>
              <a:ext uri="{FF2B5EF4-FFF2-40B4-BE49-F238E27FC236}">
                <a16:creationId xmlns:a16="http://schemas.microsoft.com/office/drawing/2014/main" id="{83E1D9C4-FDFC-4548-9D67-9681561494B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9F1B73D-4F17-4E6E-A781-1755C832095D}"/>
              </a:ext>
            </a:extLst>
          </p:cNvPr>
          <p:cNvSpPr>
            <a:spLocks noGrp="1"/>
          </p:cNvSpPr>
          <p:nvPr>
            <p:ph type="sldNum" sz="quarter" idx="12"/>
          </p:nvPr>
        </p:nvSpPr>
        <p:spPr/>
        <p:txBody>
          <a:bodyPr/>
          <a:lstStyle/>
          <a:p>
            <a:fld id="{9D9A341C-DDAF-404E-A4FE-5BD3664FC980}" type="slidenum">
              <a:rPr lang="en-GB" smtClean="0"/>
              <a:t>‹#›</a:t>
            </a:fld>
            <a:endParaRPr lang="en-GB" dirty="0"/>
          </a:p>
        </p:txBody>
      </p:sp>
    </p:spTree>
    <p:extLst>
      <p:ext uri="{BB962C8B-B14F-4D97-AF65-F5344CB8AC3E}">
        <p14:creationId xmlns:p14="http://schemas.microsoft.com/office/powerpoint/2010/main" val="1382095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4E0D2-B10F-4E02-808E-058C985B675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6942DA0-86C1-46ED-AC83-ABA1122095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CF28503-D66F-40BE-BE2F-73F156C28126}"/>
              </a:ext>
            </a:extLst>
          </p:cNvPr>
          <p:cNvSpPr>
            <a:spLocks noGrp="1"/>
          </p:cNvSpPr>
          <p:nvPr>
            <p:ph type="dt" sz="half" idx="10"/>
          </p:nvPr>
        </p:nvSpPr>
        <p:spPr/>
        <p:txBody>
          <a:bodyPr/>
          <a:lstStyle/>
          <a:p>
            <a:fld id="{06EDA2E3-0F9A-4E30-9A3C-61477D878E40}" type="datetimeFigureOut">
              <a:rPr lang="en-GB" smtClean="0"/>
              <a:t>26/04/2026</a:t>
            </a:fld>
            <a:endParaRPr lang="en-GB" dirty="0"/>
          </a:p>
        </p:txBody>
      </p:sp>
      <p:sp>
        <p:nvSpPr>
          <p:cNvPr id="5" name="Footer Placeholder 4">
            <a:extLst>
              <a:ext uri="{FF2B5EF4-FFF2-40B4-BE49-F238E27FC236}">
                <a16:creationId xmlns:a16="http://schemas.microsoft.com/office/drawing/2014/main" id="{CC1D4FD3-C163-4E3B-A9C7-0129BD5774C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0DF6C3A-821A-4738-9912-32B22BABAE15}"/>
              </a:ext>
            </a:extLst>
          </p:cNvPr>
          <p:cNvSpPr>
            <a:spLocks noGrp="1"/>
          </p:cNvSpPr>
          <p:nvPr>
            <p:ph type="sldNum" sz="quarter" idx="12"/>
          </p:nvPr>
        </p:nvSpPr>
        <p:spPr/>
        <p:txBody>
          <a:bodyPr/>
          <a:lstStyle/>
          <a:p>
            <a:fld id="{9D9A341C-DDAF-404E-A4FE-5BD3664FC980}" type="slidenum">
              <a:rPr lang="en-GB" smtClean="0"/>
              <a:t>‹#›</a:t>
            </a:fld>
            <a:endParaRPr lang="en-GB" dirty="0"/>
          </a:p>
        </p:txBody>
      </p:sp>
    </p:spTree>
    <p:extLst>
      <p:ext uri="{BB962C8B-B14F-4D97-AF65-F5344CB8AC3E}">
        <p14:creationId xmlns:p14="http://schemas.microsoft.com/office/powerpoint/2010/main" val="1982551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F0EE13-C4D4-43F6-A3FC-4A795699B4C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558BC7A-7C15-469E-975A-DCBC30B384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184E7C1-36A2-44DC-85D5-4A14699F30B7}"/>
              </a:ext>
            </a:extLst>
          </p:cNvPr>
          <p:cNvSpPr>
            <a:spLocks noGrp="1"/>
          </p:cNvSpPr>
          <p:nvPr>
            <p:ph type="dt" sz="half" idx="10"/>
          </p:nvPr>
        </p:nvSpPr>
        <p:spPr/>
        <p:txBody>
          <a:bodyPr/>
          <a:lstStyle/>
          <a:p>
            <a:fld id="{06EDA2E3-0F9A-4E30-9A3C-61477D878E40}" type="datetimeFigureOut">
              <a:rPr lang="en-GB" smtClean="0"/>
              <a:t>26/04/2026</a:t>
            </a:fld>
            <a:endParaRPr lang="en-GB" dirty="0"/>
          </a:p>
        </p:txBody>
      </p:sp>
      <p:sp>
        <p:nvSpPr>
          <p:cNvPr id="5" name="Footer Placeholder 4">
            <a:extLst>
              <a:ext uri="{FF2B5EF4-FFF2-40B4-BE49-F238E27FC236}">
                <a16:creationId xmlns:a16="http://schemas.microsoft.com/office/drawing/2014/main" id="{A0F7FE36-DFF8-4E60-AB6A-F3807899E46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F4D3779-EFC5-4CF4-8BE2-F3249D322DC9}"/>
              </a:ext>
            </a:extLst>
          </p:cNvPr>
          <p:cNvSpPr>
            <a:spLocks noGrp="1"/>
          </p:cNvSpPr>
          <p:nvPr>
            <p:ph type="sldNum" sz="quarter" idx="12"/>
          </p:nvPr>
        </p:nvSpPr>
        <p:spPr/>
        <p:txBody>
          <a:bodyPr/>
          <a:lstStyle/>
          <a:p>
            <a:fld id="{9D9A341C-DDAF-404E-A4FE-5BD3664FC980}" type="slidenum">
              <a:rPr lang="en-GB" smtClean="0"/>
              <a:t>‹#›</a:t>
            </a:fld>
            <a:endParaRPr lang="en-GB" dirty="0"/>
          </a:p>
        </p:txBody>
      </p:sp>
    </p:spTree>
    <p:extLst>
      <p:ext uri="{BB962C8B-B14F-4D97-AF65-F5344CB8AC3E}">
        <p14:creationId xmlns:p14="http://schemas.microsoft.com/office/powerpoint/2010/main" val="2503229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CA736-8266-41CF-8CC1-6C56A6A4688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6790E8B-AFC3-417B-8F8A-9BB04B0377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8C64D6-F86C-4AA3-8DE1-64F3F7BB4576}"/>
              </a:ext>
            </a:extLst>
          </p:cNvPr>
          <p:cNvSpPr>
            <a:spLocks noGrp="1"/>
          </p:cNvSpPr>
          <p:nvPr>
            <p:ph type="dt" sz="half" idx="10"/>
          </p:nvPr>
        </p:nvSpPr>
        <p:spPr/>
        <p:txBody>
          <a:bodyPr/>
          <a:lstStyle/>
          <a:p>
            <a:fld id="{06EDA2E3-0F9A-4E30-9A3C-61477D878E40}" type="datetimeFigureOut">
              <a:rPr lang="en-GB" smtClean="0"/>
              <a:t>26/04/2026</a:t>
            </a:fld>
            <a:endParaRPr lang="en-GB" dirty="0"/>
          </a:p>
        </p:txBody>
      </p:sp>
      <p:sp>
        <p:nvSpPr>
          <p:cNvPr id="5" name="Footer Placeholder 4">
            <a:extLst>
              <a:ext uri="{FF2B5EF4-FFF2-40B4-BE49-F238E27FC236}">
                <a16:creationId xmlns:a16="http://schemas.microsoft.com/office/drawing/2014/main" id="{B6B1B59E-79B0-4D05-A62B-D724C9F8130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9D45376-EC1D-4F26-8C19-3C236E0B0112}"/>
              </a:ext>
            </a:extLst>
          </p:cNvPr>
          <p:cNvSpPr>
            <a:spLocks noGrp="1"/>
          </p:cNvSpPr>
          <p:nvPr>
            <p:ph type="sldNum" sz="quarter" idx="12"/>
          </p:nvPr>
        </p:nvSpPr>
        <p:spPr/>
        <p:txBody>
          <a:bodyPr/>
          <a:lstStyle/>
          <a:p>
            <a:fld id="{9D9A341C-DDAF-404E-A4FE-5BD3664FC980}" type="slidenum">
              <a:rPr lang="en-GB" smtClean="0"/>
              <a:t>‹#›</a:t>
            </a:fld>
            <a:endParaRPr lang="en-GB" dirty="0"/>
          </a:p>
        </p:txBody>
      </p:sp>
    </p:spTree>
    <p:extLst>
      <p:ext uri="{BB962C8B-B14F-4D97-AF65-F5344CB8AC3E}">
        <p14:creationId xmlns:p14="http://schemas.microsoft.com/office/powerpoint/2010/main" val="2506322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FA333-B979-46AB-ABFD-511DE88629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8D2538D-0E9F-42D0-9F94-50B4CA7D27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866D0E-07E2-47A5-9E64-2E49D5C0A791}"/>
              </a:ext>
            </a:extLst>
          </p:cNvPr>
          <p:cNvSpPr>
            <a:spLocks noGrp="1"/>
          </p:cNvSpPr>
          <p:nvPr>
            <p:ph type="dt" sz="half" idx="10"/>
          </p:nvPr>
        </p:nvSpPr>
        <p:spPr/>
        <p:txBody>
          <a:bodyPr/>
          <a:lstStyle/>
          <a:p>
            <a:fld id="{06EDA2E3-0F9A-4E30-9A3C-61477D878E40}" type="datetimeFigureOut">
              <a:rPr lang="en-GB" smtClean="0"/>
              <a:t>26/04/2026</a:t>
            </a:fld>
            <a:endParaRPr lang="en-GB" dirty="0"/>
          </a:p>
        </p:txBody>
      </p:sp>
      <p:sp>
        <p:nvSpPr>
          <p:cNvPr id="5" name="Footer Placeholder 4">
            <a:extLst>
              <a:ext uri="{FF2B5EF4-FFF2-40B4-BE49-F238E27FC236}">
                <a16:creationId xmlns:a16="http://schemas.microsoft.com/office/drawing/2014/main" id="{E06A3557-3BE7-45C8-BC65-1BFA1631E72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BDAF129-CC2C-42DC-8CA8-C0A703E2CD13}"/>
              </a:ext>
            </a:extLst>
          </p:cNvPr>
          <p:cNvSpPr>
            <a:spLocks noGrp="1"/>
          </p:cNvSpPr>
          <p:nvPr>
            <p:ph type="sldNum" sz="quarter" idx="12"/>
          </p:nvPr>
        </p:nvSpPr>
        <p:spPr/>
        <p:txBody>
          <a:bodyPr/>
          <a:lstStyle/>
          <a:p>
            <a:fld id="{9D9A341C-DDAF-404E-A4FE-5BD3664FC980}" type="slidenum">
              <a:rPr lang="en-GB" smtClean="0"/>
              <a:t>‹#›</a:t>
            </a:fld>
            <a:endParaRPr lang="en-GB" dirty="0"/>
          </a:p>
        </p:txBody>
      </p:sp>
    </p:spTree>
    <p:extLst>
      <p:ext uri="{BB962C8B-B14F-4D97-AF65-F5344CB8AC3E}">
        <p14:creationId xmlns:p14="http://schemas.microsoft.com/office/powerpoint/2010/main" val="1253902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C91B4-D4F8-496E-B862-514E7767E4E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B72CD07-96A4-4700-B828-6E57E8F502A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DCC4ACD-E12E-4401-B9EB-72A131621E0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C2027F1-3202-46D1-BCDC-37E0D00E7FFA}"/>
              </a:ext>
            </a:extLst>
          </p:cNvPr>
          <p:cNvSpPr>
            <a:spLocks noGrp="1"/>
          </p:cNvSpPr>
          <p:nvPr>
            <p:ph type="dt" sz="half" idx="10"/>
          </p:nvPr>
        </p:nvSpPr>
        <p:spPr/>
        <p:txBody>
          <a:bodyPr/>
          <a:lstStyle/>
          <a:p>
            <a:fld id="{06EDA2E3-0F9A-4E30-9A3C-61477D878E40}" type="datetimeFigureOut">
              <a:rPr lang="en-GB" smtClean="0"/>
              <a:t>26/04/2026</a:t>
            </a:fld>
            <a:endParaRPr lang="en-GB" dirty="0"/>
          </a:p>
        </p:txBody>
      </p:sp>
      <p:sp>
        <p:nvSpPr>
          <p:cNvPr id="6" name="Footer Placeholder 5">
            <a:extLst>
              <a:ext uri="{FF2B5EF4-FFF2-40B4-BE49-F238E27FC236}">
                <a16:creationId xmlns:a16="http://schemas.microsoft.com/office/drawing/2014/main" id="{EDF7207E-B3CE-45A6-94BE-E09A3FD3D89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79BF0FF-F214-4DB8-B842-213600CAFCAC}"/>
              </a:ext>
            </a:extLst>
          </p:cNvPr>
          <p:cNvSpPr>
            <a:spLocks noGrp="1"/>
          </p:cNvSpPr>
          <p:nvPr>
            <p:ph type="sldNum" sz="quarter" idx="12"/>
          </p:nvPr>
        </p:nvSpPr>
        <p:spPr/>
        <p:txBody>
          <a:bodyPr/>
          <a:lstStyle/>
          <a:p>
            <a:fld id="{9D9A341C-DDAF-404E-A4FE-5BD3664FC980}" type="slidenum">
              <a:rPr lang="en-GB" smtClean="0"/>
              <a:t>‹#›</a:t>
            </a:fld>
            <a:endParaRPr lang="en-GB" dirty="0"/>
          </a:p>
        </p:txBody>
      </p:sp>
    </p:spTree>
    <p:extLst>
      <p:ext uri="{BB962C8B-B14F-4D97-AF65-F5344CB8AC3E}">
        <p14:creationId xmlns:p14="http://schemas.microsoft.com/office/powerpoint/2010/main" val="3430798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CFBBB-7D46-456B-B259-7547306D62D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9D71BAE-4FCC-456B-859B-012B974E59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2480587-56F1-4371-AF1C-C9A0E48D94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3E377E0-30B3-4592-9EB0-B630AA2F44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B4B234-C5EB-43A1-808A-E9D999ADC59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38B9885-A2EB-41C1-A97F-9A55E94430B4}"/>
              </a:ext>
            </a:extLst>
          </p:cNvPr>
          <p:cNvSpPr>
            <a:spLocks noGrp="1"/>
          </p:cNvSpPr>
          <p:nvPr>
            <p:ph type="dt" sz="half" idx="10"/>
          </p:nvPr>
        </p:nvSpPr>
        <p:spPr/>
        <p:txBody>
          <a:bodyPr/>
          <a:lstStyle/>
          <a:p>
            <a:fld id="{06EDA2E3-0F9A-4E30-9A3C-61477D878E40}" type="datetimeFigureOut">
              <a:rPr lang="en-GB" smtClean="0"/>
              <a:t>26/04/2026</a:t>
            </a:fld>
            <a:endParaRPr lang="en-GB" dirty="0"/>
          </a:p>
        </p:txBody>
      </p:sp>
      <p:sp>
        <p:nvSpPr>
          <p:cNvPr id="8" name="Footer Placeholder 7">
            <a:extLst>
              <a:ext uri="{FF2B5EF4-FFF2-40B4-BE49-F238E27FC236}">
                <a16:creationId xmlns:a16="http://schemas.microsoft.com/office/drawing/2014/main" id="{5BB2C47F-F992-4450-8AF8-57713F10B14F}"/>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78B71C24-8F7D-4D27-81CB-FD6D0A6507F3}"/>
              </a:ext>
            </a:extLst>
          </p:cNvPr>
          <p:cNvSpPr>
            <a:spLocks noGrp="1"/>
          </p:cNvSpPr>
          <p:nvPr>
            <p:ph type="sldNum" sz="quarter" idx="12"/>
          </p:nvPr>
        </p:nvSpPr>
        <p:spPr/>
        <p:txBody>
          <a:bodyPr/>
          <a:lstStyle/>
          <a:p>
            <a:fld id="{9D9A341C-DDAF-404E-A4FE-5BD3664FC980}" type="slidenum">
              <a:rPr lang="en-GB" smtClean="0"/>
              <a:t>‹#›</a:t>
            </a:fld>
            <a:endParaRPr lang="en-GB" dirty="0"/>
          </a:p>
        </p:txBody>
      </p:sp>
    </p:spTree>
    <p:extLst>
      <p:ext uri="{BB962C8B-B14F-4D97-AF65-F5344CB8AC3E}">
        <p14:creationId xmlns:p14="http://schemas.microsoft.com/office/powerpoint/2010/main" val="4090880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48FC7-CEBC-4FB4-BC1B-DAA6E80FBDB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17B364F-3537-46AF-9F7A-BBE3723EEF74}"/>
              </a:ext>
            </a:extLst>
          </p:cNvPr>
          <p:cNvSpPr>
            <a:spLocks noGrp="1"/>
          </p:cNvSpPr>
          <p:nvPr>
            <p:ph type="dt" sz="half" idx="10"/>
          </p:nvPr>
        </p:nvSpPr>
        <p:spPr/>
        <p:txBody>
          <a:bodyPr/>
          <a:lstStyle/>
          <a:p>
            <a:fld id="{06EDA2E3-0F9A-4E30-9A3C-61477D878E40}" type="datetimeFigureOut">
              <a:rPr lang="en-GB" smtClean="0"/>
              <a:t>26/04/2026</a:t>
            </a:fld>
            <a:endParaRPr lang="en-GB" dirty="0"/>
          </a:p>
        </p:txBody>
      </p:sp>
      <p:sp>
        <p:nvSpPr>
          <p:cNvPr id="4" name="Footer Placeholder 3">
            <a:extLst>
              <a:ext uri="{FF2B5EF4-FFF2-40B4-BE49-F238E27FC236}">
                <a16:creationId xmlns:a16="http://schemas.microsoft.com/office/drawing/2014/main" id="{6508A0E3-76C2-49E0-B37A-726372CED3F6}"/>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C3F0C4B0-5C99-4C12-B268-B544AA176A98}"/>
              </a:ext>
            </a:extLst>
          </p:cNvPr>
          <p:cNvSpPr>
            <a:spLocks noGrp="1"/>
          </p:cNvSpPr>
          <p:nvPr>
            <p:ph type="sldNum" sz="quarter" idx="12"/>
          </p:nvPr>
        </p:nvSpPr>
        <p:spPr/>
        <p:txBody>
          <a:bodyPr/>
          <a:lstStyle/>
          <a:p>
            <a:fld id="{9D9A341C-DDAF-404E-A4FE-5BD3664FC980}" type="slidenum">
              <a:rPr lang="en-GB" smtClean="0"/>
              <a:t>‹#›</a:t>
            </a:fld>
            <a:endParaRPr lang="en-GB" dirty="0"/>
          </a:p>
        </p:txBody>
      </p:sp>
    </p:spTree>
    <p:extLst>
      <p:ext uri="{BB962C8B-B14F-4D97-AF65-F5344CB8AC3E}">
        <p14:creationId xmlns:p14="http://schemas.microsoft.com/office/powerpoint/2010/main" val="3346851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7ABEAC-525D-423D-BA8E-7FFD21AFB920}"/>
              </a:ext>
            </a:extLst>
          </p:cNvPr>
          <p:cNvSpPr>
            <a:spLocks noGrp="1"/>
          </p:cNvSpPr>
          <p:nvPr>
            <p:ph type="dt" sz="half" idx="10"/>
          </p:nvPr>
        </p:nvSpPr>
        <p:spPr/>
        <p:txBody>
          <a:bodyPr/>
          <a:lstStyle/>
          <a:p>
            <a:fld id="{06EDA2E3-0F9A-4E30-9A3C-61477D878E40}" type="datetimeFigureOut">
              <a:rPr lang="en-GB" smtClean="0"/>
              <a:t>26/04/2026</a:t>
            </a:fld>
            <a:endParaRPr lang="en-GB" dirty="0"/>
          </a:p>
        </p:txBody>
      </p:sp>
      <p:sp>
        <p:nvSpPr>
          <p:cNvPr id="3" name="Footer Placeholder 2">
            <a:extLst>
              <a:ext uri="{FF2B5EF4-FFF2-40B4-BE49-F238E27FC236}">
                <a16:creationId xmlns:a16="http://schemas.microsoft.com/office/drawing/2014/main" id="{B2FC466B-7BB7-41C8-BFA6-45099A14AD08}"/>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DFD32D95-AB13-4A87-A669-EF8EEFAF3CEB}"/>
              </a:ext>
            </a:extLst>
          </p:cNvPr>
          <p:cNvSpPr>
            <a:spLocks noGrp="1"/>
          </p:cNvSpPr>
          <p:nvPr>
            <p:ph type="sldNum" sz="quarter" idx="12"/>
          </p:nvPr>
        </p:nvSpPr>
        <p:spPr/>
        <p:txBody>
          <a:bodyPr/>
          <a:lstStyle/>
          <a:p>
            <a:fld id="{9D9A341C-DDAF-404E-A4FE-5BD3664FC980}" type="slidenum">
              <a:rPr lang="en-GB" smtClean="0"/>
              <a:t>‹#›</a:t>
            </a:fld>
            <a:endParaRPr lang="en-GB" dirty="0"/>
          </a:p>
        </p:txBody>
      </p:sp>
    </p:spTree>
    <p:extLst>
      <p:ext uri="{BB962C8B-B14F-4D97-AF65-F5344CB8AC3E}">
        <p14:creationId xmlns:p14="http://schemas.microsoft.com/office/powerpoint/2010/main" val="923197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571D2-9794-4A20-90EA-4FE6E397C2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194BF94-8357-4C35-B75A-441C4472C4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35004A9-9AA8-42EF-B666-41C37EE39F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3A46BB-683D-4DC3-ADCF-68ACD5DEAD3A}"/>
              </a:ext>
            </a:extLst>
          </p:cNvPr>
          <p:cNvSpPr>
            <a:spLocks noGrp="1"/>
          </p:cNvSpPr>
          <p:nvPr>
            <p:ph type="dt" sz="half" idx="10"/>
          </p:nvPr>
        </p:nvSpPr>
        <p:spPr/>
        <p:txBody>
          <a:bodyPr/>
          <a:lstStyle/>
          <a:p>
            <a:fld id="{06EDA2E3-0F9A-4E30-9A3C-61477D878E40}" type="datetimeFigureOut">
              <a:rPr lang="en-GB" smtClean="0"/>
              <a:t>26/04/2026</a:t>
            </a:fld>
            <a:endParaRPr lang="en-GB" dirty="0"/>
          </a:p>
        </p:txBody>
      </p:sp>
      <p:sp>
        <p:nvSpPr>
          <p:cNvPr id="6" name="Footer Placeholder 5">
            <a:extLst>
              <a:ext uri="{FF2B5EF4-FFF2-40B4-BE49-F238E27FC236}">
                <a16:creationId xmlns:a16="http://schemas.microsoft.com/office/drawing/2014/main" id="{EFD0FA31-9E60-45EA-A72D-47273D70021B}"/>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6AE11CD9-0DF4-4723-8B2F-95AD12EE4232}"/>
              </a:ext>
            </a:extLst>
          </p:cNvPr>
          <p:cNvSpPr>
            <a:spLocks noGrp="1"/>
          </p:cNvSpPr>
          <p:nvPr>
            <p:ph type="sldNum" sz="quarter" idx="12"/>
          </p:nvPr>
        </p:nvSpPr>
        <p:spPr/>
        <p:txBody>
          <a:bodyPr/>
          <a:lstStyle/>
          <a:p>
            <a:fld id="{9D9A341C-DDAF-404E-A4FE-5BD3664FC980}" type="slidenum">
              <a:rPr lang="en-GB" smtClean="0"/>
              <a:t>‹#›</a:t>
            </a:fld>
            <a:endParaRPr lang="en-GB" dirty="0"/>
          </a:p>
        </p:txBody>
      </p:sp>
    </p:spTree>
    <p:extLst>
      <p:ext uri="{BB962C8B-B14F-4D97-AF65-F5344CB8AC3E}">
        <p14:creationId xmlns:p14="http://schemas.microsoft.com/office/powerpoint/2010/main" val="2676853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DE5D3-BC96-47BE-9F73-E6172ADB7F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A45B25D-4886-480D-9E93-AFDE253EED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33636EB8-A563-4B5A-A32E-7A6387E32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0387ED-C938-4655-8322-EDB48820D9EA}"/>
              </a:ext>
            </a:extLst>
          </p:cNvPr>
          <p:cNvSpPr>
            <a:spLocks noGrp="1"/>
          </p:cNvSpPr>
          <p:nvPr>
            <p:ph type="dt" sz="half" idx="10"/>
          </p:nvPr>
        </p:nvSpPr>
        <p:spPr/>
        <p:txBody>
          <a:bodyPr/>
          <a:lstStyle/>
          <a:p>
            <a:fld id="{06EDA2E3-0F9A-4E30-9A3C-61477D878E40}" type="datetimeFigureOut">
              <a:rPr lang="en-GB" smtClean="0"/>
              <a:t>26/04/2026</a:t>
            </a:fld>
            <a:endParaRPr lang="en-GB" dirty="0"/>
          </a:p>
        </p:txBody>
      </p:sp>
      <p:sp>
        <p:nvSpPr>
          <p:cNvPr id="6" name="Footer Placeholder 5">
            <a:extLst>
              <a:ext uri="{FF2B5EF4-FFF2-40B4-BE49-F238E27FC236}">
                <a16:creationId xmlns:a16="http://schemas.microsoft.com/office/drawing/2014/main" id="{3C3AB778-7895-4243-A5EF-FC18B7BED50D}"/>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1514B2BE-5F3B-408C-A1AD-56C4604B8F72}"/>
              </a:ext>
            </a:extLst>
          </p:cNvPr>
          <p:cNvSpPr>
            <a:spLocks noGrp="1"/>
          </p:cNvSpPr>
          <p:nvPr>
            <p:ph type="sldNum" sz="quarter" idx="12"/>
          </p:nvPr>
        </p:nvSpPr>
        <p:spPr/>
        <p:txBody>
          <a:bodyPr/>
          <a:lstStyle/>
          <a:p>
            <a:fld id="{9D9A341C-DDAF-404E-A4FE-5BD3664FC980}" type="slidenum">
              <a:rPr lang="en-GB" smtClean="0"/>
              <a:t>‹#›</a:t>
            </a:fld>
            <a:endParaRPr lang="en-GB" dirty="0"/>
          </a:p>
        </p:txBody>
      </p:sp>
    </p:spTree>
    <p:extLst>
      <p:ext uri="{BB962C8B-B14F-4D97-AF65-F5344CB8AC3E}">
        <p14:creationId xmlns:p14="http://schemas.microsoft.com/office/powerpoint/2010/main" val="379291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379CAD-22FD-42C2-BEC3-90A841306A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0A2F2FF-A0A6-4C74-B347-F1A840E4DC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460BB91-AF93-4307-908D-15DA1FC08F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DA2E3-0F9A-4E30-9A3C-61477D878E40}" type="datetimeFigureOut">
              <a:rPr lang="en-GB" smtClean="0"/>
              <a:t>26/04/2026</a:t>
            </a:fld>
            <a:endParaRPr lang="en-GB" dirty="0"/>
          </a:p>
        </p:txBody>
      </p:sp>
      <p:sp>
        <p:nvSpPr>
          <p:cNvPr id="5" name="Footer Placeholder 4">
            <a:extLst>
              <a:ext uri="{FF2B5EF4-FFF2-40B4-BE49-F238E27FC236}">
                <a16:creationId xmlns:a16="http://schemas.microsoft.com/office/drawing/2014/main" id="{4752BF73-6609-4750-A81E-BABBD220A8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7F8EE893-40C6-4635-9972-EE17EA9361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9A341C-DDAF-404E-A4FE-5BD3664FC980}" type="slidenum">
              <a:rPr lang="en-GB" smtClean="0"/>
              <a:t>‹#›</a:t>
            </a:fld>
            <a:endParaRPr lang="en-GB" dirty="0"/>
          </a:p>
        </p:txBody>
      </p:sp>
    </p:spTree>
    <p:extLst>
      <p:ext uri="{BB962C8B-B14F-4D97-AF65-F5344CB8AC3E}">
        <p14:creationId xmlns:p14="http://schemas.microsoft.com/office/powerpoint/2010/main" val="22626044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fi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4.jfif"/><Relationship Id="rId5" Type="http://schemas.openxmlformats.org/officeDocument/2006/relationships/image" Target="../media/image13.jfif"/><Relationship Id="rId4" Type="http://schemas.openxmlformats.org/officeDocument/2006/relationships/image" Target="../media/image12.jfi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f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0.jfif"/><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3.jpg"/><Relationship Id="rId5" Type="http://schemas.openxmlformats.org/officeDocument/2006/relationships/image" Target="../media/image22.jfif"/><Relationship Id="rId4" Type="http://schemas.openxmlformats.org/officeDocument/2006/relationships/image" Target="../media/image21.jfif"/></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f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jf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jfi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jfif"/><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3.jf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6.jfif"/><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jp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40.jpg"/><Relationship Id="rId5" Type="http://schemas.openxmlformats.org/officeDocument/2006/relationships/image" Target="../media/image39.png"/><Relationship Id="rId4" Type="http://schemas.openxmlformats.org/officeDocument/2006/relationships/image" Target="../media/image38.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image" Target="../media/image5.jfif"/><Relationship Id="rId1" Type="http://schemas.openxmlformats.org/officeDocument/2006/relationships/slideLayout" Target="../slideLayouts/slideLayout2.xml"/><Relationship Id="rId4" Type="http://schemas.openxmlformats.org/officeDocument/2006/relationships/image" Target="../media/image7.jfif"/></Relationships>
</file>

<file path=ppt/slides/_rels/slide60.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fif"/><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0.jfif"/><Relationship Id="rId4" Type="http://schemas.openxmlformats.org/officeDocument/2006/relationships/image" Target="../media/image9.jfif"/></Relationships>
</file>

<file path=ppt/slides/_rels/slide8.xml.rels><?xml version="1.0" encoding="UTF-8" standalone="yes"?>
<Relationships xmlns="http://schemas.openxmlformats.org/package/2006/relationships"><Relationship Id="rId3" Type="http://schemas.openxmlformats.org/officeDocument/2006/relationships/image" Target="../media/image8.jfif"/><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0.jfif"/><Relationship Id="rId4" Type="http://schemas.openxmlformats.org/officeDocument/2006/relationships/image" Target="../media/image9.jfif"/></Relationships>
</file>

<file path=ppt/slides/_rels/slide9.xml.rels><?xml version="1.0" encoding="UTF-8" standalone="yes"?>
<Relationships xmlns="http://schemas.openxmlformats.org/package/2006/relationships"><Relationship Id="rId3" Type="http://schemas.openxmlformats.org/officeDocument/2006/relationships/image" Target="../media/image11.jfi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4.jfif"/><Relationship Id="rId5" Type="http://schemas.openxmlformats.org/officeDocument/2006/relationships/image" Target="../media/image13.jfif"/><Relationship Id="rId4" Type="http://schemas.openxmlformats.org/officeDocument/2006/relationships/image" Target="../media/image12.jf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6E6D3-1528-4E9F-A032-744523446891}"/>
              </a:ext>
            </a:extLst>
          </p:cNvPr>
          <p:cNvSpPr>
            <a:spLocks noGrp="1"/>
          </p:cNvSpPr>
          <p:nvPr>
            <p:ph type="ctrTitle"/>
          </p:nvPr>
        </p:nvSpPr>
        <p:spPr/>
        <p:txBody>
          <a:bodyPr/>
          <a:lstStyle/>
          <a:p>
            <a:r>
              <a:rPr lang="en-GB" b="1" dirty="0"/>
              <a:t>Alcohol Misuse</a:t>
            </a:r>
          </a:p>
        </p:txBody>
      </p:sp>
      <p:sp>
        <p:nvSpPr>
          <p:cNvPr id="3" name="Subtitle 2">
            <a:extLst>
              <a:ext uri="{FF2B5EF4-FFF2-40B4-BE49-F238E27FC236}">
                <a16:creationId xmlns:a16="http://schemas.microsoft.com/office/drawing/2014/main" id="{09CE1A3C-AA33-43DE-BD99-CC85B627A56B}"/>
              </a:ext>
            </a:extLst>
          </p:cNvPr>
          <p:cNvSpPr>
            <a:spLocks noGrp="1"/>
          </p:cNvSpPr>
          <p:nvPr>
            <p:ph type="subTitle" idx="1"/>
          </p:nvPr>
        </p:nvSpPr>
        <p:spPr/>
        <p:txBody>
          <a:bodyPr/>
          <a:lstStyle/>
          <a:p>
            <a:endParaRPr lang="en-GB" dirty="0"/>
          </a:p>
          <a:p>
            <a:r>
              <a:rPr lang="en-GB" dirty="0"/>
              <a:t>Rhonda Sturley</a:t>
            </a:r>
          </a:p>
          <a:p>
            <a:r>
              <a:rPr lang="en-GB" dirty="0"/>
              <a:t>Consultant Geriatrician</a:t>
            </a:r>
          </a:p>
        </p:txBody>
      </p:sp>
    </p:spTree>
    <p:extLst>
      <p:ext uri="{BB962C8B-B14F-4D97-AF65-F5344CB8AC3E}">
        <p14:creationId xmlns:p14="http://schemas.microsoft.com/office/powerpoint/2010/main" val="3066595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lass of beer with a cap&#10;&#10;AI-generated content may be incorrect.">
            <a:extLst>
              <a:ext uri="{FF2B5EF4-FFF2-40B4-BE49-F238E27FC236}">
                <a16:creationId xmlns:a16="http://schemas.microsoft.com/office/drawing/2014/main" id="{DB6E5712-B67D-4000-B8A0-B7FA1310CF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693" y="501122"/>
            <a:ext cx="1647825" cy="2771775"/>
          </a:xfrm>
          <a:prstGeom prst="rect">
            <a:avLst/>
          </a:prstGeom>
        </p:spPr>
      </p:pic>
      <p:sp>
        <p:nvSpPr>
          <p:cNvPr id="3" name="TextBox 2">
            <a:extLst>
              <a:ext uri="{FF2B5EF4-FFF2-40B4-BE49-F238E27FC236}">
                <a16:creationId xmlns:a16="http://schemas.microsoft.com/office/drawing/2014/main" id="{AC0074F5-2DC0-9C49-8B0A-D4913419D4FE}"/>
              </a:ext>
            </a:extLst>
          </p:cNvPr>
          <p:cNvSpPr txBox="1"/>
          <p:nvPr/>
        </p:nvSpPr>
        <p:spPr>
          <a:xfrm>
            <a:off x="1139937" y="3584888"/>
            <a:ext cx="2105161" cy="369332"/>
          </a:xfrm>
          <a:prstGeom prst="rect">
            <a:avLst/>
          </a:prstGeom>
          <a:noFill/>
        </p:spPr>
        <p:txBody>
          <a:bodyPr wrap="square" rtlCol="0">
            <a:spAutoFit/>
          </a:bodyPr>
          <a:lstStyle/>
          <a:p>
            <a:r>
              <a:rPr lang="en-GB" dirty="0"/>
              <a:t>1 pint of lager at 4%</a:t>
            </a:r>
          </a:p>
        </p:txBody>
      </p:sp>
      <p:pic>
        <p:nvPicPr>
          <p:cNvPr id="5" name="Picture 4" descr="A brown bottle with white label&#10;&#10;AI-generated content may be incorrect.">
            <a:extLst>
              <a:ext uri="{FF2B5EF4-FFF2-40B4-BE49-F238E27FC236}">
                <a16:creationId xmlns:a16="http://schemas.microsoft.com/office/drawing/2014/main" id="{B2B54027-8325-3D11-6AA8-F949EC239C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883" y="4197196"/>
            <a:ext cx="2143125" cy="2143125"/>
          </a:xfrm>
          <a:prstGeom prst="rect">
            <a:avLst/>
          </a:prstGeom>
        </p:spPr>
      </p:pic>
      <p:sp>
        <p:nvSpPr>
          <p:cNvPr id="6" name="TextBox 5">
            <a:extLst>
              <a:ext uri="{FF2B5EF4-FFF2-40B4-BE49-F238E27FC236}">
                <a16:creationId xmlns:a16="http://schemas.microsoft.com/office/drawing/2014/main" id="{72AE4FA3-F01D-F695-52E1-1D517EBA4DCB}"/>
              </a:ext>
            </a:extLst>
          </p:cNvPr>
          <p:cNvSpPr txBox="1"/>
          <p:nvPr/>
        </p:nvSpPr>
        <p:spPr>
          <a:xfrm>
            <a:off x="1164156" y="6340321"/>
            <a:ext cx="2394903" cy="369332"/>
          </a:xfrm>
          <a:prstGeom prst="rect">
            <a:avLst/>
          </a:prstGeom>
          <a:noFill/>
        </p:spPr>
        <p:txBody>
          <a:bodyPr wrap="square" rtlCol="0">
            <a:spAutoFit/>
          </a:bodyPr>
          <a:lstStyle/>
          <a:p>
            <a:r>
              <a:rPr lang="en-GB" dirty="0"/>
              <a:t>330mls of beer at 8.5%</a:t>
            </a:r>
          </a:p>
        </p:txBody>
      </p:sp>
      <p:pic>
        <p:nvPicPr>
          <p:cNvPr id="7" name="Picture 6" descr="A glass with ice and limes&#10;&#10;AI-generated content may be incorrect.">
            <a:extLst>
              <a:ext uri="{FF2B5EF4-FFF2-40B4-BE49-F238E27FC236}">
                <a16:creationId xmlns:a16="http://schemas.microsoft.com/office/drawing/2014/main" id="{D211FF98-F82C-2291-9804-FD373CDB97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61959" y="958322"/>
            <a:ext cx="2024821" cy="2024821"/>
          </a:xfrm>
          <a:prstGeom prst="rect">
            <a:avLst/>
          </a:prstGeom>
        </p:spPr>
      </p:pic>
      <p:sp>
        <p:nvSpPr>
          <p:cNvPr id="8" name="TextBox 7">
            <a:extLst>
              <a:ext uri="{FF2B5EF4-FFF2-40B4-BE49-F238E27FC236}">
                <a16:creationId xmlns:a16="http://schemas.microsoft.com/office/drawing/2014/main" id="{8CD3D97F-12EC-8D19-F088-7E6E7656C2D1}"/>
              </a:ext>
            </a:extLst>
          </p:cNvPr>
          <p:cNvSpPr txBox="1"/>
          <p:nvPr/>
        </p:nvSpPr>
        <p:spPr>
          <a:xfrm>
            <a:off x="4961959" y="3545428"/>
            <a:ext cx="2394903" cy="369332"/>
          </a:xfrm>
          <a:prstGeom prst="rect">
            <a:avLst/>
          </a:prstGeom>
          <a:noFill/>
        </p:spPr>
        <p:txBody>
          <a:bodyPr wrap="square" rtlCol="0">
            <a:spAutoFit/>
          </a:bodyPr>
          <a:lstStyle/>
          <a:p>
            <a:r>
              <a:rPr lang="en-GB" dirty="0"/>
              <a:t>50mls of gin at 40%</a:t>
            </a:r>
          </a:p>
        </p:txBody>
      </p:sp>
      <p:pic>
        <p:nvPicPr>
          <p:cNvPr id="9" name="Picture 8" descr="A bottle of beer with a yellow tape&#10;&#10;AI-generated content may be incorrect.">
            <a:extLst>
              <a:ext uri="{FF2B5EF4-FFF2-40B4-BE49-F238E27FC236}">
                <a16:creationId xmlns:a16="http://schemas.microsoft.com/office/drawing/2014/main" id="{96A43C9B-8959-F9F3-B298-D1D48AD8BE9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98084" y="4197196"/>
            <a:ext cx="2143125" cy="2143125"/>
          </a:xfrm>
          <a:prstGeom prst="rect">
            <a:avLst/>
          </a:prstGeom>
        </p:spPr>
      </p:pic>
      <p:sp>
        <p:nvSpPr>
          <p:cNvPr id="10" name="TextBox 9">
            <a:extLst>
              <a:ext uri="{FF2B5EF4-FFF2-40B4-BE49-F238E27FC236}">
                <a16:creationId xmlns:a16="http://schemas.microsoft.com/office/drawing/2014/main" id="{9BD745F7-0B12-4483-46FE-D9BD36E25EE6}"/>
              </a:ext>
            </a:extLst>
          </p:cNvPr>
          <p:cNvSpPr txBox="1"/>
          <p:nvPr/>
        </p:nvSpPr>
        <p:spPr>
          <a:xfrm>
            <a:off x="4898548" y="6340321"/>
            <a:ext cx="2394903" cy="369332"/>
          </a:xfrm>
          <a:prstGeom prst="rect">
            <a:avLst/>
          </a:prstGeom>
          <a:noFill/>
        </p:spPr>
        <p:txBody>
          <a:bodyPr wrap="square" rtlCol="0">
            <a:spAutoFit/>
          </a:bodyPr>
          <a:lstStyle/>
          <a:p>
            <a:r>
              <a:rPr lang="en-GB" dirty="0"/>
              <a:t>330mls of beer at 75%</a:t>
            </a:r>
          </a:p>
        </p:txBody>
      </p:sp>
      <p:sp>
        <p:nvSpPr>
          <p:cNvPr id="11" name="Rectangle: Rounded Corners 10">
            <a:extLst>
              <a:ext uri="{FF2B5EF4-FFF2-40B4-BE49-F238E27FC236}">
                <a16:creationId xmlns:a16="http://schemas.microsoft.com/office/drawing/2014/main" id="{1542BA62-A887-F31E-257A-D0186030C2D4}"/>
              </a:ext>
            </a:extLst>
          </p:cNvPr>
          <p:cNvSpPr/>
          <p:nvPr/>
        </p:nvSpPr>
        <p:spPr>
          <a:xfrm>
            <a:off x="3084009" y="1429808"/>
            <a:ext cx="914400" cy="914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2.2 units</a:t>
            </a:r>
          </a:p>
        </p:txBody>
      </p:sp>
      <p:sp>
        <p:nvSpPr>
          <p:cNvPr id="12" name="Rectangle: Rounded Corners 11">
            <a:extLst>
              <a:ext uri="{FF2B5EF4-FFF2-40B4-BE49-F238E27FC236}">
                <a16:creationId xmlns:a16="http://schemas.microsoft.com/office/drawing/2014/main" id="{B73EA02D-0B71-23CF-76D4-90EC67495E77}"/>
              </a:ext>
            </a:extLst>
          </p:cNvPr>
          <p:cNvSpPr/>
          <p:nvPr/>
        </p:nvSpPr>
        <p:spPr>
          <a:xfrm>
            <a:off x="3084009" y="4558682"/>
            <a:ext cx="914400" cy="914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2.8 units</a:t>
            </a:r>
          </a:p>
        </p:txBody>
      </p:sp>
      <p:sp>
        <p:nvSpPr>
          <p:cNvPr id="13" name="Rectangle: Rounded Corners 12">
            <a:extLst>
              <a:ext uri="{FF2B5EF4-FFF2-40B4-BE49-F238E27FC236}">
                <a16:creationId xmlns:a16="http://schemas.microsoft.com/office/drawing/2014/main" id="{8259925D-1821-8B44-C209-A30EAD18CC31}"/>
              </a:ext>
            </a:extLst>
          </p:cNvPr>
          <p:cNvSpPr/>
          <p:nvPr/>
        </p:nvSpPr>
        <p:spPr>
          <a:xfrm>
            <a:off x="7950330" y="1429808"/>
            <a:ext cx="914400" cy="914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2 units</a:t>
            </a:r>
          </a:p>
        </p:txBody>
      </p:sp>
      <p:sp>
        <p:nvSpPr>
          <p:cNvPr id="14" name="Rectangle: Rounded Corners 13">
            <a:extLst>
              <a:ext uri="{FF2B5EF4-FFF2-40B4-BE49-F238E27FC236}">
                <a16:creationId xmlns:a16="http://schemas.microsoft.com/office/drawing/2014/main" id="{627CFBD2-D3D4-10A9-9E36-6C139F671578}"/>
              </a:ext>
            </a:extLst>
          </p:cNvPr>
          <p:cNvSpPr/>
          <p:nvPr/>
        </p:nvSpPr>
        <p:spPr>
          <a:xfrm>
            <a:off x="7950330" y="4558682"/>
            <a:ext cx="914400" cy="914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24.5 units</a:t>
            </a:r>
          </a:p>
        </p:txBody>
      </p:sp>
    </p:spTree>
    <p:extLst>
      <p:ext uri="{BB962C8B-B14F-4D97-AF65-F5344CB8AC3E}">
        <p14:creationId xmlns:p14="http://schemas.microsoft.com/office/powerpoint/2010/main" val="3688955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81C24-7CF6-4E7C-A5C6-9F465E55DE0E}"/>
              </a:ext>
            </a:extLst>
          </p:cNvPr>
          <p:cNvSpPr>
            <a:spLocks noGrp="1"/>
          </p:cNvSpPr>
          <p:nvPr>
            <p:ph type="title"/>
          </p:nvPr>
        </p:nvSpPr>
        <p:spPr/>
        <p:txBody>
          <a:bodyPr/>
          <a:lstStyle/>
          <a:p>
            <a:r>
              <a:rPr lang="en-GB" b="1" dirty="0"/>
              <a:t>Definitions/Terminology</a:t>
            </a:r>
          </a:p>
        </p:txBody>
      </p:sp>
      <p:sp>
        <p:nvSpPr>
          <p:cNvPr id="3" name="Content Placeholder 2">
            <a:extLst>
              <a:ext uri="{FF2B5EF4-FFF2-40B4-BE49-F238E27FC236}">
                <a16:creationId xmlns:a16="http://schemas.microsoft.com/office/drawing/2014/main" id="{6F0CE33E-E073-4F10-8516-55927262ABF8}"/>
              </a:ext>
            </a:extLst>
          </p:cNvPr>
          <p:cNvSpPr>
            <a:spLocks noGrp="1"/>
          </p:cNvSpPr>
          <p:nvPr>
            <p:ph idx="1"/>
          </p:nvPr>
        </p:nvSpPr>
        <p:spPr>
          <a:xfrm>
            <a:off x="838200" y="1509441"/>
            <a:ext cx="10036629" cy="5041265"/>
          </a:xfrm>
        </p:spPr>
        <p:txBody>
          <a:bodyPr>
            <a:normAutofit/>
          </a:bodyPr>
          <a:lstStyle/>
          <a:p>
            <a:endParaRPr lang="en-GB" dirty="0"/>
          </a:p>
          <a:p>
            <a:r>
              <a:rPr lang="en-GB" dirty="0"/>
              <a:t>Unhealthy alcohol use</a:t>
            </a:r>
          </a:p>
          <a:p>
            <a:pPr lvl="1"/>
            <a:r>
              <a:rPr lang="en-GB" dirty="0"/>
              <a:t>Hazardous</a:t>
            </a:r>
          </a:p>
          <a:p>
            <a:pPr lvl="1"/>
            <a:r>
              <a:rPr lang="en-GB" dirty="0"/>
              <a:t>Harmful</a:t>
            </a:r>
          </a:p>
          <a:p>
            <a:pPr lvl="1"/>
            <a:r>
              <a:rPr lang="en-GB" dirty="0"/>
              <a:t>Alcohol use disorder</a:t>
            </a:r>
          </a:p>
          <a:p>
            <a:endParaRPr lang="en-GB" dirty="0"/>
          </a:p>
          <a:p>
            <a:r>
              <a:rPr lang="en-GB" dirty="0"/>
              <a:t>Mild (2-3)</a:t>
            </a:r>
          </a:p>
          <a:p>
            <a:r>
              <a:rPr lang="en-GB" dirty="0"/>
              <a:t>Moderate (4-5)</a:t>
            </a:r>
          </a:p>
          <a:p>
            <a:r>
              <a:rPr lang="en-GB" dirty="0"/>
              <a:t>Severe (≥6)</a:t>
            </a:r>
          </a:p>
          <a:p>
            <a:endParaRPr lang="en-GB" dirty="0"/>
          </a:p>
          <a:p>
            <a:endParaRPr lang="en-GB" dirty="0"/>
          </a:p>
          <a:p>
            <a:endParaRPr lang="en-GB" dirty="0"/>
          </a:p>
        </p:txBody>
      </p:sp>
    </p:spTree>
    <p:extLst>
      <p:ext uri="{BB962C8B-B14F-4D97-AF65-F5344CB8AC3E}">
        <p14:creationId xmlns:p14="http://schemas.microsoft.com/office/powerpoint/2010/main" val="2466672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9DC007C-F77C-5217-98C0-086D72FF67BC}"/>
              </a:ext>
            </a:extLst>
          </p:cNvPr>
          <p:cNvSpPr/>
          <p:nvPr/>
        </p:nvSpPr>
        <p:spPr>
          <a:xfrm>
            <a:off x="7448558" y="3494314"/>
            <a:ext cx="3407228" cy="914400"/>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Giving up activities</a:t>
            </a:r>
          </a:p>
        </p:txBody>
      </p:sp>
      <p:sp>
        <p:nvSpPr>
          <p:cNvPr id="3" name="Rectangle: Rounded Corners 2">
            <a:extLst>
              <a:ext uri="{FF2B5EF4-FFF2-40B4-BE49-F238E27FC236}">
                <a16:creationId xmlns:a16="http://schemas.microsoft.com/office/drawing/2014/main" id="{08E6BA13-77F6-6C22-4206-CF564C4C5E07}"/>
              </a:ext>
            </a:extLst>
          </p:cNvPr>
          <p:cNvSpPr/>
          <p:nvPr/>
        </p:nvSpPr>
        <p:spPr>
          <a:xfrm>
            <a:off x="8214630" y="4585606"/>
            <a:ext cx="3864426" cy="914400"/>
          </a:xfrm>
          <a:prstGeom prst="roundRect">
            <a:avLst/>
          </a:prstGeom>
          <a:solidFill>
            <a:srgbClr val="C93F6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Using in hazardous situations</a:t>
            </a:r>
          </a:p>
        </p:txBody>
      </p:sp>
      <p:sp>
        <p:nvSpPr>
          <p:cNvPr id="4" name="Rectangle: Rounded Corners 3">
            <a:extLst>
              <a:ext uri="{FF2B5EF4-FFF2-40B4-BE49-F238E27FC236}">
                <a16:creationId xmlns:a16="http://schemas.microsoft.com/office/drawing/2014/main" id="{9153AC75-9719-D7C4-655C-025526371FEB}"/>
              </a:ext>
            </a:extLst>
          </p:cNvPr>
          <p:cNvSpPr/>
          <p:nvPr/>
        </p:nvSpPr>
        <p:spPr>
          <a:xfrm>
            <a:off x="7448558" y="5774869"/>
            <a:ext cx="2794900" cy="914400"/>
          </a:xfrm>
          <a:prstGeom prst="round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Withdrawal</a:t>
            </a:r>
          </a:p>
        </p:txBody>
      </p:sp>
      <p:sp>
        <p:nvSpPr>
          <p:cNvPr id="5" name="Rectangle: Rounded Corners 4">
            <a:extLst>
              <a:ext uri="{FF2B5EF4-FFF2-40B4-BE49-F238E27FC236}">
                <a16:creationId xmlns:a16="http://schemas.microsoft.com/office/drawing/2014/main" id="{A2A9E93F-227D-F568-66FD-5CA5D2F0775D}"/>
              </a:ext>
            </a:extLst>
          </p:cNvPr>
          <p:cNvSpPr/>
          <p:nvPr/>
        </p:nvSpPr>
        <p:spPr>
          <a:xfrm>
            <a:off x="8292190" y="2356757"/>
            <a:ext cx="3709307" cy="914400"/>
          </a:xfrm>
          <a:prstGeom prst="round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Social or interpersonal problems</a:t>
            </a:r>
          </a:p>
        </p:txBody>
      </p:sp>
      <p:sp>
        <p:nvSpPr>
          <p:cNvPr id="6" name="Rectangle: Rounded Corners 5">
            <a:extLst>
              <a:ext uri="{FF2B5EF4-FFF2-40B4-BE49-F238E27FC236}">
                <a16:creationId xmlns:a16="http://schemas.microsoft.com/office/drawing/2014/main" id="{31FE67E3-1390-67B5-1D03-45672C96399D}"/>
              </a:ext>
            </a:extLst>
          </p:cNvPr>
          <p:cNvSpPr/>
          <p:nvPr/>
        </p:nvSpPr>
        <p:spPr>
          <a:xfrm>
            <a:off x="7448558" y="1326695"/>
            <a:ext cx="2247899" cy="914400"/>
          </a:xfrm>
          <a:prstGeom prst="roundRect">
            <a:avLst/>
          </a:prstGeom>
          <a:solidFill>
            <a:srgbClr val="28E0B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Craving</a:t>
            </a:r>
          </a:p>
        </p:txBody>
      </p:sp>
      <p:sp>
        <p:nvSpPr>
          <p:cNvPr id="7" name="Rectangle: Rounded Corners 6">
            <a:extLst>
              <a:ext uri="{FF2B5EF4-FFF2-40B4-BE49-F238E27FC236}">
                <a16:creationId xmlns:a16="http://schemas.microsoft.com/office/drawing/2014/main" id="{961C9938-2DEE-9266-F168-257F4B648177}"/>
              </a:ext>
            </a:extLst>
          </p:cNvPr>
          <p:cNvSpPr/>
          <p:nvPr/>
        </p:nvSpPr>
        <p:spPr>
          <a:xfrm>
            <a:off x="495298" y="375557"/>
            <a:ext cx="3069771" cy="914400"/>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Drinking more or longer than intended</a:t>
            </a:r>
          </a:p>
        </p:txBody>
      </p:sp>
      <p:sp>
        <p:nvSpPr>
          <p:cNvPr id="8" name="Rectangle: Rounded Corners 7">
            <a:extLst>
              <a:ext uri="{FF2B5EF4-FFF2-40B4-BE49-F238E27FC236}">
                <a16:creationId xmlns:a16="http://schemas.microsoft.com/office/drawing/2014/main" id="{7C0E5407-D6B5-D5E0-41B3-A81B0C6B0B05}"/>
              </a:ext>
            </a:extLst>
          </p:cNvPr>
          <p:cNvSpPr/>
          <p:nvPr/>
        </p:nvSpPr>
        <p:spPr>
          <a:xfrm>
            <a:off x="799422" y="4026353"/>
            <a:ext cx="3597728" cy="1202871"/>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Continuing despite physical or psychological harm</a:t>
            </a:r>
          </a:p>
        </p:txBody>
      </p:sp>
      <p:sp>
        <p:nvSpPr>
          <p:cNvPr id="9" name="Rectangle: Rounded Corners 8">
            <a:extLst>
              <a:ext uri="{FF2B5EF4-FFF2-40B4-BE49-F238E27FC236}">
                <a16:creationId xmlns:a16="http://schemas.microsoft.com/office/drawing/2014/main" id="{2059540A-3FD1-C47A-FE53-C66BB39523CA}"/>
              </a:ext>
            </a:extLst>
          </p:cNvPr>
          <p:cNvSpPr/>
          <p:nvPr/>
        </p:nvSpPr>
        <p:spPr>
          <a:xfrm>
            <a:off x="987878" y="2754086"/>
            <a:ext cx="2694213" cy="914400"/>
          </a:xfrm>
          <a:prstGeom prst="roundRect">
            <a:avLst/>
          </a:prstGeom>
          <a:solidFill>
            <a:srgbClr val="C543B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Impact on work, school or home</a:t>
            </a:r>
          </a:p>
        </p:txBody>
      </p:sp>
      <p:sp>
        <p:nvSpPr>
          <p:cNvPr id="10" name="Rectangle: Rounded Corners 9">
            <a:extLst>
              <a:ext uri="{FF2B5EF4-FFF2-40B4-BE49-F238E27FC236}">
                <a16:creationId xmlns:a16="http://schemas.microsoft.com/office/drawing/2014/main" id="{BA9A6DEE-1EC5-761A-95AE-D379E9B21880}"/>
              </a:ext>
            </a:extLst>
          </p:cNvPr>
          <p:cNvSpPr/>
          <p:nvPr/>
        </p:nvSpPr>
        <p:spPr>
          <a:xfrm>
            <a:off x="1714501" y="5698669"/>
            <a:ext cx="3151413" cy="914400"/>
          </a:xfrm>
          <a:prstGeom prst="roundRect">
            <a:avLst/>
          </a:prstGeom>
          <a:solidFill>
            <a:srgbClr val="28E0B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Tolerance</a:t>
            </a:r>
          </a:p>
        </p:txBody>
      </p:sp>
      <p:sp>
        <p:nvSpPr>
          <p:cNvPr id="11" name="Rectangle: Rounded Corners 10">
            <a:extLst>
              <a:ext uri="{FF2B5EF4-FFF2-40B4-BE49-F238E27FC236}">
                <a16:creationId xmlns:a16="http://schemas.microsoft.com/office/drawing/2014/main" id="{14D5DE41-D83C-AFE3-A6B3-12403D734F0C}"/>
              </a:ext>
            </a:extLst>
          </p:cNvPr>
          <p:cNvSpPr/>
          <p:nvPr/>
        </p:nvSpPr>
        <p:spPr>
          <a:xfrm>
            <a:off x="417741" y="1529443"/>
            <a:ext cx="4365171" cy="914400"/>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Spending lots of time drinking or recovering</a:t>
            </a:r>
          </a:p>
        </p:txBody>
      </p:sp>
      <p:sp>
        <p:nvSpPr>
          <p:cNvPr id="12" name="Rectangle: Rounded Corners 11">
            <a:extLst>
              <a:ext uri="{FF2B5EF4-FFF2-40B4-BE49-F238E27FC236}">
                <a16:creationId xmlns:a16="http://schemas.microsoft.com/office/drawing/2014/main" id="{50DBAAED-A678-8004-4C48-6DD6E9337C8C}"/>
              </a:ext>
            </a:extLst>
          </p:cNvPr>
          <p:cNvSpPr/>
          <p:nvPr/>
        </p:nvSpPr>
        <p:spPr>
          <a:xfrm>
            <a:off x="8292189" y="212271"/>
            <a:ext cx="3709308" cy="914400"/>
          </a:xfrm>
          <a:prstGeom prst="roundRect">
            <a:avLst/>
          </a:prstGeom>
          <a:solidFill>
            <a:srgbClr val="E325C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Unsuccessful attempts to cut down</a:t>
            </a:r>
          </a:p>
        </p:txBody>
      </p:sp>
      <p:sp>
        <p:nvSpPr>
          <p:cNvPr id="13" name="Flowchart: Connector 12">
            <a:extLst>
              <a:ext uri="{FF2B5EF4-FFF2-40B4-BE49-F238E27FC236}">
                <a16:creationId xmlns:a16="http://schemas.microsoft.com/office/drawing/2014/main" id="{BD2C9068-88C9-1952-6A85-11DADA380518}"/>
              </a:ext>
            </a:extLst>
          </p:cNvPr>
          <p:cNvSpPr/>
          <p:nvPr/>
        </p:nvSpPr>
        <p:spPr>
          <a:xfrm>
            <a:off x="5112209" y="2443843"/>
            <a:ext cx="1943100" cy="1790700"/>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b="1" dirty="0"/>
              <a:t>AUD</a:t>
            </a:r>
          </a:p>
        </p:txBody>
      </p:sp>
      <p:sp>
        <p:nvSpPr>
          <p:cNvPr id="14" name="Freeform: Shape 13">
            <a:extLst>
              <a:ext uri="{FF2B5EF4-FFF2-40B4-BE49-F238E27FC236}">
                <a16:creationId xmlns:a16="http://schemas.microsoft.com/office/drawing/2014/main" id="{A4122574-2D63-D103-2804-4BA47C4B0934}"/>
              </a:ext>
            </a:extLst>
          </p:cNvPr>
          <p:cNvSpPr/>
          <p:nvPr/>
        </p:nvSpPr>
        <p:spPr>
          <a:xfrm>
            <a:off x="3543300" y="734786"/>
            <a:ext cx="2367643" cy="1747157"/>
          </a:xfrm>
          <a:custGeom>
            <a:avLst/>
            <a:gdLst>
              <a:gd name="connsiteX0" fmla="*/ 2367643 w 2367643"/>
              <a:gd name="connsiteY0" fmla="*/ 1747157 h 1747157"/>
              <a:gd name="connsiteX1" fmla="*/ 1763486 w 2367643"/>
              <a:gd name="connsiteY1" fmla="*/ 391885 h 1747157"/>
              <a:gd name="connsiteX2" fmla="*/ 0 w 2367643"/>
              <a:gd name="connsiteY2" fmla="*/ 0 h 1747157"/>
            </a:gdLst>
            <a:ahLst/>
            <a:cxnLst>
              <a:cxn ang="0">
                <a:pos x="connsiteX0" y="connsiteY0"/>
              </a:cxn>
              <a:cxn ang="0">
                <a:pos x="connsiteX1" y="connsiteY1"/>
              </a:cxn>
              <a:cxn ang="0">
                <a:pos x="connsiteX2" y="connsiteY2"/>
              </a:cxn>
            </a:cxnLst>
            <a:rect l="l" t="t" r="r" b="b"/>
            <a:pathLst>
              <a:path w="2367643" h="1747157">
                <a:moveTo>
                  <a:pt x="2367643" y="1747157"/>
                </a:moveTo>
                <a:cubicBezTo>
                  <a:pt x="2262868" y="1215117"/>
                  <a:pt x="2158093" y="683078"/>
                  <a:pt x="1763486" y="391885"/>
                </a:cubicBezTo>
                <a:cubicBezTo>
                  <a:pt x="1368879" y="100692"/>
                  <a:pt x="51707" y="359228"/>
                  <a:pt x="0"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Freeform: Shape 14">
            <a:extLst>
              <a:ext uri="{FF2B5EF4-FFF2-40B4-BE49-F238E27FC236}">
                <a16:creationId xmlns:a16="http://schemas.microsoft.com/office/drawing/2014/main" id="{E6DA5890-64FA-8F28-C71F-33C4F01C6057}"/>
              </a:ext>
            </a:extLst>
          </p:cNvPr>
          <p:cNvSpPr/>
          <p:nvPr/>
        </p:nvSpPr>
        <p:spPr>
          <a:xfrm>
            <a:off x="4800600" y="1910443"/>
            <a:ext cx="587829" cy="783771"/>
          </a:xfrm>
          <a:custGeom>
            <a:avLst/>
            <a:gdLst>
              <a:gd name="connsiteX0" fmla="*/ 587829 w 587829"/>
              <a:gd name="connsiteY0" fmla="*/ 783771 h 783771"/>
              <a:gd name="connsiteX1" fmla="*/ 408214 w 587829"/>
              <a:gd name="connsiteY1" fmla="*/ 228600 h 783771"/>
              <a:gd name="connsiteX2" fmla="*/ 0 w 587829"/>
              <a:gd name="connsiteY2" fmla="*/ 0 h 783771"/>
            </a:gdLst>
            <a:ahLst/>
            <a:cxnLst>
              <a:cxn ang="0">
                <a:pos x="connsiteX0" y="connsiteY0"/>
              </a:cxn>
              <a:cxn ang="0">
                <a:pos x="connsiteX1" y="connsiteY1"/>
              </a:cxn>
              <a:cxn ang="0">
                <a:pos x="connsiteX2" y="connsiteY2"/>
              </a:cxn>
            </a:cxnLst>
            <a:rect l="l" t="t" r="r" b="b"/>
            <a:pathLst>
              <a:path w="587829" h="783771">
                <a:moveTo>
                  <a:pt x="587829" y="783771"/>
                </a:moveTo>
                <a:cubicBezTo>
                  <a:pt x="547007" y="571500"/>
                  <a:pt x="506186" y="359229"/>
                  <a:pt x="408214" y="228600"/>
                </a:cubicBezTo>
                <a:cubicBezTo>
                  <a:pt x="310242" y="97971"/>
                  <a:pt x="46264" y="601436"/>
                  <a:pt x="0"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Freeform: Shape 15">
            <a:extLst>
              <a:ext uri="{FF2B5EF4-FFF2-40B4-BE49-F238E27FC236}">
                <a16:creationId xmlns:a16="http://schemas.microsoft.com/office/drawing/2014/main" id="{3E3372AB-7F00-D592-8CEB-AF75C952979B}"/>
              </a:ext>
            </a:extLst>
          </p:cNvPr>
          <p:cNvSpPr/>
          <p:nvPr/>
        </p:nvSpPr>
        <p:spPr>
          <a:xfrm>
            <a:off x="3645593" y="3004292"/>
            <a:ext cx="1465250" cy="408392"/>
          </a:xfrm>
          <a:custGeom>
            <a:avLst/>
            <a:gdLst>
              <a:gd name="connsiteX0" fmla="*/ 1465250 w 1465250"/>
              <a:gd name="connsiteY0" fmla="*/ 228765 h 408392"/>
              <a:gd name="connsiteX1" fmla="*/ 616164 w 1465250"/>
              <a:gd name="connsiteY1" fmla="*/ 165 h 408392"/>
              <a:gd name="connsiteX2" fmla="*/ 28336 w 1465250"/>
              <a:gd name="connsiteY2" fmla="*/ 147122 h 408392"/>
            </a:gdLst>
            <a:ahLst/>
            <a:cxnLst>
              <a:cxn ang="0">
                <a:pos x="connsiteX0" y="connsiteY0"/>
              </a:cxn>
              <a:cxn ang="0">
                <a:pos x="connsiteX1" y="connsiteY1"/>
              </a:cxn>
              <a:cxn ang="0">
                <a:pos x="connsiteX2" y="connsiteY2"/>
              </a:cxn>
            </a:cxnLst>
            <a:rect l="l" t="t" r="r" b="b"/>
            <a:pathLst>
              <a:path w="1465250" h="408392">
                <a:moveTo>
                  <a:pt x="1465250" y="228765"/>
                </a:moveTo>
                <a:cubicBezTo>
                  <a:pt x="1160450" y="121268"/>
                  <a:pt x="855650" y="13772"/>
                  <a:pt x="616164" y="165"/>
                </a:cubicBezTo>
                <a:cubicBezTo>
                  <a:pt x="376678" y="-13442"/>
                  <a:pt x="-124064" y="816593"/>
                  <a:pt x="28336" y="147122"/>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Freeform: Shape 16">
            <a:extLst>
              <a:ext uri="{FF2B5EF4-FFF2-40B4-BE49-F238E27FC236}">
                <a16:creationId xmlns:a16="http://schemas.microsoft.com/office/drawing/2014/main" id="{1D42C533-B279-E4C6-4E21-51697FDF7226}"/>
              </a:ext>
            </a:extLst>
          </p:cNvPr>
          <p:cNvSpPr/>
          <p:nvPr/>
        </p:nvSpPr>
        <p:spPr>
          <a:xfrm>
            <a:off x="4408714" y="3853543"/>
            <a:ext cx="874103" cy="1163649"/>
          </a:xfrm>
          <a:custGeom>
            <a:avLst/>
            <a:gdLst>
              <a:gd name="connsiteX0" fmla="*/ 849086 w 874103"/>
              <a:gd name="connsiteY0" fmla="*/ 0 h 1163649"/>
              <a:gd name="connsiteX1" fmla="*/ 767443 w 874103"/>
              <a:gd name="connsiteY1" fmla="*/ 718457 h 1163649"/>
              <a:gd name="connsiteX2" fmla="*/ 0 w 874103"/>
              <a:gd name="connsiteY2" fmla="*/ 718457 h 1163649"/>
            </a:gdLst>
            <a:ahLst/>
            <a:cxnLst>
              <a:cxn ang="0">
                <a:pos x="connsiteX0" y="connsiteY0"/>
              </a:cxn>
              <a:cxn ang="0">
                <a:pos x="connsiteX1" y="connsiteY1"/>
              </a:cxn>
              <a:cxn ang="0">
                <a:pos x="connsiteX2" y="connsiteY2"/>
              </a:cxn>
            </a:cxnLst>
            <a:rect l="l" t="t" r="r" b="b"/>
            <a:pathLst>
              <a:path w="874103" h="1163649">
                <a:moveTo>
                  <a:pt x="849086" y="0"/>
                </a:moveTo>
                <a:cubicBezTo>
                  <a:pt x="879021" y="299357"/>
                  <a:pt x="908957" y="598714"/>
                  <a:pt x="767443" y="718457"/>
                </a:cubicBezTo>
                <a:cubicBezTo>
                  <a:pt x="625929" y="838200"/>
                  <a:pt x="2721" y="1657350"/>
                  <a:pt x="0" y="718457"/>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Freeform: Shape 17">
            <a:extLst>
              <a:ext uri="{FF2B5EF4-FFF2-40B4-BE49-F238E27FC236}">
                <a16:creationId xmlns:a16="http://schemas.microsoft.com/office/drawing/2014/main" id="{675A7002-7F58-7B37-CAA0-D78AF54CDE77}"/>
              </a:ext>
            </a:extLst>
          </p:cNvPr>
          <p:cNvSpPr/>
          <p:nvPr/>
        </p:nvSpPr>
        <p:spPr>
          <a:xfrm>
            <a:off x="4865914" y="4245429"/>
            <a:ext cx="989995" cy="2490856"/>
          </a:xfrm>
          <a:custGeom>
            <a:avLst/>
            <a:gdLst>
              <a:gd name="connsiteX0" fmla="*/ 914400 w 989995"/>
              <a:gd name="connsiteY0" fmla="*/ 0 h 2490856"/>
              <a:gd name="connsiteX1" fmla="*/ 898072 w 989995"/>
              <a:gd name="connsiteY1" fmla="*/ 1861457 h 2490856"/>
              <a:gd name="connsiteX2" fmla="*/ 0 w 989995"/>
              <a:gd name="connsiteY2" fmla="*/ 1894114 h 2490856"/>
            </a:gdLst>
            <a:ahLst/>
            <a:cxnLst>
              <a:cxn ang="0">
                <a:pos x="connsiteX0" y="connsiteY0"/>
              </a:cxn>
              <a:cxn ang="0">
                <a:pos x="connsiteX1" y="connsiteY1"/>
              </a:cxn>
              <a:cxn ang="0">
                <a:pos x="connsiteX2" y="connsiteY2"/>
              </a:cxn>
            </a:cxnLst>
            <a:rect l="l" t="t" r="r" b="b"/>
            <a:pathLst>
              <a:path w="989995" h="2490856">
                <a:moveTo>
                  <a:pt x="914400" y="0"/>
                </a:moveTo>
                <a:cubicBezTo>
                  <a:pt x="982436" y="772885"/>
                  <a:pt x="1050472" y="1545771"/>
                  <a:pt x="898072" y="1861457"/>
                </a:cubicBezTo>
                <a:cubicBezTo>
                  <a:pt x="745672" y="2177143"/>
                  <a:pt x="111579" y="3086100"/>
                  <a:pt x="0" y="1894114"/>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Freeform: Shape 18">
            <a:extLst>
              <a:ext uri="{FF2B5EF4-FFF2-40B4-BE49-F238E27FC236}">
                <a16:creationId xmlns:a16="http://schemas.microsoft.com/office/drawing/2014/main" id="{76A766E4-0B4C-C014-4292-ED3F9A80E9C0}"/>
              </a:ext>
            </a:extLst>
          </p:cNvPr>
          <p:cNvSpPr/>
          <p:nvPr/>
        </p:nvSpPr>
        <p:spPr>
          <a:xfrm>
            <a:off x="6260385" y="522514"/>
            <a:ext cx="2040823" cy="1926772"/>
          </a:xfrm>
          <a:custGeom>
            <a:avLst/>
            <a:gdLst>
              <a:gd name="connsiteX0" fmla="*/ 9786 w 2040823"/>
              <a:gd name="connsiteY0" fmla="*/ 1926772 h 1926772"/>
              <a:gd name="connsiteX1" fmla="*/ 303701 w 2040823"/>
              <a:gd name="connsiteY1" fmla="*/ 261257 h 1926772"/>
              <a:gd name="connsiteX2" fmla="*/ 2018201 w 2040823"/>
              <a:gd name="connsiteY2" fmla="*/ 0 h 1926772"/>
            </a:gdLst>
            <a:ahLst/>
            <a:cxnLst>
              <a:cxn ang="0">
                <a:pos x="connsiteX0" y="connsiteY0"/>
              </a:cxn>
              <a:cxn ang="0">
                <a:pos x="connsiteX1" y="connsiteY1"/>
              </a:cxn>
              <a:cxn ang="0">
                <a:pos x="connsiteX2" y="connsiteY2"/>
              </a:cxn>
            </a:cxnLst>
            <a:rect l="l" t="t" r="r" b="b"/>
            <a:pathLst>
              <a:path w="2040823" h="1926772">
                <a:moveTo>
                  <a:pt x="9786" y="1926772"/>
                </a:moveTo>
                <a:cubicBezTo>
                  <a:pt x="-10625" y="1254579"/>
                  <a:pt x="-31035" y="582386"/>
                  <a:pt x="303701" y="261257"/>
                </a:cubicBezTo>
                <a:cubicBezTo>
                  <a:pt x="638437" y="-59872"/>
                  <a:pt x="2249522" y="359228"/>
                  <a:pt x="2018201"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Freeform: Shape 20">
            <a:extLst>
              <a:ext uri="{FF2B5EF4-FFF2-40B4-BE49-F238E27FC236}">
                <a16:creationId xmlns:a16="http://schemas.microsoft.com/office/drawing/2014/main" id="{4F8EF3B7-9804-5CB5-BA9B-D0ACE7845808}"/>
              </a:ext>
            </a:extLst>
          </p:cNvPr>
          <p:cNvSpPr/>
          <p:nvPr/>
        </p:nvSpPr>
        <p:spPr>
          <a:xfrm>
            <a:off x="6498771" y="1621636"/>
            <a:ext cx="1030328" cy="909293"/>
          </a:xfrm>
          <a:custGeom>
            <a:avLst/>
            <a:gdLst>
              <a:gd name="connsiteX0" fmla="*/ 0 w 1030328"/>
              <a:gd name="connsiteY0" fmla="*/ 909293 h 909293"/>
              <a:gd name="connsiteX1" fmla="*/ 375558 w 1030328"/>
              <a:gd name="connsiteY1" fmla="*/ 11221 h 909293"/>
              <a:gd name="connsiteX2" fmla="*/ 947058 w 1030328"/>
              <a:gd name="connsiteY2" fmla="*/ 207164 h 909293"/>
            </a:gdLst>
            <a:ahLst/>
            <a:cxnLst>
              <a:cxn ang="0">
                <a:pos x="connsiteX0" y="connsiteY0"/>
              </a:cxn>
              <a:cxn ang="0">
                <a:pos x="connsiteX1" y="connsiteY1"/>
              </a:cxn>
              <a:cxn ang="0">
                <a:pos x="connsiteX2" y="connsiteY2"/>
              </a:cxn>
            </a:cxnLst>
            <a:rect l="l" t="t" r="r" b="b"/>
            <a:pathLst>
              <a:path w="1030328" h="909293">
                <a:moveTo>
                  <a:pt x="0" y="909293"/>
                </a:moveTo>
                <a:cubicBezTo>
                  <a:pt x="108857" y="518767"/>
                  <a:pt x="217715" y="128242"/>
                  <a:pt x="375558" y="11221"/>
                </a:cubicBezTo>
                <a:cubicBezTo>
                  <a:pt x="533401" y="-105801"/>
                  <a:pt x="1276351" y="743285"/>
                  <a:pt x="947058" y="207164"/>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Freeform: Shape 21">
            <a:extLst>
              <a:ext uri="{FF2B5EF4-FFF2-40B4-BE49-F238E27FC236}">
                <a16:creationId xmlns:a16="http://schemas.microsoft.com/office/drawing/2014/main" id="{EFB7D3DF-E04F-DF33-C55A-6C3D12C7A83B}"/>
              </a:ext>
            </a:extLst>
          </p:cNvPr>
          <p:cNvSpPr/>
          <p:nvPr/>
        </p:nvSpPr>
        <p:spPr>
          <a:xfrm>
            <a:off x="7004957" y="2578066"/>
            <a:ext cx="1444074" cy="410063"/>
          </a:xfrm>
          <a:custGeom>
            <a:avLst/>
            <a:gdLst>
              <a:gd name="connsiteX0" fmla="*/ 0 w 1444074"/>
              <a:gd name="connsiteY0" fmla="*/ 410063 h 410063"/>
              <a:gd name="connsiteX1" fmla="*/ 865414 w 1444074"/>
              <a:gd name="connsiteY1" fmla="*/ 1848 h 410063"/>
              <a:gd name="connsiteX2" fmla="*/ 1306286 w 1444074"/>
              <a:gd name="connsiteY2" fmla="*/ 132477 h 410063"/>
            </a:gdLst>
            <a:ahLst/>
            <a:cxnLst>
              <a:cxn ang="0">
                <a:pos x="connsiteX0" y="connsiteY0"/>
              </a:cxn>
              <a:cxn ang="0">
                <a:pos x="connsiteX1" y="connsiteY1"/>
              </a:cxn>
              <a:cxn ang="0">
                <a:pos x="connsiteX2" y="connsiteY2"/>
              </a:cxn>
            </a:cxnLst>
            <a:rect l="l" t="t" r="r" b="b"/>
            <a:pathLst>
              <a:path w="1444074" h="410063">
                <a:moveTo>
                  <a:pt x="0" y="410063"/>
                </a:moveTo>
                <a:cubicBezTo>
                  <a:pt x="323850" y="229087"/>
                  <a:pt x="647700" y="48112"/>
                  <a:pt x="865414" y="1848"/>
                </a:cubicBezTo>
                <a:cubicBezTo>
                  <a:pt x="1083128" y="-44416"/>
                  <a:pt x="1722664" y="799227"/>
                  <a:pt x="1306286" y="132477"/>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Freeform: Shape 22">
            <a:extLst>
              <a:ext uri="{FF2B5EF4-FFF2-40B4-BE49-F238E27FC236}">
                <a16:creationId xmlns:a16="http://schemas.microsoft.com/office/drawing/2014/main" id="{51778ECD-429D-C995-67BC-4C5F4CF6EFCF}"/>
              </a:ext>
            </a:extLst>
          </p:cNvPr>
          <p:cNvSpPr/>
          <p:nvPr/>
        </p:nvSpPr>
        <p:spPr>
          <a:xfrm>
            <a:off x="6972300" y="3820886"/>
            <a:ext cx="591075" cy="583118"/>
          </a:xfrm>
          <a:custGeom>
            <a:avLst/>
            <a:gdLst>
              <a:gd name="connsiteX0" fmla="*/ 0 w 591075"/>
              <a:gd name="connsiteY0" fmla="*/ 0 h 583118"/>
              <a:gd name="connsiteX1" fmla="*/ 326571 w 591075"/>
              <a:gd name="connsiteY1" fmla="*/ 212271 h 583118"/>
              <a:gd name="connsiteX2" fmla="*/ 457200 w 591075"/>
              <a:gd name="connsiteY2" fmla="*/ 212271 h 583118"/>
            </a:gdLst>
            <a:ahLst/>
            <a:cxnLst>
              <a:cxn ang="0">
                <a:pos x="connsiteX0" y="connsiteY0"/>
              </a:cxn>
              <a:cxn ang="0">
                <a:pos x="connsiteX1" y="connsiteY1"/>
              </a:cxn>
              <a:cxn ang="0">
                <a:pos x="connsiteX2" y="connsiteY2"/>
              </a:cxn>
            </a:cxnLst>
            <a:rect l="l" t="t" r="r" b="b"/>
            <a:pathLst>
              <a:path w="591075" h="583118">
                <a:moveTo>
                  <a:pt x="0" y="0"/>
                </a:moveTo>
                <a:cubicBezTo>
                  <a:pt x="125185" y="88446"/>
                  <a:pt x="250371" y="176893"/>
                  <a:pt x="326571" y="212271"/>
                </a:cubicBezTo>
                <a:cubicBezTo>
                  <a:pt x="402771" y="247649"/>
                  <a:pt x="791936" y="1028699"/>
                  <a:pt x="457200" y="212271"/>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Freeform: Shape 23">
            <a:extLst>
              <a:ext uri="{FF2B5EF4-FFF2-40B4-BE49-F238E27FC236}">
                <a16:creationId xmlns:a16="http://schemas.microsoft.com/office/drawing/2014/main" id="{E396E68A-878C-C5AB-01AA-63B4BF79D92E}"/>
              </a:ext>
            </a:extLst>
          </p:cNvPr>
          <p:cNvSpPr/>
          <p:nvPr/>
        </p:nvSpPr>
        <p:spPr>
          <a:xfrm>
            <a:off x="6531429" y="4147457"/>
            <a:ext cx="1732771" cy="1597776"/>
          </a:xfrm>
          <a:custGeom>
            <a:avLst/>
            <a:gdLst>
              <a:gd name="connsiteX0" fmla="*/ 0 w 1732771"/>
              <a:gd name="connsiteY0" fmla="*/ 0 h 1597776"/>
              <a:gd name="connsiteX1" fmla="*/ 555171 w 1732771"/>
              <a:gd name="connsiteY1" fmla="*/ 1110343 h 1597776"/>
              <a:gd name="connsiteX2" fmla="*/ 1681842 w 1732771"/>
              <a:gd name="connsiteY2" fmla="*/ 979714 h 1597776"/>
            </a:gdLst>
            <a:ahLst/>
            <a:cxnLst>
              <a:cxn ang="0">
                <a:pos x="connsiteX0" y="connsiteY0"/>
              </a:cxn>
              <a:cxn ang="0">
                <a:pos x="connsiteX1" y="connsiteY1"/>
              </a:cxn>
              <a:cxn ang="0">
                <a:pos x="connsiteX2" y="connsiteY2"/>
              </a:cxn>
            </a:cxnLst>
            <a:rect l="l" t="t" r="r" b="b"/>
            <a:pathLst>
              <a:path w="1732771" h="1597776">
                <a:moveTo>
                  <a:pt x="0" y="0"/>
                </a:moveTo>
                <a:cubicBezTo>
                  <a:pt x="137432" y="473528"/>
                  <a:pt x="274864" y="947057"/>
                  <a:pt x="555171" y="1110343"/>
                </a:cubicBezTo>
                <a:cubicBezTo>
                  <a:pt x="835478" y="1273629"/>
                  <a:pt x="1986642" y="2193471"/>
                  <a:pt x="1681842" y="979714"/>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Freeform: Shape 24">
            <a:extLst>
              <a:ext uri="{FF2B5EF4-FFF2-40B4-BE49-F238E27FC236}">
                <a16:creationId xmlns:a16="http://schemas.microsoft.com/office/drawing/2014/main" id="{508E2068-3753-818E-0F91-65CCD15D90CB}"/>
              </a:ext>
            </a:extLst>
          </p:cNvPr>
          <p:cNvSpPr/>
          <p:nvPr/>
        </p:nvSpPr>
        <p:spPr>
          <a:xfrm>
            <a:off x="6106886" y="4278086"/>
            <a:ext cx="1336985" cy="2334983"/>
          </a:xfrm>
          <a:custGeom>
            <a:avLst/>
            <a:gdLst>
              <a:gd name="connsiteX0" fmla="*/ 0 w 1336985"/>
              <a:gd name="connsiteY0" fmla="*/ 0 h 2761341"/>
              <a:gd name="connsiteX1" fmla="*/ 326571 w 1336985"/>
              <a:gd name="connsiteY1" fmla="*/ 2237014 h 2761341"/>
              <a:gd name="connsiteX2" fmla="*/ 1306285 w 1336985"/>
              <a:gd name="connsiteY2" fmla="*/ 2008414 h 2761341"/>
            </a:gdLst>
            <a:ahLst/>
            <a:cxnLst>
              <a:cxn ang="0">
                <a:pos x="connsiteX0" y="connsiteY0"/>
              </a:cxn>
              <a:cxn ang="0">
                <a:pos x="connsiteX1" y="connsiteY1"/>
              </a:cxn>
              <a:cxn ang="0">
                <a:pos x="connsiteX2" y="connsiteY2"/>
              </a:cxn>
            </a:cxnLst>
            <a:rect l="l" t="t" r="r" b="b"/>
            <a:pathLst>
              <a:path w="1336985" h="2761341">
                <a:moveTo>
                  <a:pt x="0" y="0"/>
                </a:moveTo>
                <a:cubicBezTo>
                  <a:pt x="54428" y="951139"/>
                  <a:pt x="108857" y="1902278"/>
                  <a:pt x="326571" y="2237014"/>
                </a:cubicBezTo>
                <a:cubicBezTo>
                  <a:pt x="544285" y="2571750"/>
                  <a:pt x="1521278" y="3336471"/>
                  <a:pt x="1306285" y="2008414"/>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943657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730A6-8782-79F7-303B-594CF5F9999B}"/>
              </a:ext>
            </a:extLst>
          </p:cNvPr>
          <p:cNvSpPr>
            <a:spLocks noGrp="1"/>
          </p:cNvSpPr>
          <p:nvPr>
            <p:ph type="title"/>
          </p:nvPr>
        </p:nvSpPr>
        <p:spPr/>
        <p:txBody>
          <a:bodyPr/>
          <a:lstStyle/>
          <a:p>
            <a:r>
              <a:rPr lang="en-GB" b="1" dirty="0"/>
              <a:t>Alcohol Use Disorder</a:t>
            </a:r>
          </a:p>
        </p:txBody>
      </p:sp>
      <p:sp>
        <p:nvSpPr>
          <p:cNvPr id="3" name="Content Placeholder 2">
            <a:extLst>
              <a:ext uri="{FF2B5EF4-FFF2-40B4-BE49-F238E27FC236}">
                <a16:creationId xmlns:a16="http://schemas.microsoft.com/office/drawing/2014/main" id="{54140AC7-7C91-949D-5DCC-BDAB25AE5CE2}"/>
              </a:ext>
            </a:extLst>
          </p:cNvPr>
          <p:cNvSpPr>
            <a:spLocks noGrp="1"/>
          </p:cNvSpPr>
          <p:nvPr>
            <p:ph idx="1"/>
          </p:nvPr>
        </p:nvSpPr>
        <p:spPr/>
        <p:txBody>
          <a:bodyPr/>
          <a:lstStyle/>
          <a:p>
            <a:r>
              <a:rPr lang="en-GB" dirty="0"/>
              <a:t>Risks</a:t>
            </a:r>
          </a:p>
          <a:p>
            <a:pPr lvl="1"/>
            <a:r>
              <a:rPr lang="en-GB" dirty="0"/>
              <a:t>Drinking at an early age</a:t>
            </a:r>
          </a:p>
          <a:p>
            <a:pPr lvl="1"/>
            <a:r>
              <a:rPr lang="en-GB" dirty="0"/>
              <a:t>Genetics &amp; FHx</a:t>
            </a:r>
          </a:p>
          <a:p>
            <a:pPr lvl="1"/>
            <a:r>
              <a:rPr lang="en-GB" dirty="0"/>
              <a:t>Trauma</a:t>
            </a:r>
          </a:p>
          <a:p>
            <a:pPr lvl="1"/>
            <a:r>
              <a:rPr lang="en-GB" dirty="0"/>
              <a:t>Mental health conditions</a:t>
            </a:r>
          </a:p>
        </p:txBody>
      </p:sp>
      <p:pic>
        <p:nvPicPr>
          <p:cNvPr id="7" name="Picture 6" descr="A graph of a bar chart&#10;&#10;AI-generated content may be incorrect.">
            <a:extLst>
              <a:ext uri="{FF2B5EF4-FFF2-40B4-BE49-F238E27FC236}">
                <a16:creationId xmlns:a16="http://schemas.microsoft.com/office/drawing/2014/main" id="{0790191A-16B0-9E23-D5D4-F664186753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4271" y="3625712"/>
            <a:ext cx="5429529" cy="2686188"/>
          </a:xfrm>
          <a:prstGeom prst="rect">
            <a:avLst/>
          </a:prstGeom>
        </p:spPr>
      </p:pic>
    </p:spTree>
    <p:extLst>
      <p:ext uri="{BB962C8B-B14F-4D97-AF65-F5344CB8AC3E}">
        <p14:creationId xmlns:p14="http://schemas.microsoft.com/office/powerpoint/2010/main" val="956323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1C605-4203-CDAB-CC69-D33177564500}"/>
              </a:ext>
            </a:extLst>
          </p:cNvPr>
          <p:cNvSpPr>
            <a:spLocks noGrp="1"/>
          </p:cNvSpPr>
          <p:nvPr>
            <p:ph type="title"/>
          </p:nvPr>
        </p:nvSpPr>
        <p:spPr/>
        <p:txBody>
          <a:bodyPr/>
          <a:lstStyle/>
          <a:p>
            <a:r>
              <a:rPr lang="en-GB" b="1" dirty="0"/>
              <a:t>Prevalence</a:t>
            </a:r>
          </a:p>
        </p:txBody>
      </p:sp>
      <p:sp>
        <p:nvSpPr>
          <p:cNvPr id="3" name="Content Placeholder 2">
            <a:extLst>
              <a:ext uri="{FF2B5EF4-FFF2-40B4-BE49-F238E27FC236}">
                <a16:creationId xmlns:a16="http://schemas.microsoft.com/office/drawing/2014/main" id="{7C8A4259-F73A-E7F1-BD9E-8A4EEF00C0C0}"/>
              </a:ext>
            </a:extLst>
          </p:cNvPr>
          <p:cNvSpPr>
            <a:spLocks noGrp="1"/>
          </p:cNvSpPr>
          <p:nvPr>
            <p:ph idx="1"/>
          </p:nvPr>
        </p:nvSpPr>
        <p:spPr/>
        <p:txBody>
          <a:bodyPr/>
          <a:lstStyle/>
          <a:p>
            <a:r>
              <a:rPr lang="en-GB" dirty="0"/>
              <a:t>84% &gt;18yr olds have drunk at least once</a:t>
            </a:r>
          </a:p>
          <a:p>
            <a:r>
              <a:rPr lang="en-GB" dirty="0"/>
              <a:t>11% &gt;18yr olds have had AUD in the last year</a:t>
            </a:r>
          </a:p>
          <a:p>
            <a:r>
              <a:rPr lang="en-GB" dirty="0"/>
              <a:t>AUD is the 4</a:t>
            </a:r>
            <a:r>
              <a:rPr lang="en-GB" baseline="30000" dirty="0"/>
              <a:t>th</a:t>
            </a:r>
            <a:r>
              <a:rPr lang="en-GB" dirty="0"/>
              <a:t> preventable cause of death in the US</a:t>
            </a:r>
          </a:p>
          <a:p>
            <a:r>
              <a:rPr lang="en-GB" dirty="0"/>
              <a:t>AUD is a contributor to suicide risk</a:t>
            </a:r>
          </a:p>
          <a:p>
            <a:r>
              <a:rPr lang="en-GB" dirty="0"/>
              <a:t>55% of fatal driving events are linked to alcohol</a:t>
            </a:r>
          </a:p>
          <a:p>
            <a:r>
              <a:rPr lang="en-GB" dirty="0"/>
              <a:t>1 in 10 ED attendances in England are alcohol related</a:t>
            </a:r>
          </a:p>
          <a:p>
            <a:endParaRPr lang="en-GB" dirty="0"/>
          </a:p>
          <a:p>
            <a:r>
              <a:rPr lang="en-GB" dirty="0"/>
              <a:t>&lt;5% with AUD receive treatment</a:t>
            </a:r>
          </a:p>
        </p:txBody>
      </p:sp>
    </p:spTree>
    <p:extLst>
      <p:ext uri="{BB962C8B-B14F-4D97-AF65-F5344CB8AC3E}">
        <p14:creationId xmlns:p14="http://schemas.microsoft.com/office/powerpoint/2010/main" val="3877719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AE5F8-F076-453C-7918-E4A7405DCD9F}"/>
              </a:ext>
            </a:extLst>
          </p:cNvPr>
          <p:cNvSpPr>
            <a:spLocks noGrp="1"/>
          </p:cNvSpPr>
          <p:nvPr>
            <p:ph type="title"/>
          </p:nvPr>
        </p:nvSpPr>
        <p:spPr/>
        <p:txBody>
          <a:bodyPr/>
          <a:lstStyle/>
          <a:p>
            <a:r>
              <a:rPr lang="en-GB" b="1" dirty="0"/>
              <a:t>Definitions/Terminology</a:t>
            </a:r>
          </a:p>
        </p:txBody>
      </p:sp>
      <p:sp>
        <p:nvSpPr>
          <p:cNvPr id="3" name="Content Placeholder 2">
            <a:extLst>
              <a:ext uri="{FF2B5EF4-FFF2-40B4-BE49-F238E27FC236}">
                <a16:creationId xmlns:a16="http://schemas.microsoft.com/office/drawing/2014/main" id="{AE7A1821-6654-D1F4-8A49-CF9C9FFBD7DC}"/>
              </a:ext>
            </a:extLst>
          </p:cNvPr>
          <p:cNvSpPr>
            <a:spLocks noGrp="1"/>
          </p:cNvSpPr>
          <p:nvPr>
            <p:ph idx="1"/>
          </p:nvPr>
        </p:nvSpPr>
        <p:spPr/>
        <p:txBody>
          <a:bodyPr>
            <a:normAutofit fontScale="92500" lnSpcReduction="20000"/>
          </a:bodyPr>
          <a:lstStyle/>
          <a:p>
            <a:r>
              <a:rPr lang="en-GB" dirty="0"/>
              <a:t>Binge drinking</a:t>
            </a:r>
          </a:p>
          <a:p>
            <a:pPr lvl="1"/>
            <a:r>
              <a:rPr lang="en-GB" dirty="0"/>
              <a:t>F = ≥4 drinks in 2hrs</a:t>
            </a:r>
          </a:p>
          <a:p>
            <a:pPr lvl="1"/>
            <a:r>
              <a:rPr lang="en-GB" dirty="0"/>
              <a:t>M = ≥5 drinks in 2hrs</a:t>
            </a:r>
          </a:p>
          <a:p>
            <a:endParaRPr lang="en-GB" dirty="0"/>
          </a:p>
          <a:p>
            <a:r>
              <a:rPr lang="en-GB" dirty="0"/>
              <a:t>Kindling</a:t>
            </a:r>
          </a:p>
          <a:p>
            <a:pPr lvl="1"/>
            <a:r>
              <a:rPr lang="en-GB" dirty="0"/>
              <a:t>Withdrawal effects are more pronounced with each successive withdrawal event</a:t>
            </a:r>
          </a:p>
          <a:p>
            <a:endParaRPr lang="en-GB" dirty="0"/>
          </a:p>
          <a:p>
            <a:r>
              <a:rPr lang="en-GB" dirty="0"/>
              <a:t>Dependency</a:t>
            </a:r>
          </a:p>
          <a:p>
            <a:pPr lvl="1"/>
            <a:r>
              <a:rPr lang="en-GB" dirty="0"/>
              <a:t>Loss of control</a:t>
            </a:r>
          </a:p>
          <a:p>
            <a:pPr lvl="1"/>
            <a:r>
              <a:rPr lang="en-GB" dirty="0"/>
              <a:t>Excessive desire</a:t>
            </a:r>
          </a:p>
          <a:p>
            <a:pPr lvl="1"/>
            <a:r>
              <a:rPr lang="en-GB" dirty="0"/>
              <a:t>Increased tolerance</a:t>
            </a:r>
          </a:p>
          <a:p>
            <a:pPr lvl="1"/>
            <a:r>
              <a:rPr lang="en-GB" dirty="0"/>
              <a:t>Withdrawal</a:t>
            </a:r>
          </a:p>
        </p:txBody>
      </p:sp>
    </p:spTree>
    <p:extLst>
      <p:ext uri="{BB962C8B-B14F-4D97-AF65-F5344CB8AC3E}">
        <p14:creationId xmlns:p14="http://schemas.microsoft.com/office/powerpoint/2010/main" val="913673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97DFA-FD9B-A264-0C0C-A42CB75DBD98}"/>
              </a:ext>
            </a:extLst>
          </p:cNvPr>
          <p:cNvSpPr>
            <a:spLocks noGrp="1"/>
          </p:cNvSpPr>
          <p:nvPr>
            <p:ph type="title"/>
          </p:nvPr>
        </p:nvSpPr>
        <p:spPr/>
        <p:txBody>
          <a:bodyPr/>
          <a:lstStyle/>
          <a:p>
            <a:endParaRPr lang="en-GB" dirty="0"/>
          </a:p>
        </p:txBody>
      </p:sp>
      <p:pic>
        <p:nvPicPr>
          <p:cNvPr id="5" name="Content Placeholder 4" descr="A yellow and white comic book bubble&#10;&#10;AI-generated content may be incorrect.">
            <a:extLst>
              <a:ext uri="{FF2B5EF4-FFF2-40B4-BE49-F238E27FC236}">
                <a16:creationId xmlns:a16="http://schemas.microsoft.com/office/drawing/2014/main" id="{F06B8659-1269-3369-2F08-C7CFDA8E6C1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51212" y="1690688"/>
            <a:ext cx="3689576" cy="3689576"/>
          </a:xfrm>
        </p:spPr>
      </p:pic>
    </p:spTree>
    <p:extLst>
      <p:ext uri="{BB962C8B-B14F-4D97-AF65-F5344CB8AC3E}">
        <p14:creationId xmlns:p14="http://schemas.microsoft.com/office/powerpoint/2010/main" val="25725927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93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picture containing text&#10;&#10;Description automatically generated">
            <a:extLst>
              <a:ext uri="{FF2B5EF4-FFF2-40B4-BE49-F238E27FC236}">
                <a16:creationId xmlns:a16="http://schemas.microsoft.com/office/drawing/2014/main" id="{ECDE1315-D28D-41C7-BF1D-66EC4AF334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5010" y="643467"/>
            <a:ext cx="6421979" cy="5571066"/>
          </a:xfrm>
          <a:prstGeom prst="rect">
            <a:avLst/>
          </a:prstGeom>
        </p:spPr>
      </p:pic>
      <p:pic>
        <p:nvPicPr>
          <p:cNvPr id="2" name="Picture 1" descr="A cover of a book&#10;&#10;AI-generated content may be incorrect.">
            <a:extLst>
              <a:ext uri="{FF2B5EF4-FFF2-40B4-BE49-F238E27FC236}">
                <a16:creationId xmlns:a16="http://schemas.microsoft.com/office/drawing/2014/main" id="{C7584EDE-47CB-3D3A-3C20-1691F36B2F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011" y="163407"/>
            <a:ext cx="2677886" cy="3499463"/>
          </a:xfrm>
          <a:prstGeom prst="rect">
            <a:avLst/>
          </a:prstGeom>
        </p:spPr>
      </p:pic>
      <p:pic>
        <p:nvPicPr>
          <p:cNvPr id="4" name="Picture 3" descr="A cover of a book&#10;&#10;AI-generated content may be incorrect.">
            <a:extLst>
              <a:ext uri="{FF2B5EF4-FFF2-40B4-BE49-F238E27FC236}">
                <a16:creationId xmlns:a16="http://schemas.microsoft.com/office/drawing/2014/main" id="{68AE221B-7E32-929E-BCC0-9FD4C9D849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64723" y="3180906"/>
            <a:ext cx="2688771" cy="3513687"/>
          </a:xfrm>
          <a:prstGeom prst="rect">
            <a:avLst/>
          </a:prstGeom>
        </p:spPr>
      </p:pic>
    </p:spTree>
    <p:extLst>
      <p:ext uri="{BB962C8B-B14F-4D97-AF65-F5344CB8AC3E}">
        <p14:creationId xmlns:p14="http://schemas.microsoft.com/office/powerpoint/2010/main" val="1227397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rick building with a green awning&#10;&#10;AI-generated content may be incorrect.">
            <a:extLst>
              <a:ext uri="{FF2B5EF4-FFF2-40B4-BE49-F238E27FC236}">
                <a16:creationId xmlns:a16="http://schemas.microsoft.com/office/drawing/2014/main" id="{A47E0B50-C18B-F8B2-161E-090BB42AAA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037" y="3934976"/>
            <a:ext cx="3283008" cy="2350634"/>
          </a:xfrm>
          <a:prstGeom prst="rect">
            <a:avLst/>
          </a:prstGeom>
        </p:spPr>
      </p:pic>
      <p:pic>
        <p:nvPicPr>
          <p:cNvPr id="5" name="Picture 4" descr="A red building with a window&#10;&#10;AI-generated content may be incorrect.">
            <a:extLst>
              <a:ext uri="{FF2B5EF4-FFF2-40B4-BE49-F238E27FC236}">
                <a16:creationId xmlns:a16="http://schemas.microsoft.com/office/drawing/2014/main" id="{D55DE1DC-52D6-4B01-5F74-A06A399452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359" y="386834"/>
            <a:ext cx="3138218" cy="2350634"/>
          </a:xfrm>
          <a:prstGeom prst="rect">
            <a:avLst/>
          </a:prstGeom>
        </p:spPr>
      </p:pic>
      <p:pic>
        <p:nvPicPr>
          <p:cNvPr id="7" name="Picture 6" descr="A building with plants growing on it&#10;&#10;AI-generated content may be incorrect.">
            <a:extLst>
              <a:ext uri="{FF2B5EF4-FFF2-40B4-BE49-F238E27FC236}">
                <a16:creationId xmlns:a16="http://schemas.microsoft.com/office/drawing/2014/main" id="{DB1F2065-673B-558C-39B7-FCC34E31C8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49037" y="1259457"/>
            <a:ext cx="2197184" cy="3923543"/>
          </a:xfrm>
          <a:prstGeom prst="rect">
            <a:avLst/>
          </a:prstGeom>
        </p:spPr>
      </p:pic>
      <p:sp>
        <p:nvSpPr>
          <p:cNvPr id="2" name="TextBox 1">
            <a:extLst>
              <a:ext uri="{FF2B5EF4-FFF2-40B4-BE49-F238E27FC236}">
                <a16:creationId xmlns:a16="http://schemas.microsoft.com/office/drawing/2014/main" id="{AED2B369-A162-60D6-FF49-0E7834D1AB0B}"/>
              </a:ext>
            </a:extLst>
          </p:cNvPr>
          <p:cNvSpPr txBox="1"/>
          <p:nvPr/>
        </p:nvSpPr>
        <p:spPr>
          <a:xfrm>
            <a:off x="3519577" y="1259457"/>
            <a:ext cx="5296619" cy="1862048"/>
          </a:xfrm>
          <a:prstGeom prst="rect">
            <a:avLst/>
          </a:prstGeom>
          <a:noFill/>
        </p:spPr>
        <p:txBody>
          <a:bodyPr wrap="square" rtlCol="0">
            <a:spAutoFit/>
          </a:bodyPr>
          <a:lstStyle/>
          <a:p>
            <a:pPr algn="ctr"/>
            <a:r>
              <a:rPr lang="en-GB" sz="11500" dirty="0"/>
              <a:t>My nan</a:t>
            </a:r>
          </a:p>
        </p:txBody>
      </p:sp>
      <p:pic>
        <p:nvPicPr>
          <p:cNvPr id="6" name="Picture 5" descr="A person sitting at a table&#10;&#10;AI-generated content may be incorrect.">
            <a:extLst>
              <a:ext uri="{FF2B5EF4-FFF2-40B4-BE49-F238E27FC236}">
                <a16:creationId xmlns:a16="http://schemas.microsoft.com/office/drawing/2014/main" id="{4D41FA0F-92F5-D12E-6B81-D54D10F0C5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43886" y="3655257"/>
            <a:ext cx="3048000" cy="2286000"/>
          </a:xfrm>
          <a:prstGeom prst="rect">
            <a:avLst/>
          </a:prstGeom>
        </p:spPr>
      </p:pic>
    </p:spTree>
    <p:extLst>
      <p:ext uri="{BB962C8B-B14F-4D97-AF65-F5344CB8AC3E}">
        <p14:creationId xmlns:p14="http://schemas.microsoft.com/office/powerpoint/2010/main" val="3154588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B2D7585-7DA6-4B0C-850E-797E5529931E}"/>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b="1" dirty="0">
                <a:solidFill>
                  <a:srgbClr val="FFFFFF"/>
                </a:solidFill>
              </a:rPr>
              <a:t>Consumption</a:t>
            </a:r>
          </a:p>
        </p:txBody>
      </p:sp>
      <p:cxnSp>
        <p:nvCxnSpPr>
          <p:cNvPr id="18" name="Straight Connector 17">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9" name="Content Placeholder 8" descr="Chart, line chart&#10;&#10;Description automatically generated">
            <a:extLst>
              <a:ext uri="{FF2B5EF4-FFF2-40B4-BE49-F238E27FC236}">
                <a16:creationId xmlns:a16="http://schemas.microsoft.com/office/drawing/2014/main" id="{86E5AF27-B5CA-4704-A517-9C633916A91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1567" y="2495606"/>
            <a:ext cx="5455917" cy="3860060"/>
          </a:xfrm>
          <a:prstGeom prst="rect">
            <a:avLst/>
          </a:prstGeom>
        </p:spPr>
      </p:pic>
      <p:cxnSp>
        <p:nvCxnSpPr>
          <p:cNvPr id="20" name="Straight Connector 19">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11" name="Picture 10" descr="Chart, line chart&#10;&#10;Description automatically generated">
            <a:extLst>
              <a:ext uri="{FF2B5EF4-FFF2-40B4-BE49-F238E27FC236}">
                <a16:creationId xmlns:a16="http://schemas.microsoft.com/office/drawing/2014/main" id="{856B0D10-D0B5-41E0-A38B-3A80C66AC3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5073" y="2495606"/>
            <a:ext cx="5455917" cy="3860060"/>
          </a:xfrm>
          <a:prstGeom prst="rect">
            <a:avLst/>
          </a:prstGeom>
        </p:spPr>
      </p:pic>
    </p:spTree>
    <p:extLst>
      <p:ext uri="{BB962C8B-B14F-4D97-AF65-F5344CB8AC3E}">
        <p14:creationId xmlns:p14="http://schemas.microsoft.com/office/powerpoint/2010/main" val="2928616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153EDB2-4AAD-43F4-AE78-4D326C8133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Meiryo"/>
            </a:endParaRPr>
          </a:p>
        </p:txBody>
      </p:sp>
      <p:grpSp>
        <p:nvGrpSpPr>
          <p:cNvPr id="10" name="Group 9">
            <a:extLst>
              <a:ext uri="{FF2B5EF4-FFF2-40B4-BE49-F238E27FC236}">
                <a16:creationId xmlns:a16="http://schemas.microsoft.com/office/drawing/2014/main" id="{A3CB7779-72E2-4E92-AE18-6BBC335DD8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7625" y="0"/>
            <a:ext cx="11097905" cy="6858000"/>
            <a:chOff x="547625" y="0"/>
            <a:chExt cx="11097905" cy="6858000"/>
          </a:xfrm>
        </p:grpSpPr>
        <p:sp>
          <p:nvSpPr>
            <p:cNvPr id="5" name="Freeform: Shape 4">
              <a:extLst>
                <a:ext uri="{FF2B5EF4-FFF2-40B4-BE49-F238E27FC236}">
                  <a16:creationId xmlns:a16="http://schemas.microsoft.com/office/drawing/2014/main" id="{175B9DA5-08BD-40EA-B06C-3D3CCD06A8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907575" y="0"/>
              <a:ext cx="10345003" cy="6858000"/>
            </a:xfrm>
            <a:custGeom>
              <a:avLst/>
              <a:gdLst>
                <a:gd name="connsiteX0" fmla="*/ 7551973 w 9174595"/>
                <a:gd name="connsiteY0" fmla="*/ 0 h 6858000"/>
                <a:gd name="connsiteX1" fmla="*/ 5634635 w 9174595"/>
                <a:gd name="connsiteY1" fmla="*/ 0 h 6858000"/>
                <a:gd name="connsiteX2" fmla="*/ 5550590 w 9174595"/>
                <a:gd name="connsiteY2" fmla="*/ 0 h 6858000"/>
                <a:gd name="connsiteX3" fmla="*/ 5480986 w 9174595"/>
                <a:gd name="connsiteY3" fmla="*/ 0 h 6858000"/>
                <a:gd name="connsiteX4" fmla="*/ 4886240 w 9174595"/>
                <a:gd name="connsiteY4" fmla="*/ 0 h 6858000"/>
                <a:gd name="connsiteX5" fmla="*/ 4816638 w 9174595"/>
                <a:gd name="connsiteY5" fmla="*/ 0 h 6858000"/>
                <a:gd name="connsiteX6" fmla="*/ 4357958 w 9174595"/>
                <a:gd name="connsiteY6" fmla="*/ 0 h 6858000"/>
                <a:gd name="connsiteX7" fmla="*/ 4288354 w 9174595"/>
                <a:gd name="connsiteY7" fmla="*/ 0 h 6858000"/>
                <a:gd name="connsiteX8" fmla="*/ 3693608 w 9174595"/>
                <a:gd name="connsiteY8" fmla="*/ 0 h 6858000"/>
                <a:gd name="connsiteX9" fmla="*/ 3624006 w 9174595"/>
                <a:gd name="connsiteY9" fmla="*/ 0 h 6858000"/>
                <a:gd name="connsiteX10" fmla="*/ 3276448 w 9174595"/>
                <a:gd name="connsiteY10" fmla="*/ 0 h 6858000"/>
                <a:gd name="connsiteX11" fmla="*/ 1622622 w 9174595"/>
                <a:gd name="connsiteY11" fmla="*/ 0 h 6858000"/>
                <a:gd name="connsiteX12" fmla="*/ 1600504 w 9174595"/>
                <a:gd name="connsiteY12" fmla="*/ 14997 h 6858000"/>
                <a:gd name="connsiteX13" fmla="*/ 0 w 9174595"/>
                <a:gd name="connsiteY13" fmla="*/ 3621656 h 6858000"/>
                <a:gd name="connsiteX14" fmla="*/ 1873886 w 9174595"/>
                <a:gd name="connsiteY14" fmla="*/ 6374814 h 6858000"/>
                <a:gd name="connsiteX15" fmla="*/ 2390406 w 9174595"/>
                <a:gd name="connsiteY15" fmla="*/ 6780599 h 6858000"/>
                <a:gd name="connsiteX16" fmla="*/ 2502136 w 9174595"/>
                <a:gd name="connsiteY16" fmla="*/ 6858000 h 6858000"/>
                <a:gd name="connsiteX17" fmla="*/ 3276448 w 9174595"/>
                <a:gd name="connsiteY17" fmla="*/ 6858000 h 6858000"/>
                <a:gd name="connsiteX18" fmla="*/ 3624006 w 9174595"/>
                <a:gd name="connsiteY18" fmla="*/ 6858000 h 6858000"/>
                <a:gd name="connsiteX19" fmla="*/ 3693608 w 9174595"/>
                <a:gd name="connsiteY19" fmla="*/ 6858000 h 6858000"/>
                <a:gd name="connsiteX20" fmla="*/ 4288354 w 9174595"/>
                <a:gd name="connsiteY20" fmla="*/ 6858000 h 6858000"/>
                <a:gd name="connsiteX21" fmla="*/ 4357958 w 9174595"/>
                <a:gd name="connsiteY21" fmla="*/ 6858000 h 6858000"/>
                <a:gd name="connsiteX22" fmla="*/ 4816638 w 9174595"/>
                <a:gd name="connsiteY22" fmla="*/ 6858000 h 6858000"/>
                <a:gd name="connsiteX23" fmla="*/ 4886240 w 9174595"/>
                <a:gd name="connsiteY23" fmla="*/ 6858000 h 6858000"/>
                <a:gd name="connsiteX24" fmla="*/ 5480986 w 9174595"/>
                <a:gd name="connsiteY24" fmla="*/ 6858000 h 6858000"/>
                <a:gd name="connsiteX25" fmla="*/ 5550590 w 9174595"/>
                <a:gd name="connsiteY25" fmla="*/ 6858000 h 6858000"/>
                <a:gd name="connsiteX26" fmla="*/ 5634635 w 9174595"/>
                <a:gd name="connsiteY26" fmla="*/ 6858000 h 6858000"/>
                <a:gd name="connsiteX27" fmla="*/ 6672460 w 9174595"/>
                <a:gd name="connsiteY27" fmla="*/ 6858000 h 6858000"/>
                <a:gd name="connsiteX28" fmla="*/ 6784188 w 9174595"/>
                <a:gd name="connsiteY28" fmla="*/ 6780599 h 6858000"/>
                <a:gd name="connsiteX29" fmla="*/ 7300708 w 9174595"/>
                <a:gd name="connsiteY29" fmla="*/ 6374814 h 6858000"/>
                <a:gd name="connsiteX30" fmla="*/ 9174595 w 9174595"/>
                <a:gd name="connsiteY30" fmla="*/ 3621656 h 6858000"/>
                <a:gd name="connsiteX31" fmla="*/ 7574092 w 9174595"/>
                <a:gd name="connsiteY3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74595" h="6858000">
                  <a:moveTo>
                    <a:pt x="7551973" y="0"/>
                  </a:moveTo>
                  <a:lnTo>
                    <a:pt x="5634635" y="0"/>
                  </a:lnTo>
                  <a:lnTo>
                    <a:pt x="5550590" y="0"/>
                  </a:lnTo>
                  <a:lnTo>
                    <a:pt x="5480986" y="0"/>
                  </a:lnTo>
                  <a:lnTo>
                    <a:pt x="4886240" y="0"/>
                  </a:lnTo>
                  <a:lnTo>
                    <a:pt x="4816638" y="0"/>
                  </a:lnTo>
                  <a:lnTo>
                    <a:pt x="4357958" y="0"/>
                  </a:lnTo>
                  <a:lnTo>
                    <a:pt x="4288354" y="0"/>
                  </a:lnTo>
                  <a:lnTo>
                    <a:pt x="3693608" y="0"/>
                  </a:lnTo>
                  <a:lnTo>
                    <a:pt x="3624006" y="0"/>
                  </a:lnTo>
                  <a:lnTo>
                    <a:pt x="3276448" y="0"/>
                  </a:lnTo>
                  <a:lnTo>
                    <a:pt x="1622622" y="0"/>
                  </a:lnTo>
                  <a:lnTo>
                    <a:pt x="1600504" y="14997"/>
                  </a:lnTo>
                  <a:cubicBezTo>
                    <a:pt x="573594" y="754641"/>
                    <a:pt x="0" y="2093192"/>
                    <a:pt x="0" y="3621656"/>
                  </a:cubicBezTo>
                  <a:cubicBezTo>
                    <a:pt x="0" y="4969131"/>
                    <a:pt x="928496" y="5602839"/>
                    <a:pt x="1873886" y="6374814"/>
                  </a:cubicBezTo>
                  <a:cubicBezTo>
                    <a:pt x="2046046" y="6515397"/>
                    <a:pt x="2216632" y="6653108"/>
                    <a:pt x="2390406" y="6780599"/>
                  </a:cubicBezTo>
                  <a:lnTo>
                    <a:pt x="2502136" y="6858000"/>
                  </a:lnTo>
                  <a:lnTo>
                    <a:pt x="3276448" y="6858000"/>
                  </a:lnTo>
                  <a:lnTo>
                    <a:pt x="3624006" y="6858000"/>
                  </a:lnTo>
                  <a:lnTo>
                    <a:pt x="3693608" y="6858000"/>
                  </a:lnTo>
                  <a:lnTo>
                    <a:pt x="4288354" y="6858000"/>
                  </a:lnTo>
                  <a:lnTo>
                    <a:pt x="4357958" y="6858000"/>
                  </a:lnTo>
                  <a:lnTo>
                    <a:pt x="4816638" y="6858000"/>
                  </a:lnTo>
                  <a:lnTo>
                    <a:pt x="4886240" y="6858000"/>
                  </a:lnTo>
                  <a:lnTo>
                    <a:pt x="5480986" y="6858000"/>
                  </a:lnTo>
                  <a:lnTo>
                    <a:pt x="5550590" y="6858000"/>
                  </a:lnTo>
                  <a:lnTo>
                    <a:pt x="5634635" y="6858000"/>
                  </a:lnTo>
                  <a:lnTo>
                    <a:pt x="6672460" y="6858000"/>
                  </a:lnTo>
                  <a:lnTo>
                    <a:pt x="6784188" y="6780599"/>
                  </a:lnTo>
                  <a:cubicBezTo>
                    <a:pt x="6957963" y="6653108"/>
                    <a:pt x="7128548" y="6515397"/>
                    <a:pt x="7300708" y="6374814"/>
                  </a:cubicBezTo>
                  <a:cubicBezTo>
                    <a:pt x="8246100" y="5602839"/>
                    <a:pt x="9174595" y="4969131"/>
                    <a:pt x="9174595" y="3621656"/>
                  </a:cubicBezTo>
                  <a:cubicBezTo>
                    <a:pt x="9174595" y="2093192"/>
                    <a:pt x="8601001" y="754641"/>
                    <a:pt x="7574092" y="14997"/>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Freeform: Shape 5">
              <a:extLst>
                <a:ext uri="{FF2B5EF4-FFF2-40B4-BE49-F238E27FC236}">
                  <a16:creationId xmlns:a16="http://schemas.microsoft.com/office/drawing/2014/main" id="{9EE62D72-11EF-40E9-BF23-0FCAEACDD7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708673"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7" name="Freeform: Shape 6">
              <a:extLst>
                <a:ext uri="{FF2B5EF4-FFF2-40B4-BE49-F238E27FC236}">
                  <a16:creationId xmlns:a16="http://schemas.microsoft.com/office/drawing/2014/main" id="{676336F2-6633-4E26-8760-05F94D87D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75235"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9" name="Freeform: Shape 8">
              <a:extLst>
                <a:ext uri="{FF2B5EF4-FFF2-40B4-BE49-F238E27FC236}">
                  <a16:creationId xmlns:a16="http://schemas.microsoft.com/office/drawing/2014/main" id="{39F3102E-7749-422F-8F51-A148252B8E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547625" y="0"/>
              <a:ext cx="2209181" cy="6858000"/>
            </a:xfrm>
            <a:custGeom>
              <a:avLst/>
              <a:gdLst>
                <a:gd name="connsiteX0" fmla="*/ 955085 w 2209181"/>
                <a:gd name="connsiteY0" fmla="*/ 0 h 6858000"/>
                <a:gd name="connsiteX1" fmla="*/ 937727 w 2209181"/>
                <a:gd name="connsiteY1" fmla="*/ 0 h 6858000"/>
                <a:gd name="connsiteX2" fmla="*/ 963738 w 2209181"/>
                <a:gd name="connsiteY2" fmla="*/ 24346 h 6858000"/>
                <a:gd name="connsiteX3" fmla="*/ 2184004 w 2209181"/>
                <a:gd name="connsiteY3" fmla="*/ 3809420 h 6858000"/>
                <a:gd name="connsiteX4" fmla="*/ 218679 w 2209181"/>
                <a:gd name="connsiteY4" fmla="*/ 6681644 h 6858000"/>
                <a:gd name="connsiteX5" fmla="*/ 0 w 2209181"/>
                <a:gd name="connsiteY5" fmla="*/ 6858000 h 6858000"/>
                <a:gd name="connsiteX6" fmla="*/ 19349 w 2209181"/>
                <a:gd name="connsiteY6" fmla="*/ 6858000 h 6858000"/>
                <a:gd name="connsiteX7" fmla="*/ 236958 w 2209181"/>
                <a:gd name="connsiteY7" fmla="*/ 6682507 h 6858000"/>
                <a:gd name="connsiteX8" fmla="*/ 2202283 w 2209181"/>
                <a:gd name="connsiteY8" fmla="*/ 3810283 h 6858000"/>
                <a:gd name="connsiteX9" fmla="*/ 982018 w 2209181"/>
                <a:gd name="connsiteY9" fmla="*/ 2521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181" h="6858000">
                  <a:moveTo>
                    <a:pt x="955085" y="0"/>
                  </a:moveTo>
                  <a:lnTo>
                    <a:pt x="937727" y="0"/>
                  </a:lnTo>
                  <a:lnTo>
                    <a:pt x="963738" y="24346"/>
                  </a:lnTo>
                  <a:cubicBezTo>
                    <a:pt x="1818009" y="885455"/>
                    <a:pt x="2251801" y="2269402"/>
                    <a:pt x="2184004" y="3809420"/>
                  </a:cubicBezTo>
                  <a:cubicBezTo>
                    <a:pt x="2120250" y="5257592"/>
                    <a:pt x="1181008" y="5895709"/>
                    <a:pt x="218679" y="6681644"/>
                  </a:cubicBezTo>
                  <a:lnTo>
                    <a:pt x="0" y="6858000"/>
                  </a:lnTo>
                  <a:lnTo>
                    <a:pt x="19349" y="6858000"/>
                  </a:lnTo>
                  <a:lnTo>
                    <a:pt x="236958" y="6682507"/>
                  </a:lnTo>
                  <a:cubicBezTo>
                    <a:pt x="1199288" y="5896573"/>
                    <a:pt x="2138530" y="5258455"/>
                    <a:pt x="2202283" y="3810283"/>
                  </a:cubicBezTo>
                  <a:cubicBezTo>
                    <a:pt x="2270080" y="2270266"/>
                    <a:pt x="1836289" y="886318"/>
                    <a:pt x="982018" y="25210"/>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6" name="Freeform: Shape 15">
              <a:extLst>
                <a:ext uri="{FF2B5EF4-FFF2-40B4-BE49-F238E27FC236}">
                  <a16:creationId xmlns:a16="http://schemas.microsoft.com/office/drawing/2014/main" id="{871191CD-1211-4C40-9D45-449D9BE65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36349" y="0"/>
              <a:ext cx="2209181" cy="6858000"/>
            </a:xfrm>
            <a:custGeom>
              <a:avLst/>
              <a:gdLst>
                <a:gd name="connsiteX0" fmla="*/ 937727 w 2209181"/>
                <a:gd name="connsiteY0" fmla="*/ 0 h 6858000"/>
                <a:gd name="connsiteX1" fmla="*/ 955085 w 2209181"/>
                <a:gd name="connsiteY1" fmla="*/ 0 h 6858000"/>
                <a:gd name="connsiteX2" fmla="*/ 982018 w 2209181"/>
                <a:gd name="connsiteY2" fmla="*/ 25210 h 6858000"/>
                <a:gd name="connsiteX3" fmla="*/ 2202283 w 2209181"/>
                <a:gd name="connsiteY3" fmla="*/ 3810283 h 6858000"/>
                <a:gd name="connsiteX4" fmla="*/ 236958 w 2209181"/>
                <a:gd name="connsiteY4" fmla="*/ 6682507 h 6858000"/>
                <a:gd name="connsiteX5" fmla="*/ 19349 w 2209181"/>
                <a:gd name="connsiteY5" fmla="*/ 6858000 h 6858000"/>
                <a:gd name="connsiteX6" fmla="*/ 0 w 2209181"/>
                <a:gd name="connsiteY6" fmla="*/ 6858000 h 6858000"/>
                <a:gd name="connsiteX7" fmla="*/ 218679 w 2209181"/>
                <a:gd name="connsiteY7" fmla="*/ 6681644 h 6858000"/>
                <a:gd name="connsiteX8" fmla="*/ 2184004 w 2209181"/>
                <a:gd name="connsiteY8" fmla="*/ 3809420 h 6858000"/>
                <a:gd name="connsiteX9" fmla="*/ 963738 w 2209181"/>
                <a:gd name="connsiteY9" fmla="*/ 243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181" h="6858000">
                  <a:moveTo>
                    <a:pt x="937727" y="0"/>
                  </a:moveTo>
                  <a:lnTo>
                    <a:pt x="955085" y="0"/>
                  </a:lnTo>
                  <a:lnTo>
                    <a:pt x="982018" y="25210"/>
                  </a:lnTo>
                  <a:cubicBezTo>
                    <a:pt x="1836289" y="886318"/>
                    <a:pt x="2270080" y="2270266"/>
                    <a:pt x="2202283" y="3810283"/>
                  </a:cubicBezTo>
                  <a:cubicBezTo>
                    <a:pt x="2138530" y="5258455"/>
                    <a:pt x="1199288" y="5896573"/>
                    <a:pt x="236958" y="6682507"/>
                  </a:cubicBezTo>
                  <a:lnTo>
                    <a:pt x="19349" y="6858000"/>
                  </a:lnTo>
                  <a:lnTo>
                    <a:pt x="0" y="6858000"/>
                  </a:lnTo>
                  <a:lnTo>
                    <a:pt x="218679" y="6681644"/>
                  </a:lnTo>
                  <a:cubicBezTo>
                    <a:pt x="1181008" y="5895709"/>
                    <a:pt x="2120250" y="5257592"/>
                    <a:pt x="2184004" y="3809420"/>
                  </a:cubicBezTo>
                  <a:cubicBezTo>
                    <a:pt x="2251801" y="2269402"/>
                    <a:pt x="1818009" y="885455"/>
                    <a:pt x="963738" y="24346"/>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pic>
        <p:nvPicPr>
          <p:cNvPr id="3" name="Picture 2" descr="A green bottle of beer splashing&#10;&#10;AI-generated content may be incorrect.">
            <a:extLst>
              <a:ext uri="{FF2B5EF4-FFF2-40B4-BE49-F238E27FC236}">
                <a16:creationId xmlns:a16="http://schemas.microsoft.com/office/drawing/2014/main" id="{27AD47C7-B789-5558-2AFD-6941F63955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9220" y="1180532"/>
            <a:ext cx="7324296" cy="4394578"/>
          </a:xfrm>
          <a:prstGeom prst="rect">
            <a:avLst/>
          </a:prstGeom>
        </p:spPr>
      </p:pic>
      <p:sp>
        <p:nvSpPr>
          <p:cNvPr id="4" name="TextBox 3">
            <a:extLst>
              <a:ext uri="{FF2B5EF4-FFF2-40B4-BE49-F238E27FC236}">
                <a16:creationId xmlns:a16="http://schemas.microsoft.com/office/drawing/2014/main" id="{ECD94EC6-CCA8-1C40-08B8-4792365BA92E}"/>
              </a:ext>
            </a:extLst>
          </p:cNvPr>
          <p:cNvSpPr txBox="1"/>
          <p:nvPr/>
        </p:nvSpPr>
        <p:spPr>
          <a:xfrm>
            <a:off x="2756806" y="1730829"/>
            <a:ext cx="2729594" cy="1323439"/>
          </a:xfrm>
          <a:prstGeom prst="rect">
            <a:avLst/>
          </a:prstGeom>
          <a:noFill/>
        </p:spPr>
        <p:txBody>
          <a:bodyPr wrap="square" rtlCol="0">
            <a:spAutoFit/>
          </a:bodyPr>
          <a:lstStyle/>
          <a:p>
            <a:r>
              <a:rPr lang="en-GB" sz="4000" dirty="0">
                <a:solidFill>
                  <a:schemeClr val="bg1"/>
                </a:solidFill>
                <a:latin typeface="Aptos Slab ExtraBold" panose="020F0502020204030204" pitchFamily="34" charset="0"/>
              </a:rPr>
              <a:t>If Carlsberg did……</a:t>
            </a:r>
          </a:p>
        </p:txBody>
      </p:sp>
    </p:spTree>
    <p:extLst>
      <p:ext uri="{BB962C8B-B14F-4D97-AF65-F5344CB8AC3E}">
        <p14:creationId xmlns:p14="http://schemas.microsoft.com/office/powerpoint/2010/main" val="32272521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Chart, line chart&#10;&#10;Description automatically generated">
            <a:extLst>
              <a:ext uri="{FF2B5EF4-FFF2-40B4-BE49-F238E27FC236}">
                <a16:creationId xmlns:a16="http://schemas.microsoft.com/office/drawing/2014/main" id="{578B1A32-B638-4848-A6B3-B860EE133BC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91420" y="643466"/>
            <a:ext cx="8409159" cy="5571067"/>
          </a:xfrm>
          <a:prstGeom prst="rect">
            <a:avLst/>
          </a:prstGeom>
        </p:spPr>
      </p:pic>
    </p:spTree>
    <p:extLst>
      <p:ext uri="{BB962C8B-B14F-4D97-AF65-F5344CB8AC3E}">
        <p14:creationId xmlns:p14="http://schemas.microsoft.com/office/powerpoint/2010/main" val="739400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09704-4902-6485-4238-14DB1653DDCF}"/>
              </a:ext>
            </a:extLst>
          </p:cNvPr>
          <p:cNvSpPr>
            <a:spLocks noGrp="1"/>
          </p:cNvSpPr>
          <p:nvPr>
            <p:ph type="title"/>
          </p:nvPr>
        </p:nvSpPr>
        <p:spPr/>
        <p:txBody>
          <a:bodyPr/>
          <a:lstStyle/>
          <a:p>
            <a:r>
              <a:rPr lang="en-GB" b="1" dirty="0"/>
              <a:t>Older adults</a:t>
            </a:r>
          </a:p>
        </p:txBody>
      </p:sp>
      <p:sp>
        <p:nvSpPr>
          <p:cNvPr id="3" name="Content Placeholder 2">
            <a:extLst>
              <a:ext uri="{FF2B5EF4-FFF2-40B4-BE49-F238E27FC236}">
                <a16:creationId xmlns:a16="http://schemas.microsoft.com/office/drawing/2014/main" id="{F11816A5-87FC-C622-C243-203E81AF4DEB}"/>
              </a:ext>
            </a:extLst>
          </p:cNvPr>
          <p:cNvSpPr>
            <a:spLocks noGrp="1"/>
          </p:cNvSpPr>
          <p:nvPr>
            <p:ph idx="1"/>
          </p:nvPr>
        </p:nvSpPr>
        <p:spPr/>
        <p:txBody>
          <a:bodyPr>
            <a:normAutofit/>
          </a:bodyPr>
          <a:lstStyle/>
          <a:p>
            <a:r>
              <a:rPr lang="en-GB" dirty="0"/>
              <a:t>NHS Digital – Health Survey England 22</a:t>
            </a:r>
          </a:p>
          <a:p>
            <a:pPr lvl="1"/>
            <a:r>
              <a:rPr lang="en-GB" dirty="0"/>
              <a:t>30% of 55-74yr olds drinking &gt;14 units /week</a:t>
            </a:r>
          </a:p>
          <a:p>
            <a:endParaRPr lang="en-GB" dirty="0"/>
          </a:p>
          <a:p>
            <a:r>
              <a:rPr lang="en-GB" dirty="0"/>
              <a:t>Age UK</a:t>
            </a:r>
          </a:p>
          <a:p>
            <a:pPr lvl="1"/>
            <a:r>
              <a:rPr lang="en-GB" dirty="0"/>
              <a:t>NHS spends more on alcohol related treatment for 55-74yr olds</a:t>
            </a:r>
          </a:p>
          <a:p>
            <a:pPr lvl="1"/>
            <a:r>
              <a:rPr lang="en-GB" dirty="0"/>
              <a:t>2/3rds of alcohol related admissions are &gt;55yrs</a:t>
            </a:r>
          </a:p>
          <a:p>
            <a:endParaRPr lang="en-GB" dirty="0"/>
          </a:p>
          <a:p>
            <a:r>
              <a:rPr lang="en-GB" dirty="0"/>
              <a:t>Levels of alcohol intake are declining in all groups except 55-64yr olds</a:t>
            </a:r>
          </a:p>
          <a:p>
            <a:endParaRPr lang="en-GB" dirty="0"/>
          </a:p>
          <a:p>
            <a:endParaRPr lang="en-GB" dirty="0"/>
          </a:p>
        </p:txBody>
      </p:sp>
    </p:spTree>
    <p:extLst>
      <p:ext uri="{BB962C8B-B14F-4D97-AF65-F5344CB8AC3E}">
        <p14:creationId xmlns:p14="http://schemas.microsoft.com/office/powerpoint/2010/main" val="261321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C5F53-36E9-4550-B830-1CD8E17202C7}"/>
              </a:ext>
            </a:extLst>
          </p:cNvPr>
          <p:cNvSpPr>
            <a:spLocks noGrp="1"/>
          </p:cNvSpPr>
          <p:nvPr>
            <p:ph type="title"/>
          </p:nvPr>
        </p:nvSpPr>
        <p:spPr/>
        <p:txBody>
          <a:bodyPr/>
          <a:lstStyle/>
          <a:p>
            <a:r>
              <a:rPr lang="en-GB" b="1" dirty="0"/>
              <a:t>Alcohol in the Elderly</a:t>
            </a:r>
          </a:p>
        </p:txBody>
      </p:sp>
      <p:sp>
        <p:nvSpPr>
          <p:cNvPr id="3" name="Content Placeholder 2">
            <a:extLst>
              <a:ext uri="{FF2B5EF4-FFF2-40B4-BE49-F238E27FC236}">
                <a16:creationId xmlns:a16="http://schemas.microsoft.com/office/drawing/2014/main" id="{F8F0C0CD-EB2C-49F2-B9BB-BDE0A4228A8E}"/>
              </a:ext>
            </a:extLst>
          </p:cNvPr>
          <p:cNvSpPr>
            <a:spLocks noGrp="1"/>
          </p:cNvSpPr>
          <p:nvPr>
            <p:ph idx="1"/>
          </p:nvPr>
        </p:nvSpPr>
        <p:spPr>
          <a:xfrm>
            <a:off x="308610" y="1825625"/>
            <a:ext cx="11612880" cy="4351338"/>
          </a:xfrm>
        </p:spPr>
        <p:txBody>
          <a:bodyPr>
            <a:normAutofit lnSpcReduction="10000"/>
          </a:bodyPr>
          <a:lstStyle/>
          <a:p>
            <a:r>
              <a:rPr lang="en-GB" dirty="0"/>
              <a:t>1/3</a:t>
            </a:r>
            <a:r>
              <a:rPr lang="en-GB" baseline="30000" dirty="0"/>
              <a:t>rd</a:t>
            </a:r>
            <a:r>
              <a:rPr lang="en-GB" dirty="0"/>
              <a:t> of older adults with alcohol misuse develop the problem in later life</a:t>
            </a:r>
          </a:p>
          <a:p>
            <a:endParaRPr lang="en-GB" dirty="0"/>
          </a:p>
          <a:p>
            <a:pPr lvl="1"/>
            <a:r>
              <a:rPr lang="en-GB" dirty="0"/>
              <a:t>Higher level of education</a:t>
            </a:r>
          </a:p>
          <a:p>
            <a:pPr lvl="1"/>
            <a:r>
              <a:rPr lang="en-GB" dirty="0"/>
              <a:t>Higher level of income</a:t>
            </a:r>
          </a:p>
          <a:p>
            <a:pPr lvl="1"/>
            <a:r>
              <a:rPr lang="en-GB" dirty="0"/>
              <a:t>More likely to have a better support network</a:t>
            </a:r>
          </a:p>
          <a:p>
            <a:endParaRPr lang="en-GB" dirty="0"/>
          </a:p>
          <a:p>
            <a:r>
              <a:rPr lang="en-GB" dirty="0"/>
              <a:t>Increased association with increased access &amp; use of health care</a:t>
            </a:r>
          </a:p>
          <a:p>
            <a:endParaRPr lang="en-GB" dirty="0"/>
          </a:p>
          <a:p>
            <a:r>
              <a:rPr lang="en-GB" dirty="0"/>
              <a:t>2015 study</a:t>
            </a:r>
          </a:p>
          <a:p>
            <a:pPr lvl="1"/>
            <a:r>
              <a:rPr lang="en-GB" dirty="0"/>
              <a:t>Up to 11% of elderly hospital admissions were due to drug &amp; alcohol related issues</a:t>
            </a:r>
          </a:p>
        </p:txBody>
      </p:sp>
    </p:spTree>
    <p:extLst>
      <p:ext uri="{BB962C8B-B14F-4D97-AF65-F5344CB8AC3E}">
        <p14:creationId xmlns:p14="http://schemas.microsoft.com/office/powerpoint/2010/main" val="585584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DB117-55A2-40A3-A6E9-FCD650BD1E9F}"/>
              </a:ext>
            </a:extLst>
          </p:cNvPr>
          <p:cNvSpPr>
            <a:spLocks noGrp="1"/>
          </p:cNvSpPr>
          <p:nvPr>
            <p:ph type="title"/>
          </p:nvPr>
        </p:nvSpPr>
        <p:spPr/>
        <p:txBody>
          <a:bodyPr/>
          <a:lstStyle/>
          <a:p>
            <a:r>
              <a:rPr lang="en-GB" b="1" dirty="0"/>
              <a:t>Older Drinkers – Why is it a problem?</a:t>
            </a:r>
          </a:p>
        </p:txBody>
      </p:sp>
      <p:sp>
        <p:nvSpPr>
          <p:cNvPr id="3" name="Content Placeholder 2">
            <a:extLst>
              <a:ext uri="{FF2B5EF4-FFF2-40B4-BE49-F238E27FC236}">
                <a16:creationId xmlns:a16="http://schemas.microsoft.com/office/drawing/2014/main" id="{8DCD9E79-A098-4760-A291-6D5E3EE9EB2D}"/>
              </a:ext>
            </a:extLst>
          </p:cNvPr>
          <p:cNvSpPr>
            <a:spLocks noGrp="1"/>
          </p:cNvSpPr>
          <p:nvPr>
            <p:ph idx="1"/>
          </p:nvPr>
        </p:nvSpPr>
        <p:spPr/>
        <p:txBody>
          <a:bodyPr>
            <a:normAutofit fontScale="85000" lnSpcReduction="20000"/>
          </a:bodyPr>
          <a:lstStyle/>
          <a:p>
            <a:r>
              <a:rPr lang="en-GB" dirty="0"/>
              <a:t>Side effects are often overlooked or mistaken for normal ageing</a:t>
            </a:r>
          </a:p>
          <a:p>
            <a:endParaRPr lang="en-GB" dirty="0"/>
          </a:p>
          <a:p>
            <a:r>
              <a:rPr lang="en-GB" dirty="0"/>
              <a:t>Reduced disclosure</a:t>
            </a:r>
          </a:p>
          <a:p>
            <a:endParaRPr lang="en-GB" dirty="0"/>
          </a:p>
          <a:p>
            <a:r>
              <a:rPr lang="en-GB" dirty="0"/>
              <a:t>Physiological ageing – pharmacological effects of alcohol are different</a:t>
            </a:r>
          </a:p>
          <a:p>
            <a:endParaRPr lang="en-GB" dirty="0"/>
          </a:p>
          <a:p>
            <a:r>
              <a:rPr lang="en-GB" dirty="0"/>
              <a:t>As we age, alcohol consumption can make existing health problems worse</a:t>
            </a:r>
          </a:p>
          <a:p>
            <a:endParaRPr lang="en-GB" dirty="0"/>
          </a:p>
          <a:p>
            <a:r>
              <a:rPr lang="en-GB" dirty="0"/>
              <a:t>Interaction with medications</a:t>
            </a:r>
          </a:p>
          <a:p>
            <a:endParaRPr lang="en-GB" dirty="0"/>
          </a:p>
          <a:p>
            <a:r>
              <a:rPr lang="en-GB" dirty="0"/>
              <a:t>Significant overlap with depression</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29619550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D9D3213-CDD4-4A5A-A041-20DF7011F48A}"/>
              </a:ext>
            </a:extLst>
          </p:cNvPr>
          <p:cNvSpPr>
            <a:spLocks noGrp="1"/>
          </p:cNvSpPr>
          <p:nvPr>
            <p:ph type="title"/>
          </p:nvPr>
        </p:nvSpPr>
        <p:spPr>
          <a:xfrm>
            <a:off x="524741" y="620392"/>
            <a:ext cx="3808268" cy="5504688"/>
          </a:xfrm>
        </p:spPr>
        <p:txBody>
          <a:bodyPr>
            <a:normAutofit/>
          </a:bodyPr>
          <a:lstStyle/>
          <a:p>
            <a:r>
              <a:rPr lang="en-GB" sz="6000" b="1" dirty="0">
                <a:solidFill>
                  <a:schemeClr val="bg1"/>
                </a:solidFill>
              </a:rPr>
              <a:t>Triggers</a:t>
            </a:r>
            <a:r>
              <a:rPr lang="en-GB" sz="6000" dirty="0">
                <a:solidFill>
                  <a:schemeClr val="bg1"/>
                </a:solidFill>
              </a:rPr>
              <a:t>		</a:t>
            </a:r>
          </a:p>
        </p:txBody>
      </p:sp>
      <p:graphicFrame>
        <p:nvGraphicFramePr>
          <p:cNvPr id="5" name="Content Placeholder 2">
            <a:extLst>
              <a:ext uri="{FF2B5EF4-FFF2-40B4-BE49-F238E27FC236}">
                <a16:creationId xmlns:a16="http://schemas.microsoft.com/office/drawing/2014/main" id="{B797AD41-9EE8-7BC1-4F7E-97BF83277565}"/>
              </a:ext>
            </a:extLst>
          </p:cNvPr>
          <p:cNvGraphicFramePr>
            <a:graphicFrameLocks noGrp="1"/>
          </p:cNvGraphicFramePr>
          <p:nvPr>
            <p:ph idx="1"/>
            <p:extLst>
              <p:ext uri="{D42A27DB-BD31-4B8C-83A1-F6EECF244321}">
                <p14:modId xmlns:p14="http://schemas.microsoft.com/office/powerpoint/2010/main" val="263064030"/>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171655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27C8D-C4EB-445E-97D9-53F0A68EE3F3}"/>
              </a:ext>
            </a:extLst>
          </p:cNvPr>
          <p:cNvSpPr>
            <a:spLocks noGrp="1"/>
          </p:cNvSpPr>
          <p:nvPr>
            <p:ph type="title"/>
          </p:nvPr>
        </p:nvSpPr>
        <p:spPr/>
        <p:txBody>
          <a:bodyPr/>
          <a:lstStyle/>
          <a:p>
            <a:r>
              <a:rPr lang="en-GB" b="1" dirty="0"/>
              <a:t>Pharmacology – Alcohol &amp; Ageing</a:t>
            </a:r>
          </a:p>
        </p:txBody>
      </p:sp>
      <p:sp>
        <p:nvSpPr>
          <p:cNvPr id="3" name="Content Placeholder 2">
            <a:extLst>
              <a:ext uri="{FF2B5EF4-FFF2-40B4-BE49-F238E27FC236}">
                <a16:creationId xmlns:a16="http://schemas.microsoft.com/office/drawing/2014/main" id="{0962884D-708B-42EB-B112-27790E1DC08F}"/>
              </a:ext>
            </a:extLst>
          </p:cNvPr>
          <p:cNvSpPr>
            <a:spLocks noGrp="1"/>
          </p:cNvSpPr>
          <p:nvPr>
            <p:ph sz="half" idx="1"/>
          </p:nvPr>
        </p:nvSpPr>
        <p:spPr>
          <a:xfrm>
            <a:off x="838200" y="1825624"/>
            <a:ext cx="5181600" cy="4826635"/>
          </a:xfrm>
        </p:spPr>
        <p:txBody>
          <a:bodyPr>
            <a:normAutofit fontScale="77500" lnSpcReduction="20000"/>
          </a:bodyPr>
          <a:lstStyle/>
          <a:p>
            <a:r>
              <a:rPr lang="en-GB" sz="3400" dirty="0"/>
              <a:t>Ageing has effects at both cellular &amp; organ level</a:t>
            </a:r>
          </a:p>
          <a:p>
            <a:endParaRPr lang="en-GB" sz="4000" dirty="0"/>
          </a:p>
          <a:p>
            <a:pPr lvl="1"/>
            <a:r>
              <a:rPr lang="en-GB" sz="2900" dirty="0"/>
              <a:t>Reduced lean body mass</a:t>
            </a:r>
          </a:p>
          <a:p>
            <a:pPr lvl="2"/>
            <a:r>
              <a:rPr lang="en-GB" sz="2600" dirty="0"/>
              <a:t>Reduced distribution</a:t>
            </a:r>
          </a:p>
          <a:p>
            <a:pPr lvl="2"/>
            <a:r>
              <a:rPr lang="en-GB" sz="2600" dirty="0"/>
              <a:t>Increased peak concentration with any given dose</a:t>
            </a:r>
          </a:p>
          <a:p>
            <a:pPr lvl="2"/>
            <a:endParaRPr lang="en-GB" sz="2600" dirty="0"/>
          </a:p>
          <a:p>
            <a:pPr lvl="1"/>
            <a:r>
              <a:rPr lang="en-GB" sz="2900" dirty="0"/>
              <a:t>Increased fat</a:t>
            </a:r>
          </a:p>
          <a:p>
            <a:pPr lvl="2"/>
            <a:r>
              <a:rPr lang="en-GB" sz="2600" dirty="0"/>
              <a:t>Break alcohol down more slowly</a:t>
            </a:r>
          </a:p>
          <a:p>
            <a:pPr lvl="2"/>
            <a:endParaRPr lang="en-GB" sz="2600" dirty="0"/>
          </a:p>
          <a:p>
            <a:pPr lvl="1"/>
            <a:r>
              <a:rPr lang="en-GB" sz="2900" dirty="0"/>
              <a:t>Reduced blood flow through the liver</a:t>
            </a:r>
          </a:p>
          <a:p>
            <a:pPr lvl="1"/>
            <a:endParaRPr lang="en-GB" sz="2900" dirty="0"/>
          </a:p>
          <a:p>
            <a:pPr lvl="1"/>
            <a:r>
              <a:rPr lang="en-GB" sz="2900" dirty="0"/>
              <a:t>Decreased metabolic capacity</a:t>
            </a:r>
          </a:p>
          <a:p>
            <a:pPr marL="0" indent="0">
              <a:buNone/>
            </a:pPr>
            <a:endParaRPr lang="en-GB" dirty="0"/>
          </a:p>
        </p:txBody>
      </p:sp>
      <p:sp>
        <p:nvSpPr>
          <p:cNvPr id="4" name="Content Placeholder 3">
            <a:extLst>
              <a:ext uri="{FF2B5EF4-FFF2-40B4-BE49-F238E27FC236}">
                <a16:creationId xmlns:a16="http://schemas.microsoft.com/office/drawing/2014/main" id="{9D406848-A468-40C7-9408-D45F42201350}"/>
              </a:ext>
            </a:extLst>
          </p:cNvPr>
          <p:cNvSpPr>
            <a:spLocks noGrp="1"/>
          </p:cNvSpPr>
          <p:nvPr>
            <p:ph sz="half" idx="2"/>
          </p:nvPr>
        </p:nvSpPr>
        <p:spPr/>
        <p:txBody>
          <a:bodyPr>
            <a:normAutofit fontScale="77500" lnSpcReduction="20000"/>
          </a:bodyPr>
          <a:lstStyle/>
          <a:p>
            <a:endParaRPr lang="en-GB" dirty="0"/>
          </a:p>
          <a:p>
            <a:endParaRPr lang="en-GB" dirty="0"/>
          </a:p>
          <a:p>
            <a:endParaRPr lang="en-GB" dirty="0"/>
          </a:p>
          <a:p>
            <a:r>
              <a:rPr lang="en-GB" dirty="0"/>
              <a:t>Absorption of drugs can be affected</a:t>
            </a:r>
          </a:p>
          <a:p>
            <a:r>
              <a:rPr lang="en-GB" dirty="0"/>
              <a:t>Protein binding</a:t>
            </a:r>
          </a:p>
          <a:p>
            <a:r>
              <a:rPr lang="en-GB" dirty="0"/>
              <a:t>Enhanced drug metabolism</a:t>
            </a:r>
          </a:p>
          <a:p>
            <a:r>
              <a:rPr lang="en-GB" dirty="0"/>
              <a:t>Poor clearance (narrow therapeutic window)</a:t>
            </a:r>
          </a:p>
          <a:p>
            <a:endParaRPr lang="en-GB" dirty="0"/>
          </a:p>
        </p:txBody>
      </p:sp>
    </p:spTree>
    <p:extLst>
      <p:ext uri="{BB962C8B-B14F-4D97-AF65-F5344CB8AC3E}">
        <p14:creationId xmlns:p14="http://schemas.microsoft.com/office/powerpoint/2010/main" val="32846218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Freeform: Shape 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6A74A2B-5DBC-48CB-8266-39AD7164503B}"/>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7200" b="1" kern="1200" dirty="0">
                <a:solidFill>
                  <a:schemeClr val="tx1"/>
                </a:solidFill>
                <a:latin typeface="+mj-lt"/>
                <a:ea typeface="+mj-ea"/>
                <a:cs typeface="+mj-cs"/>
              </a:rPr>
              <a:t>Adverse Effects</a:t>
            </a:r>
          </a:p>
        </p:txBody>
      </p:sp>
      <p:sp>
        <p:nvSpPr>
          <p:cNvPr id="13" name="Rectangle 1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41557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700E2-B7AC-FC6E-5CDA-4B80FB99D4C1}"/>
              </a:ext>
            </a:extLst>
          </p:cNvPr>
          <p:cNvSpPr>
            <a:spLocks noGrp="1"/>
          </p:cNvSpPr>
          <p:nvPr>
            <p:ph type="title"/>
          </p:nvPr>
        </p:nvSpPr>
        <p:spPr/>
        <p:txBody>
          <a:bodyPr/>
          <a:lstStyle/>
          <a:p>
            <a:r>
              <a:rPr lang="en-GB" b="1" dirty="0"/>
              <a:t>Short Term Risks</a:t>
            </a:r>
          </a:p>
        </p:txBody>
      </p:sp>
      <p:sp>
        <p:nvSpPr>
          <p:cNvPr id="3" name="Content Placeholder 2">
            <a:extLst>
              <a:ext uri="{FF2B5EF4-FFF2-40B4-BE49-F238E27FC236}">
                <a16:creationId xmlns:a16="http://schemas.microsoft.com/office/drawing/2014/main" id="{D10C4B2B-4005-4D77-4F1A-9056141A9907}"/>
              </a:ext>
            </a:extLst>
          </p:cNvPr>
          <p:cNvSpPr>
            <a:spLocks noGrp="1"/>
          </p:cNvSpPr>
          <p:nvPr>
            <p:ph idx="1"/>
          </p:nvPr>
        </p:nvSpPr>
        <p:spPr/>
        <p:txBody>
          <a:bodyPr/>
          <a:lstStyle/>
          <a:p>
            <a:endParaRPr lang="en-GB" dirty="0"/>
          </a:p>
          <a:p>
            <a:r>
              <a:rPr lang="en-GB" dirty="0"/>
              <a:t>Accidents &amp; injuries</a:t>
            </a:r>
          </a:p>
          <a:p>
            <a:r>
              <a:rPr lang="en-GB" dirty="0"/>
              <a:t>Violent behaviour</a:t>
            </a:r>
          </a:p>
          <a:p>
            <a:r>
              <a:rPr lang="en-GB" dirty="0"/>
              <a:t>Unprotected sex/STDs</a:t>
            </a:r>
          </a:p>
          <a:p>
            <a:r>
              <a:rPr lang="en-GB" dirty="0"/>
              <a:t>Loss of valuables</a:t>
            </a:r>
          </a:p>
          <a:p>
            <a:r>
              <a:rPr lang="en-GB" dirty="0"/>
              <a:t>Poisoning</a:t>
            </a:r>
          </a:p>
        </p:txBody>
      </p:sp>
    </p:spTree>
    <p:extLst>
      <p:ext uri="{BB962C8B-B14F-4D97-AF65-F5344CB8AC3E}">
        <p14:creationId xmlns:p14="http://schemas.microsoft.com/office/powerpoint/2010/main" val="30658665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1FE13-CF5C-4987-6036-DE6FF3481807}"/>
              </a:ext>
            </a:extLst>
          </p:cNvPr>
          <p:cNvSpPr>
            <a:spLocks noGrp="1"/>
          </p:cNvSpPr>
          <p:nvPr>
            <p:ph type="title"/>
          </p:nvPr>
        </p:nvSpPr>
        <p:spPr/>
        <p:txBody>
          <a:bodyPr/>
          <a:lstStyle/>
          <a:p>
            <a:r>
              <a:rPr lang="en-GB" b="1" dirty="0"/>
              <a:t>Long Term Effects</a:t>
            </a:r>
            <a:endParaRPr lang="en-GB" dirty="0"/>
          </a:p>
        </p:txBody>
      </p:sp>
      <p:sp>
        <p:nvSpPr>
          <p:cNvPr id="3" name="Content Placeholder 2">
            <a:extLst>
              <a:ext uri="{FF2B5EF4-FFF2-40B4-BE49-F238E27FC236}">
                <a16:creationId xmlns:a16="http://schemas.microsoft.com/office/drawing/2014/main" id="{E95C2439-FD98-B6F6-E036-047006516A50}"/>
              </a:ext>
            </a:extLst>
          </p:cNvPr>
          <p:cNvSpPr>
            <a:spLocks noGrp="1"/>
          </p:cNvSpPr>
          <p:nvPr>
            <p:ph sz="half" idx="1"/>
          </p:nvPr>
        </p:nvSpPr>
        <p:spPr/>
        <p:txBody>
          <a:bodyPr>
            <a:normAutofit fontScale="92500" lnSpcReduction="20000"/>
          </a:bodyPr>
          <a:lstStyle/>
          <a:p>
            <a:r>
              <a:rPr lang="en-GB" dirty="0"/>
              <a:t>Heart disease</a:t>
            </a:r>
          </a:p>
          <a:p>
            <a:r>
              <a:rPr lang="en-GB" dirty="0"/>
              <a:t>Stroke</a:t>
            </a:r>
          </a:p>
          <a:p>
            <a:endParaRPr lang="en-GB" dirty="0"/>
          </a:p>
          <a:p>
            <a:r>
              <a:rPr lang="en-GB" dirty="0"/>
              <a:t>Liver disease</a:t>
            </a:r>
          </a:p>
          <a:p>
            <a:endParaRPr lang="en-GB" dirty="0"/>
          </a:p>
          <a:p>
            <a:r>
              <a:rPr lang="en-GB" dirty="0"/>
              <a:t>Pancreatitis</a:t>
            </a:r>
          </a:p>
          <a:p>
            <a:r>
              <a:rPr lang="en-GB" dirty="0"/>
              <a:t>Brain damage</a:t>
            </a:r>
          </a:p>
          <a:p>
            <a:r>
              <a:rPr lang="en-GB" dirty="0"/>
              <a:t>Osteoporosis</a:t>
            </a:r>
          </a:p>
          <a:p>
            <a:r>
              <a:rPr lang="en-GB" dirty="0"/>
              <a:t>Reduced immunity</a:t>
            </a:r>
          </a:p>
          <a:p>
            <a:r>
              <a:rPr lang="en-GB" dirty="0"/>
              <a:t>Infertility</a:t>
            </a:r>
          </a:p>
          <a:p>
            <a:endParaRPr lang="en-GB" dirty="0"/>
          </a:p>
          <a:p>
            <a:endParaRPr lang="en-GB" dirty="0"/>
          </a:p>
        </p:txBody>
      </p:sp>
      <p:sp>
        <p:nvSpPr>
          <p:cNvPr id="4" name="Content Placeholder 3">
            <a:extLst>
              <a:ext uri="{FF2B5EF4-FFF2-40B4-BE49-F238E27FC236}">
                <a16:creationId xmlns:a16="http://schemas.microsoft.com/office/drawing/2014/main" id="{1E4DAFB0-DA15-ECC7-3FC9-8D7BCF843FA1}"/>
              </a:ext>
            </a:extLst>
          </p:cNvPr>
          <p:cNvSpPr>
            <a:spLocks noGrp="1"/>
          </p:cNvSpPr>
          <p:nvPr>
            <p:ph sz="half" idx="2"/>
          </p:nvPr>
        </p:nvSpPr>
        <p:spPr/>
        <p:txBody>
          <a:bodyPr>
            <a:normAutofit fontScale="92500" lnSpcReduction="20000"/>
          </a:bodyPr>
          <a:lstStyle/>
          <a:p>
            <a:endParaRPr lang="en-GB" dirty="0"/>
          </a:p>
          <a:p>
            <a:r>
              <a:rPr lang="en-GB" dirty="0"/>
              <a:t>Cancers</a:t>
            </a:r>
          </a:p>
          <a:p>
            <a:pPr lvl="1"/>
            <a:r>
              <a:rPr lang="en-GB" dirty="0"/>
              <a:t>Liver cancer</a:t>
            </a:r>
          </a:p>
          <a:p>
            <a:pPr lvl="1"/>
            <a:r>
              <a:rPr lang="en-GB" dirty="0"/>
              <a:t>Bowel cancer</a:t>
            </a:r>
          </a:p>
          <a:p>
            <a:pPr lvl="1"/>
            <a:r>
              <a:rPr lang="en-GB" dirty="0"/>
              <a:t>Oral cancer</a:t>
            </a:r>
          </a:p>
          <a:p>
            <a:pPr lvl="1"/>
            <a:r>
              <a:rPr lang="en-GB" dirty="0"/>
              <a:t>Breast cancer</a:t>
            </a:r>
          </a:p>
          <a:p>
            <a:endParaRPr lang="en-GB" dirty="0"/>
          </a:p>
        </p:txBody>
      </p:sp>
    </p:spTree>
    <p:extLst>
      <p:ext uri="{BB962C8B-B14F-4D97-AF65-F5344CB8AC3E}">
        <p14:creationId xmlns:p14="http://schemas.microsoft.com/office/powerpoint/2010/main" val="27706190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B846D-9775-E9F1-595A-5BB4244F18DE}"/>
              </a:ext>
            </a:extLst>
          </p:cNvPr>
          <p:cNvSpPr>
            <a:spLocks noGrp="1"/>
          </p:cNvSpPr>
          <p:nvPr>
            <p:ph type="title"/>
          </p:nvPr>
        </p:nvSpPr>
        <p:spPr/>
        <p:txBody>
          <a:bodyPr/>
          <a:lstStyle/>
          <a:p>
            <a:r>
              <a:rPr lang="en-GB" b="1" dirty="0"/>
              <a:t>Social Effects/Problems</a:t>
            </a:r>
          </a:p>
        </p:txBody>
      </p:sp>
      <p:sp>
        <p:nvSpPr>
          <p:cNvPr id="3" name="Content Placeholder 2">
            <a:extLst>
              <a:ext uri="{FF2B5EF4-FFF2-40B4-BE49-F238E27FC236}">
                <a16:creationId xmlns:a16="http://schemas.microsoft.com/office/drawing/2014/main" id="{C3B916A4-B127-9BF1-482D-AB6EC6901C10}"/>
              </a:ext>
            </a:extLst>
          </p:cNvPr>
          <p:cNvSpPr>
            <a:spLocks noGrp="1"/>
          </p:cNvSpPr>
          <p:nvPr>
            <p:ph idx="1"/>
          </p:nvPr>
        </p:nvSpPr>
        <p:spPr/>
        <p:txBody>
          <a:bodyPr/>
          <a:lstStyle/>
          <a:p>
            <a:endParaRPr lang="en-GB" dirty="0"/>
          </a:p>
          <a:p>
            <a:r>
              <a:rPr lang="en-GB" dirty="0"/>
              <a:t>Unemployment</a:t>
            </a:r>
          </a:p>
          <a:p>
            <a:r>
              <a:rPr lang="en-GB" dirty="0"/>
              <a:t>Divorce</a:t>
            </a:r>
          </a:p>
          <a:p>
            <a:r>
              <a:rPr lang="en-GB" dirty="0"/>
              <a:t>Domestic abuse</a:t>
            </a:r>
          </a:p>
          <a:p>
            <a:r>
              <a:rPr lang="en-GB" dirty="0"/>
              <a:t>Homelessness</a:t>
            </a:r>
          </a:p>
          <a:p>
            <a:r>
              <a:rPr lang="en-GB" dirty="0"/>
              <a:t>Financial concerns</a:t>
            </a:r>
          </a:p>
          <a:p>
            <a:endParaRPr lang="en-GB" dirty="0"/>
          </a:p>
        </p:txBody>
      </p:sp>
    </p:spTree>
    <p:extLst>
      <p:ext uri="{BB962C8B-B14F-4D97-AF65-F5344CB8AC3E}">
        <p14:creationId xmlns:p14="http://schemas.microsoft.com/office/powerpoint/2010/main" val="1604583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E3765B-6B60-4CF2-ACA1-252B6AA2D29F}"/>
              </a:ext>
            </a:extLst>
          </p:cNvPr>
          <p:cNvSpPr>
            <a:spLocks noGrp="1"/>
          </p:cNvSpPr>
          <p:nvPr>
            <p:ph type="title"/>
          </p:nvPr>
        </p:nvSpPr>
        <p:spPr>
          <a:xfrm>
            <a:off x="524741" y="620392"/>
            <a:ext cx="3808268" cy="5504688"/>
          </a:xfrm>
        </p:spPr>
        <p:txBody>
          <a:bodyPr>
            <a:normAutofit/>
          </a:bodyPr>
          <a:lstStyle/>
          <a:p>
            <a:r>
              <a:rPr lang="en-GB" sz="6000" b="1" dirty="0">
                <a:solidFill>
                  <a:schemeClr val="bg1"/>
                </a:solidFill>
              </a:rPr>
              <a:t>Objectives</a:t>
            </a:r>
          </a:p>
        </p:txBody>
      </p:sp>
      <p:graphicFrame>
        <p:nvGraphicFramePr>
          <p:cNvPr id="5" name="Content Placeholder 2">
            <a:extLst>
              <a:ext uri="{FF2B5EF4-FFF2-40B4-BE49-F238E27FC236}">
                <a16:creationId xmlns:a16="http://schemas.microsoft.com/office/drawing/2014/main" id="{7271C574-EF76-0DD8-5D7A-BBD8C06F5D8E}"/>
              </a:ext>
            </a:extLst>
          </p:cNvPr>
          <p:cNvGraphicFramePr>
            <a:graphicFrameLocks noGrp="1"/>
          </p:cNvGraphicFramePr>
          <p:nvPr>
            <p:ph idx="1"/>
            <p:extLst>
              <p:ext uri="{D42A27DB-BD31-4B8C-83A1-F6EECF244321}">
                <p14:modId xmlns:p14="http://schemas.microsoft.com/office/powerpoint/2010/main" val="2055368012"/>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128799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4998B-0098-4EF9-8FAD-10F5EAF8C5BE}"/>
              </a:ext>
            </a:extLst>
          </p:cNvPr>
          <p:cNvSpPr>
            <a:spLocks noGrp="1"/>
          </p:cNvSpPr>
          <p:nvPr>
            <p:ph type="title"/>
          </p:nvPr>
        </p:nvSpPr>
        <p:spPr/>
        <p:txBody>
          <a:bodyPr/>
          <a:lstStyle/>
          <a:p>
            <a:r>
              <a:rPr lang="en-GB" b="1" dirty="0"/>
              <a:t>Adverse Effects – Falls &amp; Fractures</a:t>
            </a:r>
          </a:p>
        </p:txBody>
      </p:sp>
      <p:sp>
        <p:nvSpPr>
          <p:cNvPr id="3" name="Content Placeholder 2">
            <a:extLst>
              <a:ext uri="{FF2B5EF4-FFF2-40B4-BE49-F238E27FC236}">
                <a16:creationId xmlns:a16="http://schemas.microsoft.com/office/drawing/2014/main" id="{ACBC56E3-B89F-4F50-9F61-6D2353D6A3CD}"/>
              </a:ext>
            </a:extLst>
          </p:cNvPr>
          <p:cNvSpPr>
            <a:spLocks noGrp="1"/>
          </p:cNvSpPr>
          <p:nvPr>
            <p:ph idx="1"/>
          </p:nvPr>
        </p:nvSpPr>
        <p:spPr/>
        <p:txBody>
          <a:bodyPr>
            <a:normAutofit fontScale="85000" lnSpcReduction="20000"/>
          </a:bodyPr>
          <a:lstStyle/>
          <a:p>
            <a:r>
              <a:rPr lang="en-GB" dirty="0"/>
              <a:t>Impair judgement, co-ordination &amp; reaction time</a:t>
            </a:r>
          </a:p>
          <a:p>
            <a:pPr lvl="1"/>
            <a:r>
              <a:rPr lang="en-GB" dirty="0"/>
              <a:t>Older adults have an increased vulnerability to falls</a:t>
            </a:r>
          </a:p>
          <a:p>
            <a:endParaRPr lang="en-GB" dirty="0"/>
          </a:p>
          <a:p>
            <a:r>
              <a:rPr lang="en-GB" dirty="0"/>
              <a:t>Chronic alcohol use:</a:t>
            </a:r>
          </a:p>
          <a:p>
            <a:pPr lvl="1"/>
            <a:r>
              <a:rPr lang="en-GB" dirty="0"/>
              <a:t>Myopathy</a:t>
            </a:r>
          </a:p>
          <a:p>
            <a:pPr lvl="1"/>
            <a:r>
              <a:rPr lang="en-GB" dirty="0"/>
              <a:t>Neuropathy</a:t>
            </a:r>
          </a:p>
          <a:p>
            <a:pPr lvl="1"/>
            <a:r>
              <a:rPr lang="en-GB" dirty="0"/>
              <a:t>Cerebellar damage</a:t>
            </a:r>
          </a:p>
          <a:p>
            <a:endParaRPr lang="en-GB" dirty="0"/>
          </a:p>
          <a:p>
            <a:r>
              <a:rPr lang="en-GB" dirty="0"/>
              <a:t>Osteoporosis</a:t>
            </a:r>
          </a:p>
          <a:p>
            <a:pPr lvl="1"/>
            <a:r>
              <a:rPr lang="en-GB" dirty="0"/>
              <a:t>Higher age-adjusted rates of hip fracture</a:t>
            </a:r>
          </a:p>
          <a:p>
            <a:pPr lvl="1"/>
            <a:endParaRPr lang="en-GB" dirty="0"/>
          </a:p>
          <a:p>
            <a:pPr lvl="1"/>
            <a:r>
              <a:rPr lang="en-GB" dirty="0"/>
              <a:t>Consider bone health in fallers</a:t>
            </a:r>
          </a:p>
          <a:p>
            <a:pPr lvl="2"/>
            <a:r>
              <a:rPr lang="en-GB" dirty="0"/>
              <a:t>Vitamin D correction</a:t>
            </a:r>
          </a:p>
          <a:p>
            <a:pPr lvl="2"/>
            <a:r>
              <a:rPr lang="en-GB" dirty="0"/>
              <a:t>Bisphosphonates (usually IV Zoledronate given compliance &amp; GI side effects)</a:t>
            </a:r>
          </a:p>
        </p:txBody>
      </p:sp>
      <p:pic>
        <p:nvPicPr>
          <p:cNvPr id="5" name="Picture 4" descr="A picture containing icon&#10;&#10;Description automatically generated">
            <a:extLst>
              <a:ext uri="{FF2B5EF4-FFF2-40B4-BE49-F238E27FC236}">
                <a16:creationId xmlns:a16="http://schemas.microsoft.com/office/drawing/2014/main" id="{7BDA3D13-C3E8-4625-A454-04615C243A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3025" y="2641282"/>
            <a:ext cx="2152650" cy="2124075"/>
          </a:xfrm>
          <a:prstGeom prst="rect">
            <a:avLst/>
          </a:prstGeom>
        </p:spPr>
      </p:pic>
    </p:spTree>
    <p:extLst>
      <p:ext uri="{BB962C8B-B14F-4D97-AF65-F5344CB8AC3E}">
        <p14:creationId xmlns:p14="http://schemas.microsoft.com/office/powerpoint/2010/main" val="22197508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87AB5-55C3-4C03-8880-36CB0ECBD43B}"/>
              </a:ext>
            </a:extLst>
          </p:cNvPr>
          <p:cNvSpPr>
            <a:spLocks noGrp="1"/>
          </p:cNvSpPr>
          <p:nvPr>
            <p:ph type="title"/>
          </p:nvPr>
        </p:nvSpPr>
        <p:spPr/>
        <p:txBody>
          <a:bodyPr/>
          <a:lstStyle/>
          <a:p>
            <a:r>
              <a:rPr lang="en-GB" b="1" dirty="0"/>
              <a:t>Alcoholic Neuropathy</a:t>
            </a:r>
          </a:p>
        </p:txBody>
      </p:sp>
      <p:sp>
        <p:nvSpPr>
          <p:cNvPr id="3" name="Content Placeholder 2">
            <a:extLst>
              <a:ext uri="{FF2B5EF4-FFF2-40B4-BE49-F238E27FC236}">
                <a16:creationId xmlns:a16="http://schemas.microsoft.com/office/drawing/2014/main" id="{CB0EE35F-7D8F-4E35-ADA5-1BD4A5CE7CE7}"/>
              </a:ext>
            </a:extLst>
          </p:cNvPr>
          <p:cNvSpPr>
            <a:spLocks noGrp="1"/>
          </p:cNvSpPr>
          <p:nvPr>
            <p:ph idx="1"/>
          </p:nvPr>
        </p:nvSpPr>
        <p:spPr/>
        <p:txBody>
          <a:bodyPr>
            <a:normAutofit lnSpcReduction="10000"/>
          </a:bodyPr>
          <a:lstStyle/>
          <a:p>
            <a:r>
              <a:rPr lang="en-GB" dirty="0"/>
              <a:t>Mechanism poorly understood</a:t>
            </a:r>
          </a:p>
          <a:p>
            <a:pPr lvl="1"/>
            <a:r>
              <a:rPr lang="en-GB" dirty="0"/>
              <a:t>Activation of spinal cord microglia</a:t>
            </a:r>
          </a:p>
          <a:p>
            <a:pPr lvl="1"/>
            <a:r>
              <a:rPr lang="en-GB" dirty="0"/>
              <a:t>Free radical damage by oxidative stress</a:t>
            </a:r>
          </a:p>
          <a:p>
            <a:pPr lvl="1"/>
            <a:r>
              <a:rPr lang="en-GB" dirty="0"/>
              <a:t>Activation of mGlu5 receptors in the spinal cord</a:t>
            </a:r>
          </a:p>
          <a:p>
            <a:pPr lvl="1"/>
            <a:r>
              <a:rPr lang="en-GB" dirty="0"/>
              <a:t>Activation of the sympathoadrenal &amp; hypothalamo-pituitary-adrenal axis</a:t>
            </a:r>
          </a:p>
          <a:p>
            <a:endParaRPr lang="en-GB" dirty="0"/>
          </a:p>
          <a:p>
            <a:r>
              <a:rPr lang="en-GB" dirty="0"/>
              <a:t>Nutritional deficiency (thiamine)</a:t>
            </a:r>
          </a:p>
          <a:p>
            <a:r>
              <a:rPr lang="en-GB" dirty="0"/>
              <a:t>Direct toxic effect of alcohol</a:t>
            </a:r>
          </a:p>
          <a:p>
            <a:endParaRPr lang="en-GB" dirty="0"/>
          </a:p>
          <a:p>
            <a:r>
              <a:rPr lang="en-GB" dirty="0"/>
              <a:t>Not reversible</a:t>
            </a:r>
          </a:p>
        </p:txBody>
      </p:sp>
    </p:spTree>
    <p:extLst>
      <p:ext uri="{BB962C8B-B14F-4D97-AF65-F5344CB8AC3E}">
        <p14:creationId xmlns:p14="http://schemas.microsoft.com/office/powerpoint/2010/main" val="15973577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A7123-2277-4628-AA77-18511136EAD5}"/>
              </a:ext>
            </a:extLst>
          </p:cNvPr>
          <p:cNvSpPr>
            <a:spLocks noGrp="1"/>
          </p:cNvSpPr>
          <p:nvPr>
            <p:ph type="title"/>
          </p:nvPr>
        </p:nvSpPr>
        <p:spPr/>
        <p:txBody>
          <a:bodyPr/>
          <a:lstStyle/>
          <a:p>
            <a:r>
              <a:rPr lang="en-GB" b="1" dirty="0"/>
              <a:t>Alcoholic Neuropathy</a:t>
            </a:r>
          </a:p>
        </p:txBody>
      </p:sp>
      <p:sp>
        <p:nvSpPr>
          <p:cNvPr id="3" name="Content Placeholder 2">
            <a:extLst>
              <a:ext uri="{FF2B5EF4-FFF2-40B4-BE49-F238E27FC236}">
                <a16:creationId xmlns:a16="http://schemas.microsoft.com/office/drawing/2014/main" id="{EFC2B54D-D725-4E6A-8F20-FC93D318E210}"/>
              </a:ext>
            </a:extLst>
          </p:cNvPr>
          <p:cNvSpPr>
            <a:spLocks noGrp="1"/>
          </p:cNvSpPr>
          <p:nvPr>
            <p:ph idx="1"/>
          </p:nvPr>
        </p:nvSpPr>
        <p:spPr/>
        <p:txBody>
          <a:bodyPr>
            <a:normAutofit fontScale="92500" lnSpcReduction="10000"/>
          </a:bodyPr>
          <a:lstStyle/>
          <a:p>
            <a:r>
              <a:rPr lang="en-GB" dirty="0"/>
              <a:t>Symptoms</a:t>
            </a:r>
          </a:p>
          <a:p>
            <a:pPr lvl="1"/>
            <a:r>
              <a:rPr lang="en-GB" dirty="0"/>
              <a:t>Progressive</a:t>
            </a:r>
          </a:p>
          <a:p>
            <a:pPr lvl="1"/>
            <a:r>
              <a:rPr lang="en-GB" dirty="0"/>
              <a:t>Burning pain in the extremities</a:t>
            </a:r>
          </a:p>
          <a:p>
            <a:pPr lvl="1"/>
            <a:r>
              <a:rPr lang="en-GB" dirty="0"/>
              <a:t>Hyperalgesia</a:t>
            </a:r>
          </a:p>
          <a:p>
            <a:pPr lvl="1"/>
            <a:r>
              <a:rPr lang="en-GB" dirty="0"/>
              <a:t>Allodynia</a:t>
            </a:r>
          </a:p>
          <a:p>
            <a:pPr lvl="1"/>
            <a:r>
              <a:rPr lang="en-GB" dirty="0"/>
              <a:t>Motor &amp; sensory</a:t>
            </a:r>
          </a:p>
          <a:p>
            <a:pPr lvl="1"/>
            <a:r>
              <a:rPr lang="en-GB" dirty="0"/>
              <a:t>Gait impairment</a:t>
            </a:r>
          </a:p>
          <a:p>
            <a:endParaRPr lang="en-GB" dirty="0"/>
          </a:p>
          <a:p>
            <a:r>
              <a:rPr lang="en-GB" dirty="0"/>
              <a:t>25-66% (US data) of chronic alcoholics</a:t>
            </a:r>
          </a:p>
          <a:p>
            <a:r>
              <a:rPr lang="en-GB" dirty="0"/>
              <a:t>Associated with duration &amp; total lifetime consumption</a:t>
            </a:r>
          </a:p>
          <a:p>
            <a:r>
              <a:rPr lang="en-GB" dirty="0"/>
              <a:t>Increased incidence in women</a:t>
            </a:r>
          </a:p>
        </p:txBody>
      </p:sp>
    </p:spTree>
    <p:extLst>
      <p:ext uri="{BB962C8B-B14F-4D97-AF65-F5344CB8AC3E}">
        <p14:creationId xmlns:p14="http://schemas.microsoft.com/office/powerpoint/2010/main" val="12652513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5005A-74DA-49C0-92DD-3748A1F3123B}"/>
              </a:ext>
            </a:extLst>
          </p:cNvPr>
          <p:cNvSpPr>
            <a:spLocks noGrp="1"/>
          </p:cNvSpPr>
          <p:nvPr>
            <p:ph type="title"/>
          </p:nvPr>
        </p:nvSpPr>
        <p:spPr/>
        <p:txBody>
          <a:bodyPr/>
          <a:lstStyle/>
          <a:p>
            <a:r>
              <a:rPr lang="en-GB" b="1" dirty="0"/>
              <a:t>Alcoholic Neuropathy</a:t>
            </a:r>
          </a:p>
        </p:txBody>
      </p:sp>
      <p:sp>
        <p:nvSpPr>
          <p:cNvPr id="3" name="Content Placeholder 2">
            <a:extLst>
              <a:ext uri="{FF2B5EF4-FFF2-40B4-BE49-F238E27FC236}">
                <a16:creationId xmlns:a16="http://schemas.microsoft.com/office/drawing/2014/main" id="{D8CC8AEB-630C-4663-8018-1C845B70412D}"/>
              </a:ext>
            </a:extLst>
          </p:cNvPr>
          <p:cNvSpPr>
            <a:spLocks noGrp="1"/>
          </p:cNvSpPr>
          <p:nvPr>
            <p:ph idx="1"/>
          </p:nvPr>
        </p:nvSpPr>
        <p:spPr/>
        <p:txBody>
          <a:bodyPr/>
          <a:lstStyle/>
          <a:p>
            <a:endParaRPr lang="en-GB" dirty="0"/>
          </a:p>
          <a:p>
            <a:r>
              <a:rPr lang="en-GB" dirty="0"/>
              <a:t>Treatment</a:t>
            </a:r>
          </a:p>
          <a:p>
            <a:pPr lvl="1"/>
            <a:r>
              <a:rPr lang="en-GB" dirty="0"/>
              <a:t>Abstinence</a:t>
            </a:r>
          </a:p>
          <a:p>
            <a:pPr lvl="1"/>
            <a:r>
              <a:rPr lang="en-GB" dirty="0"/>
              <a:t>Nutritionally balanced diet</a:t>
            </a:r>
          </a:p>
          <a:p>
            <a:pPr lvl="1"/>
            <a:r>
              <a:rPr lang="en-GB" dirty="0"/>
              <a:t>Neuropathic agents</a:t>
            </a:r>
          </a:p>
          <a:p>
            <a:pPr lvl="2"/>
            <a:r>
              <a:rPr lang="en-GB" dirty="0"/>
              <a:t>Gabapentin/amitriptyline (limited evidence)</a:t>
            </a:r>
          </a:p>
          <a:p>
            <a:pPr lvl="1"/>
            <a:r>
              <a:rPr lang="en-GB" dirty="0"/>
              <a:t>Some evidence for topical capsaicin</a:t>
            </a:r>
          </a:p>
          <a:p>
            <a:pPr lvl="1"/>
            <a:r>
              <a:rPr lang="en-GB" dirty="0"/>
              <a:t>Tricyclic antidepressants/SNRIs</a:t>
            </a:r>
          </a:p>
          <a:p>
            <a:endParaRPr lang="en-GB" dirty="0"/>
          </a:p>
        </p:txBody>
      </p:sp>
    </p:spTree>
    <p:extLst>
      <p:ext uri="{BB962C8B-B14F-4D97-AF65-F5344CB8AC3E}">
        <p14:creationId xmlns:p14="http://schemas.microsoft.com/office/powerpoint/2010/main" val="4970892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C93FE-34F7-4FED-87F9-F3CA4A75F3B0}"/>
              </a:ext>
            </a:extLst>
          </p:cNvPr>
          <p:cNvSpPr>
            <a:spLocks noGrp="1"/>
          </p:cNvSpPr>
          <p:nvPr>
            <p:ph type="title"/>
          </p:nvPr>
        </p:nvSpPr>
        <p:spPr/>
        <p:txBody>
          <a:bodyPr/>
          <a:lstStyle/>
          <a:p>
            <a:r>
              <a:rPr lang="en-GB" b="1" dirty="0"/>
              <a:t>Adverse Effects – Brain (ARBD)</a:t>
            </a:r>
          </a:p>
        </p:txBody>
      </p:sp>
      <p:sp>
        <p:nvSpPr>
          <p:cNvPr id="3" name="Content Placeholder 2">
            <a:extLst>
              <a:ext uri="{FF2B5EF4-FFF2-40B4-BE49-F238E27FC236}">
                <a16:creationId xmlns:a16="http://schemas.microsoft.com/office/drawing/2014/main" id="{16A6FD70-C00D-47EB-A64E-48C4290AC8EF}"/>
              </a:ext>
            </a:extLst>
          </p:cNvPr>
          <p:cNvSpPr>
            <a:spLocks noGrp="1"/>
          </p:cNvSpPr>
          <p:nvPr>
            <p:ph idx="1"/>
          </p:nvPr>
        </p:nvSpPr>
        <p:spPr/>
        <p:txBody>
          <a:bodyPr>
            <a:normAutofit fontScale="92500" lnSpcReduction="20000"/>
          </a:bodyPr>
          <a:lstStyle/>
          <a:p>
            <a:r>
              <a:rPr lang="en-GB" dirty="0"/>
              <a:t>Superimposed on disorders of cognition</a:t>
            </a:r>
          </a:p>
          <a:p>
            <a:endParaRPr lang="en-GB" dirty="0"/>
          </a:p>
          <a:p>
            <a:r>
              <a:rPr lang="en-GB" dirty="0"/>
              <a:t>Delirium</a:t>
            </a:r>
          </a:p>
          <a:p>
            <a:endParaRPr lang="en-GB" b="1" dirty="0"/>
          </a:p>
          <a:p>
            <a:r>
              <a:rPr lang="en-GB" dirty="0"/>
              <a:t>Hepatic encephalopathy</a:t>
            </a:r>
          </a:p>
          <a:p>
            <a:r>
              <a:rPr lang="en-GB" dirty="0"/>
              <a:t>Wernicke’s encephalopathy</a:t>
            </a:r>
          </a:p>
          <a:p>
            <a:r>
              <a:rPr lang="en-GB" dirty="0"/>
              <a:t>Korsakoff’s syndrome</a:t>
            </a:r>
          </a:p>
          <a:p>
            <a:r>
              <a:rPr lang="en-GB" dirty="0"/>
              <a:t>Global cognitive impairment (alcohol related dementia)</a:t>
            </a:r>
          </a:p>
          <a:p>
            <a:r>
              <a:rPr lang="en-GB" dirty="0"/>
              <a:t>Depression</a:t>
            </a:r>
          </a:p>
          <a:p>
            <a:r>
              <a:rPr lang="en-GB" dirty="0"/>
              <a:t>Disturbed sleep</a:t>
            </a:r>
          </a:p>
        </p:txBody>
      </p:sp>
    </p:spTree>
    <p:extLst>
      <p:ext uri="{BB962C8B-B14F-4D97-AF65-F5344CB8AC3E}">
        <p14:creationId xmlns:p14="http://schemas.microsoft.com/office/powerpoint/2010/main" val="27450220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622D4-82AF-45EB-9056-39E929CAD4FA}"/>
              </a:ext>
            </a:extLst>
          </p:cNvPr>
          <p:cNvSpPr>
            <a:spLocks noGrp="1"/>
          </p:cNvSpPr>
          <p:nvPr>
            <p:ph type="title"/>
          </p:nvPr>
        </p:nvSpPr>
        <p:spPr/>
        <p:txBody>
          <a:bodyPr/>
          <a:lstStyle/>
          <a:p>
            <a:r>
              <a:rPr lang="en-GB" b="1" dirty="0"/>
              <a:t>Delirium Tremens</a:t>
            </a:r>
          </a:p>
        </p:txBody>
      </p:sp>
      <p:sp>
        <p:nvSpPr>
          <p:cNvPr id="3" name="Content Placeholder 2">
            <a:extLst>
              <a:ext uri="{FF2B5EF4-FFF2-40B4-BE49-F238E27FC236}">
                <a16:creationId xmlns:a16="http://schemas.microsoft.com/office/drawing/2014/main" id="{DE271538-1CAD-468A-AC50-714B8AAC6730}"/>
              </a:ext>
            </a:extLst>
          </p:cNvPr>
          <p:cNvSpPr>
            <a:spLocks noGrp="1"/>
          </p:cNvSpPr>
          <p:nvPr>
            <p:ph idx="1"/>
          </p:nvPr>
        </p:nvSpPr>
        <p:spPr>
          <a:xfrm>
            <a:off x="838200" y="1825624"/>
            <a:ext cx="5425440" cy="4906645"/>
          </a:xfrm>
        </p:spPr>
        <p:txBody>
          <a:bodyPr>
            <a:normAutofit fontScale="62500" lnSpcReduction="20000"/>
          </a:bodyPr>
          <a:lstStyle/>
          <a:p>
            <a:r>
              <a:rPr lang="en-GB" dirty="0"/>
              <a:t>Rapid onset of confusion caused by withdrawal</a:t>
            </a:r>
          </a:p>
          <a:p>
            <a:endParaRPr lang="en-GB" dirty="0"/>
          </a:p>
          <a:p>
            <a:r>
              <a:rPr lang="en-GB" dirty="0"/>
              <a:t>Symptoms</a:t>
            </a:r>
          </a:p>
          <a:p>
            <a:pPr lvl="1"/>
            <a:r>
              <a:rPr lang="en-GB" dirty="0"/>
              <a:t>Autonomic hyperactivity – tachycardia/hypertension</a:t>
            </a:r>
          </a:p>
          <a:p>
            <a:pPr lvl="1"/>
            <a:r>
              <a:rPr lang="en-GB" dirty="0"/>
              <a:t>Tremor</a:t>
            </a:r>
          </a:p>
          <a:p>
            <a:pPr lvl="1"/>
            <a:r>
              <a:rPr lang="en-GB" dirty="0"/>
              <a:t>Fevers</a:t>
            </a:r>
          </a:p>
          <a:p>
            <a:pPr lvl="1"/>
            <a:r>
              <a:rPr lang="en-GB" dirty="0"/>
              <a:t>Sweating</a:t>
            </a:r>
          </a:p>
          <a:p>
            <a:pPr lvl="1"/>
            <a:r>
              <a:rPr lang="en-GB" dirty="0"/>
              <a:t>Agitation/disorientation/nightmares/confusion</a:t>
            </a:r>
          </a:p>
          <a:p>
            <a:pPr lvl="1"/>
            <a:r>
              <a:rPr lang="en-GB" dirty="0"/>
              <a:t>Visual, auditory &amp; tactile hallucinations (illusions)</a:t>
            </a:r>
          </a:p>
          <a:p>
            <a:endParaRPr lang="en-GB" dirty="0"/>
          </a:p>
          <a:p>
            <a:r>
              <a:rPr lang="en-GB" dirty="0"/>
              <a:t>Treatment is with benzodiazepines – chlordiazepoxide</a:t>
            </a:r>
          </a:p>
          <a:p>
            <a:r>
              <a:rPr lang="en-GB" dirty="0"/>
              <a:t>Thiamine</a:t>
            </a:r>
          </a:p>
          <a:p>
            <a:r>
              <a:rPr lang="en-GB" dirty="0"/>
              <a:t>Quiet &amp; well-lit environment</a:t>
            </a:r>
          </a:p>
          <a:p>
            <a:r>
              <a:rPr lang="en-GB" dirty="0"/>
              <a:t>CIWA scoring</a:t>
            </a:r>
          </a:p>
          <a:p>
            <a:endParaRPr lang="en-GB" dirty="0"/>
          </a:p>
          <a:p>
            <a:r>
              <a:rPr lang="en-GB" dirty="0"/>
              <a:t>Mortality without treatment – 15-40%</a:t>
            </a:r>
          </a:p>
          <a:p>
            <a:r>
              <a:rPr lang="en-GB" dirty="0"/>
              <a:t>Associated increased LOS</a:t>
            </a:r>
          </a:p>
        </p:txBody>
      </p:sp>
      <p:pic>
        <p:nvPicPr>
          <p:cNvPr id="6" name="Picture 5" descr="Text&#10;&#10;Description automatically generated with low confidence">
            <a:extLst>
              <a:ext uri="{FF2B5EF4-FFF2-40B4-BE49-F238E27FC236}">
                <a16:creationId xmlns:a16="http://schemas.microsoft.com/office/drawing/2014/main" id="{D07D68CA-1E29-4D02-BEFC-D71F80ADD8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5322" y="1991519"/>
            <a:ext cx="2276475" cy="2009775"/>
          </a:xfrm>
          <a:prstGeom prst="rect">
            <a:avLst/>
          </a:prstGeom>
        </p:spPr>
      </p:pic>
      <p:sp>
        <p:nvSpPr>
          <p:cNvPr id="7" name="Rectangle 6">
            <a:extLst>
              <a:ext uri="{FF2B5EF4-FFF2-40B4-BE49-F238E27FC236}">
                <a16:creationId xmlns:a16="http://schemas.microsoft.com/office/drawing/2014/main" id="{8E7F79E1-8586-45DB-85B2-68CDC659F05A}"/>
              </a:ext>
            </a:extLst>
          </p:cNvPr>
          <p:cNvSpPr/>
          <p:nvPr/>
        </p:nvSpPr>
        <p:spPr>
          <a:xfrm>
            <a:off x="7536180" y="4537710"/>
            <a:ext cx="3817620" cy="10401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CIWA</a:t>
            </a:r>
          </a:p>
          <a:p>
            <a:pPr algn="ctr"/>
            <a:r>
              <a:rPr lang="en-GB" dirty="0"/>
              <a:t>Clinical Institute Withdrawal Assessment of Alcohol Scale</a:t>
            </a:r>
          </a:p>
        </p:txBody>
      </p:sp>
    </p:spTree>
    <p:extLst>
      <p:ext uri="{BB962C8B-B14F-4D97-AF65-F5344CB8AC3E}">
        <p14:creationId xmlns:p14="http://schemas.microsoft.com/office/powerpoint/2010/main" val="33803836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6D191-FAFA-40DC-8E1D-CCE813DFB809}"/>
              </a:ext>
            </a:extLst>
          </p:cNvPr>
          <p:cNvSpPr>
            <a:spLocks noGrp="1"/>
          </p:cNvSpPr>
          <p:nvPr>
            <p:ph type="title"/>
          </p:nvPr>
        </p:nvSpPr>
        <p:spPr/>
        <p:txBody>
          <a:bodyPr/>
          <a:lstStyle/>
          <a:p>
            <a:r>
              <a:rPr lang="en-GB" b="1" dirty="0"/>
              <a:t>Withdrawal in Older Adults</a:t>
            </a:r>
          </a:p>
        </p:txBody>
      </p:sp>
      <p:sp>
        <p:nvSpPr>
          <p:cNvPr id="3" name="Content Placeholder 2">
            <a:extLst>
              <a:ext uri="{FF2B5EF4-FFF2-40B4-BE49-F238E27FC236}">
                <a16:creationId xmlns:a16="http://schemas.microsoft.com/office/drawing/2014/main" id="{6244C2E4-A297-4459-8B42-8E97BE12003A}"/>
              </a:ext>
            </a:extLst>
          </p:cNvPr>
          <p:cNvSpPr>
            <a:spLocks noGrp="1"/>
          </p:cNvSpPr>
          <p:nvPr>
            <p:ph idx="1"/>
          </p:nvPr>
        </p:nvSpPr>
        <p:spPr>
          <a:xfrm>
            <a:off x="838200" y="1825625"/>
            <a:ext cx="11026140" cy="4351338"/>
          </a:xfrm>
        </p:spPr>
        <p:txBody>
          <a:bodyPr>
            <a:normAutofit fontScale="70000" lnSpcReduction="20000"/>
          </a:bodyPr>
          <a:lstStyle/>
          <a:p>
            <a:r>
              <a:rPr lang="en-GB" dirty="0"/>
              <a:t>Reasons for withdrawal may be different to younger individuals</a:t>
            </a:r>
          </a:p>
          <a:p>
            <a:r>
              <a:rPr lang="en-GB" dirty="0"/>
              <a:t>Vigilant</a:t>
            </a:r>
          </a:p>
          <a:p>
            <a:endParaRPr lang="en-GB" dirty="0"/>
          </a:p>
          <a:p>
            <a:r>
              <a:rPr lang="en-GB" dirty="0"/>
              <a:t>Hospitalisation – unexpected delirium during first few days of admission</a:t>
            </a:r>
          </a:p>
          <a:p>
            <a:r>
              <a:rPr lang="en-GB" dirty="0"/>
              <a:t>Side effects</a:t>
            </a:r>
          </a:p>
          <a:p>
            <a:r>
              <a:rPr lang="en-GB" dirty="0"/>
              <a:t>Reduced accessibility</a:t>
            </a:r>
          </a:p>
          <a:p>
            <a:r>
              <a:rPr lang="en-GB" dirty="0"/>
              <a:t>Financial strain</a:t>
            </a:r>
          </a:p>
          <a:p>
            <a:r>
              <a:rPr lang="en-GB" dirty="0"/>
              <a:t>Reduced social engagement</a:t>
            </a:r>
          </a:p>
          <a:p>
            <a:endParaRPr lang="en-GB" dirty="0"/>
          </a:p>
          <a:p>
            <a:r>
              <a:rPr lang="en-GB" dirty="0"/>
              <a:t>Study of older adults withdrawing in hospital</a:t>
            </a:r>
          </a:p>
          <a:p>
            <a:pPr lvl="1"/>
            <a:r>
              <a:rPr lang="en-GB" dirty="0"/>
              <a:t>Increased risk of delirium</a:t>
            </a:r>
          </a:p>
          <a:p>
            <a:pPr lvl="1"/>
            <a:r>
              <a:rPr lang="en-GB" dirty="0"/>
              <a:t>Increased risk of falls</a:t>
            </a:r>
          </a:p>
          <a:p>
            <a:pPr lvl="1"/>
            <a:r>
              <a:rPr lang="en-GB" dirty="0"/>
              <a:t>Increased risk of dependency</a:t>
            </a:r>
          </a:p>
        </p:txBody>
      </p:sp>
    </p:spTree>
    <p:extLst>
      <p:ext uri="{BB962C8B-B14F-4D97-AF65-F5344CB8AC3E}">
        <p14:creationId xmlns:p14="http://schemas.microsoft.com/office/powerpoint/2010/main" val="40544833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60E29-2653-44AC-841A-45B85CB2293B}"/>
              </a:ext>
            </a:extLst>
          </p:cNvPr>
          <p:cNvSpPr>
            <a:spLocks noGrp="1"/>
          </p:cNvSpPr>
          <p:nvPr>
            <p:ph type="title"/>
          </p:nvPr>
        </p:nvSpPr>
        <p:spPr/>
        <p:txBody>
          <a:bodyPr/>
          <a:lstStyle/>
          <a:p>
            <a:r>
              <a:rPr lang="en-GB" b="1" dirty="0"/>
              <a:t>Wernicke’s Encephalopathy</a:t>
            </a:r>
          </a:p>
        </p:txBody>
      </p:sp>
      <p:sp>
        <p:nvSpPr>
          <p:cNvPr id="3" name="Content Placeholder 2">
            <a:extLst>
              <a:ext uri="{FF2B5EF4-FFF2-40B4-BE49-F238E27FC236}">
                <a16:creationId xmlns:a16="http://schemas.microsoft.com/office/drawing/2014/main" id="{EC974A04-0C1A-494B-9C0B-6AA9ABF9AFA9}"/>
              </a:ext>
            </a:extLst>
          </p:cNvPr>
          <p:cNvSpPr>
            <a:spLocks noGrp="1"/>
          </p:cNvSpPr>
          <p:nvPr>
            <p:ph idx="1"/>
          </p:nvPr>
        </p:nvSpPr>
        <p:spPr/>
        <p:txBody>
          <a:bodyPr>
            <a:normAutofit lnSpcReduction="10000"/>
          </a:bodyPr>
          <a:lstStyle/>
          <a:p>
            <a:r>
              <a:rPr lang="en-GB" dirty="0"/>
              <a:t>Thiamine deficiency (B1)</a:t>
            </a:r>
          </a:p>
          <a:p>
            <a:pPr lvl="1"/>
            <a:r>
              <a:rPr lang="en-GB" dirty="0"/>
              <a:t>Oxidative damage &amp; mitochondrial injury leading to apoptosis</a:t>
            </a:r>
          </a:p>
          <a:p>
            <a:pPr lvl="1"/>
            <a:endParaRPr lang="en-GB" dirty="0"/>
          </a:p>
          <a:p>
            <a:r>
              <a:rPr lang="en-GB" dirty="0"/>
              <a:t>Triad:</a:t>
            </a:r>
          </a:p>
          <a:p>
            <a:pPr lvl="1"/>
            <a:r>
              <a:rPr lang="en-GB" dirty="0"/>
              <a:t>Ophthalmoplegia (lateral nystagmus)</a:t>
            </a:r>
          </a:p>
          <a:p>
            <a:pPr lvl="1"/>
            <a:r>
              <a:rPr lang="en-GB" dirty="0"/>
              <a:t>Ataxia (cerebellar signs)</a:t>
            </a:r>
          </a:p>
          <a:p>
            <a:pPr lvl="1"/>
            <a:r>
              <a:rPr lang="en-GB" dirty="0"/>
              <a:t>Confusion</a:t>
            </a:r>
          </a:p>
          <a:p>
            <a:endParaRPr lang="en-GB" dirty="0"/>
          </a:p>
          <a:p>
            <a:r>
              <a:rPr lang="en-GB" dirty="0"/>
              <a:t>Timely replacement of thiamine</a:t>
            </a:r>
          </a:p>
          <a:p>
            <a:r>
              <a:rPr lang="en-GB" dirty="0"/>
              <a:t>The presence of only 1 sign should be sufficient for treatment</a:t>
            </a:r>
          </a:p>
        </p:txBody>
      </p:sp>
      <p:pic>
        <p:nvPicPr>
          <p:cNvPr id="5" name="Picture 4" descr="Diagram&#10;&#10;Description automatically generated with low confidence">
            <a:extLst>
              <a:ext uri="{FF2B5EF4-FFF2-40B4-BE49-F238E27FC236}">
                <a16:creationId xmlns:a16="http://schemas.microsoft.com/office/drawing/2014/main" id="{8692B6EE-9A27-40E8-8C1E-5C2468B704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5760" y="2903061"/>
            <a:ext cx="4022442" cy="2196465"/>
          </a:xfrm>
          <a:prstGeom prst="rect">
            <a:avLst/>
          </a:prstGeom>
        </p:spPr>
      </p:pic>
    </p:spTree>
    <p:extLst>
      <p:ext uri="{BB962C8B-B14F-4D97-AF65-F5344CB8AC3E}">
        <p14:creationId xmlns:p14="http://schemas.microsoft.com/office/powerpoint/2010/main" val="33626511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7E2DC54-F5F9-4ABC-878C-54E87DF99A0F}"/>
              </a:ext>
            </a:extLst>
          </p:cNvPr>
          <p:cNvSpPr>
            <a:spLocks noGrp="1"/>
          </p:cNvSpPr>
          <p:nvPr>
            <p:ph type="title"/>
          </p:nvPr>
        </p:nvSpPr>
        <p:spPr>
          <a:xfrm>
            <a:off x="836680" y="223838"/>
            <a:ext cx="6002110" cy="1495425"/>
          </a:xfrm>
        </p:spPr>
        <p:txBody>
          <a:bodyPr>
            <a:normAutofit/>
          </a:bodyPr>
          <a:lstStyle/>
          <a:p>
            <a:r>
              <a:rPr lang="en-GB" sz="4000" b="1" dirty="0"/>
              <a:t>Korsakoff’s Syndrome</a:t>
            </a:r>
          </a:p>
        </p:txBody>
      </p:sp>
      <p:sp>
        <p:nvSpPr>
          <p:cNvPr id="9" name="Content Placeholder 8">
            <a:extLst>
              <a:ext uri="{FF2B5EF4-FFF2-40B4-BE49-F238E27FC236}">
                <a16:creationId xmlns:a16="http://schemas.microsoft.com/office/drawing/2014/main" id="{1B2A4C34-66E6-4A82-E63B-85B78DD878B9}"/>
              </a:ext>
            </a:extLst>
          </p:cNvPr>
          <p:cNvSpPr>
            <a:spLocks noGrp="1"/>
          </p:cNvSpPr>
          <p:nvPr>
            <p:ph idx="1"/>
          </p:nvPr>
        </p:nvSpPr>
        <p:spPr>
          <a:xfrm>
            <a:off x="240030" y="1943100"/>
            <a:ext cx="6598760" cy="4777740"/>
          </a:xfrm>
        </p:spPr>
        <p:txBody>
          <a:bodyPr>
            <a:normAutofit lnSpcReduction="10000"/>
          </a:bodyPr>
          <a:lstStyle/>
          <a:p>
            <a:r>
              <a:rPr lang="en-US" sz="2000" dirty="0"/>
              <a:t>Thiamine deficiency</a:t>
            </a:r>
          </a:p>
          <a:p>
            <a:pPr lvl="1"/>
            <a:r>
              <a:rPr lang="en-US" sz="1600" dirty="0"/>
              <a:t>Damage to the medial thalamus &amp; mammillary bodies of the posterior hypothalamus (limbic system)</a:t>
            </a:r>
          </a:p>
          <a:p>
            <a:endParaRPr lang="en-US" sz="2000" dirty="0"/>
          </a:p>
          <a:p>
            <a:r>
              <a:rPr lang="en-US" sz="2000" dirty="0"/>
              <a:t>Symptoms</a:t>
            </a:r>
          </a:p>
          <a:p>
            <a:pPr lvl="1"/>
            <a:r>
              <a:rPr lang="en-US" sz="1600" dirty="0"/>
              <a:t>Anterograde amnesia</a:t>
            </a:r>
          </a:p>
          <a:p>
            <a:pPr lvl="1"/>
            <a:r>
              <a:rPr lang="en-US" sz="1600" dirty="0"/>
              <a:t>Retrograde amnesia</a:t>
            </a:r>
          </a:p>
          <a:p>
            <a:pPr lvl="1"/>
            <a:r>
              <a:rPr lang="en-US" sz="1600" dirty="0"/>
              <a:t>Fixation amnesia (loss of immediate memory)	</a:t>
            </a:r>
          </a:p>
          <a:p>
            <a:pPr lvl="1"/>
            <a:r>
              <a:rPr lang="en-US" sz="1600" b="1" dirty="0">
                <a:solidFill>
                  <a:srgbClr val="FF0000"/>
                </a:solidFill>
              </a:rPr>
              <a:t>Confabulation</a:t>
            </a:r>
          </a:p>
          <a:p>
            <a:pPr lvl="1"/>
            <a:r>
              <a:rPr lang="en-US" sz="1600" dirty="0"/>
              <a:t>Minimal content in conversation</a:t>
            </a:r>
          </a:p>
          <a:p>
            <a:pPr lvl="1"/>
            <a:r>
              <a:rPr lang="en-US" sz="1600" dirty="0"/>
              <a:t>Lack of insight</a:t>
            </a:r>
          </a:p>
          <a:p>
            <a:pPr lvl="1"/>
            <a:r>
              <a:rPr lang="en-US" sz="1600" dirty="0"/>
              <a:t>Apathy</a:t>
            </a:r>
          </a:p>
          <a:p>
            <a:pPr lvl="1"/>
            <a:r>
              <a:rPr lang="en-US" sz="1600" dirty="0"/>
              <a:t>Personality change</a:t>
            </a:r>
          </a:p>
          <a:p>
            <a:endParaRPr lang="en-US" sz="2000" dirty="0"/>
          </a:p>
          <a:p>
            <a:r>
              <a:rPr lang="en-US" sz="2000" dirty="0"/>
              <a:t>Thiamine – IV followed by PO treatment for 3-12/12</a:t>
            </a:r>
          </a:p>
          <a:p>
            <a:r>
              <a:rPr lang="en-US" sz="2000" dirty="0"/>
              <a:t>Only 20% of cases are reversible (apparent within 2yrs)</a:t>
            </a:r>
          </a:p>
        </p:txBody>
      </p:sp>
      <p:pic>
        <p:nvPicPr>
          <p:cNvPr id="5" name="Content Placeholder 4" descr="A person with a beard&#10;&#10;Description automatically generated with low confidence">
            <a:extLst>
              <a:ext uri="{FF2B5EF4-FFF2-40B4-BE49-F238E27FC236}">
                <a16:creationId xmlns:a16="http://schemas.microsoft.com/office/drawing/2014/main" id="{54F83D4C-6936-480F-A292-DBE0C76FF0E9}"/>
              </a:ext>
            </a:extLst>
          </p:cNvPr>
          <p:cNvPicPr>
            <a:picLocks noChangeAspect="1"/>
          </p:cNvPicPr>
          <p:nvPr/>
        </p:nvPicPr>
        <p:blipFill rotWithShape="1">
          <a:blip r:embed="rId3">
            <a:extLst>
              <a:ext uri="{28A0092B-C50C-407E-A947-70E740481C1C}">
                <a14:useLocalDpi xmlns:a14="http://schemas.microsoft.com/office/drawing/2010/main" val="0"/>
              </a:ext>
            </a:extLst>
          </a:blip>
          <a:srcRect r="3" b="2817"/>
          <a:stretch/>
        </p:blipFill>
        <p:spPr>
          <a:xfrm>
            <a:off x="7199440" y="10"/>
            <a:ext cx="4992560" cy="6857990"/>
          </a:xfrm>
          <a:prstGeom prst="rect">
            <a:avLst/>
          </a:prstGeom>
          <a:effectLst/>
        </p:spPr>
      </p:pic>
    </p:spTree>
    <p:extLst>
      <p:ext uri="{BB962C8B-B14F-4D97-AF65-F5344CB8AC3E}">
        <p14:creationId xmlns:p14="http://schemas.microsoft.com/office/powerpoint/2010/main" val="3889047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9BB1C-D8DA-4379-9AFE-E2CE4667ED2F}"/>
              </a:ext>
            </a:extLst>
          </p:cNvPr>
          <p:cNvSpPr>
            <a:spLocks noGrp="1"/>
          </p:cNvSpPr>
          <p:nvPr>
            <p:ph type="title"/>
          </p:nvPr>
        </p:nvSpPr>
        <p:spPr/>
        <p:txBody>
          <a:bodyPr/>
          <a:lstStyle/>
          <a:p>
            <a:r>
              <a:rPr lang="en-GB" b="1" dirty="0"/>
              <a:t>Hepatic Encephalopathy</a:t>
            </a:r>
          </a:p>
        </p:txBody>
      </p:sp>
      <p:sp>
        <p:nvSpPr>
          <p:cNvPr id="3" name="Content Placeholder 2">
            <a:extLst>
              <a:ext uri="{FF2B5EF4-FFF2-40B4-BE49-F238E27FC236}">
                <a16:creationId xmlns:a16="http://schemas.microsoft.com/office/drawing/2014/main" id="{94B8039D-D89D-49EE-94EB-B1028429CA31}"/>
              </a:ext>
            </a:extLst>
          </p:cNvPr>
          <p:cNvSpPr>
            <a:spLocks noGrp="1"/>
          </p:cNvSpPr>
          <p:nvPr>
            <p:ph sz="half" idx="1"/>
          </p:nvPr>
        </p:nvSpPr>
        <p:spPr/>
        <p:txBody>
          <a:bodyPr>
            <a:normAutofit fontScale="85000" lnSpcReduction="20000"/>
          </a:bodyPr>
          <a:lstStyle/>
          <a:p>
            <a:r>
              <a:rPr lang="en-GB" dirty="0"/>
              <a:t>Altered state of consciousness as a result of liver failure (20%/yr)</a:t>
            </a:r>
          </a:p>
          <a:p>
            <a:endParaRPr lang="en-GB" dirty="0"/>
          </a:p>
          <a:p>
            <a:r>
              <a:rPr lang="en-GB" dirty="0"/>
              <a:t>Triggers include:</a:t>
            </a:r>
          </a:p>
          <a:p>
            <a:pPr lvl="1"/>
            <a:r>
              <a:rPr lang="en-GB" dirty="0"/>
              <a:t>Infection</a:t>
            </a:r>
          </a:p>
          <a:p>
            <a:pPr lvl="1"/>
            <a:r>
              <a:rPr lang="en-GB" dirty="0"/>
              <a:t>Bleeding</a:t>
            </a:r>
          </a:p>
          <a:p>
            <a:pPr lvl="1"/>
            <a:r>
              <a:rPr lang="en-GB" dirty="0"/>
              <a:t>Constipation</a:t>
            </a:r>
          </a:p>
          <a:p>
            <a:pPr lvl="1"/>
            <a:r>
              <a:rPr lang="en-GB" dirty="0"/>
              <a:t>Electrolyte disturbance</a:t>
            </a:r>
          </a:p>
          <a:p>
            <a:pPr lvl="1"/>
            <a:endParaRPr lang="en-GB" dirty="0"/>
          </a:p>
          <a:p>
            <a:r>
              <a:rPr lang="en-GB" dirty="0"/>
              <a:t>Driven by a build up in ammonia</a:t>
            </a:r>
          </a:p>
          <a:p>
            <a:endParaRPr lang="en-GB" dirty="0"/>
          </a:p>
          <a:p>
            <a:r>
              <a:rPr lang="en-GB" dirty="0"/>
              <a:t>Characteristic liver flap</a:t>
            </a:r>
          </a:p>
          <a:p>
            <a:endParaRPr lang="en-GB" dirty="0"/>
          </a:p>
        </p:txBody>
      </p:sp>
      <p:sp>
        <p:nvSpPr>
          <p:cNvPr id="4" name="Content Placeholder 3">
            <a:extLst>
              <a:ext uri="{FF2B5EF4-FFF2-40B4-BE49-F238E27FC236}">
                <a16:creationId xmlns:a16="http://schemas.microsoft.com/office/drawing/2014/main" id="{2AD2686E-B853-404B-BF7A-A0EF225CCB9C}"/>
              </a:ext>
            </a:extLst>
          </p:cNvPr>
          <p:cNvSpPr>
            <a:spLocks noGrp="1"/>
          </p:cNvSpPr>
          <p:nvPr>
            <p:ph sz="half" idx="2"/>
          </p:nvPr>
        </p:nvSpPr>
        <p:spPr/>
        <p:txBody>
          <a:bodyPr>
            <a:normAutofit fontScale="85000" lnSpcReduction="20000"/>
          </a:bodyPr>
          <a:lstStyle/>
          <a:p>
            <a:r>
              <a:rPr lang="en-GB" dirty="0"/>
              <a:t>Classification (West Haven Criteria)</a:t>
            </a:r>
          </a:p>
          <a:p>
            <a:endParaRPr lang="en-GB" dirty="0"/>
          </a:p>
          <a:p>
            <a:pPr lvl="1"/>
            <a:r>
              <a:rPr lang="en-GB" dirty="0"/>
              <a:t>Grade 0</a:t>
            </a:r>
          </a:p>
          <a:p>
            <a:pPr lvl="2"/>
            <a:r>
              <a:rPr lang="en-GB" dirty="0"/>
              <a:t>No obvious change other than mild reduction in co-ordination</a:t>
            </a:r>
          </a:p>
          <a:p>
            <a:pPr lvl="1"/>
            <a:r>
              <a:rPr lang="en-GB" dirty="0"/>
              <a:t>Grade 1</a:t>
            </a:r>
          </a:p>
          <a:p>
            <a:pPr lvl="2"/>
            <a:r>
              <a:rPr lang="en-GB" dirty="0"/>
              <a:t>Lack of awareness, anxiety, reduced attention span</a:t>
            </a:r>
          </a:p>
          <a:p>
            <a:pPr lvl="1"/>
            <a:r>
              <a:rPr lang="en-GB" dirty="0"/>
              <a:t>Grade 2</a:t>
            </a:r>
          </a:p>
          <a:p>
            <a:pPr lvl="2"/>
            <a:r>
              <a:rPr lang="en-GB" dirty="0"/>
              <a:t>Lethargy, mild disorientation, inappropriate behaviour</a:t>
            </a:r>
          </a:p>
          <a:p>
            <a:pPr lvl="1"/>
            <a:r>
              <a:rPr lang="en-GB" dirty="0"/>
              <a:t>Grade 3</a:t>
            </a:r>
          </a:p>
          <a:p>
            <a:pPr lvl="2"/>
            <a:r>
              <a:rPr lang="en-GB" dirty="0"/>
              <a:t>Confusion, significant disorientation, reduced responsiveness</a:t>
            </a:r>
          </a:p>
          <a:p>
            <a:pPr lvl="1"/>
            <a:r>
              <a:rPr lang="en-GB" dirty="0"/>
              <a:t>Grade 4</a:t>
            </a:r>
          </a:p>
          <a:p>
            <a:pPr lvl="2"/>
            <a:r>
              <a:rPr lang="en-GB" dirty="0"/>
              <a:t>Coma</a:t>
            </a:r>
          </a:p>
          <a:p>
            <a:endParaRPr lang="en-GB" b="1" dirty="0"/>
          </a:p>
        </p:txBody>
      </p:sp>
      <p:pic>
        <p:nvPicPr>
          <p:cNvPr id="8" name="Picture 7" descr="A close-up of a can&#10;&#10;Description automatically generated with low confidence">
            <a:extLst>
              <a:ext uri="{FF2B5EF4-FFF2-40B4-BE49-F238E27FC236}">
                <a16:creationId xmlns:a16="http://schemas.microsoft.com/office/drawing/2014/main" id="{F6739896-25CC-42CE-AF22-5B245A37CD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8745" y="81915"/>
            <a:ext cx="2952750" cy="1552575"/>
          </a:xfrm>
          <a:prstGeom prst="rect">
            <a:avLst/>
          </a:prstGeom>
        </p:spPr>
      </p:pic>
    </p:spTree>
    <p:extLst>
      <p:ext uri="{BB962C8B-B14F-4D97-AF65-F5344CB8AC3E}">
        <p14:creationId xmlns:p14="http://schemas.microsoft.com/office/powerpoint/2010/main" val="1537836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E12BB-A4EB-8AB9-8AE6-697971585204}"/>
              </a:ext>
            </a:extLst>
          </p:cNvPr>
          <p:cNvSpPr>
            <a:spLocks noGrp="1"/>
          </p:cNvSpPr>
          <p:nvPr>
            <p:ph type="title"/>
          </p:nvPr>
        </p:nvSpPr>
        <p:spPr/>
        <p:txBody>
          <a:bodyPr/>
          <a:lstStyle/>
          <a:p>
            <a:endParaRPr lang="en-GB" dirty="0"/>
          </a:p>
        </p:txBody>
      </p:sp>
      <p:pic>
        <p:nvPicPr>
          <p:cNvPr id="6" name="Content Placeholder 5" descr="A group of bottles of alcohol&#10;&#10;AI-generated content may be incorrect.">
            <a:extLst>
              <a:ext uri="{FF2B5EF4-FFF2-40B4-BE49-F238E27FC236}">
                <a16:creationId xmlns:a16="http://schemas.microsoft.com/office/drawing/2014/main" id="{3A52F92E-393B-91EF-C6E6-4F601E957F3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419656"/>
            <a:ext cx="4200177" cy="2009344"/>
          </a:xfrm>
        </p:spPr>
      </p:pic>
      <p:sp>
        <p:nvSpPr>
          <p:cNvPr id="7" name="TextBox 6">
            <a:extLst>
              <a:ext uri="{FF2B5EF4-FFF2-40B4-BE49-F238E27FC236}">
                <a16:creationId xmlns:a16="http://schemas.microsoft.com/office/drawing/2014/main" id="{6696D7A6-C7FF-7667-7AB1-57CDE021F259}"/>
              </a:ext>
            </a:extLst>
          </p:cNvPr>
          <p:cNvSpPr txBox="1"/>
          <p:nvPr/>
        </p:nvSpPr>
        <p:spPr>
          <a:xfrm>
            <a:off x="6350000" y="2278711"/>
            <a:ext cx="5003800" cy="923330"/>
          </a:xfrm>
          <a:prstGeom prst="rect">
            <a:avLst/>
          </a:prstGeom>
          <a:noFill/>
        </p:spPr>
        <p:txBody>
          <a:bodyPr wrap="square" rtlCol="0">
            <a:spAutoFit/>
          </a:bodyPr>
          <a:lstStyle/>
          <a:p>
            <a:r>
              <a:rPr lang="en-GB" dirty="0"/>
              <a:t>Psychoactive, toxic substance with addictive properties that acts on the central nervous system as a depressant.</a:t>
            </a:r>
          </a:p>
        </p:txBody>
      </p:sp>
      <p:pic>
        <p:nvPicPr>
          <p:cNvPr id="9" name="Picture 8" descr="A close up of a text&#10;&#10;AI-generated content may be incorrect.">
            <a:extLst>
              <a:ext uri="{FF2B5EF4-FFF2-40B4-BE49-F238E27FC236}">
                <a16:creationId xmlns:a16="http://schemas.microsoft.com/office/drawing/2014/main" id="{3B1946CB-E651-3FAF-2083-F7C20DDE6B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3444" y="3898412"/>
            <a:ext cx="6070912" cy="2254366"/>
          </a:xfrm>
          <a:prstGeom prst="rect">
            <a:avLst/>
          </a:prstGeom>
        </p:spPr>
      </p:pic>
    </p:spTree>
    <p:extLst>
      <p:ext uri="{BB962C8B-B14F-4D97-AF65-F5344CB8AC3E}">
        <p14:creationId xmlns:p14="http://schemas.microsoft.com/office/powerpoint/2010/main" val="2835943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0B1DF-15E7-47BC-A9DB-09836C1776F7}"/>
              </a:ext>
            </a:extLst>
          </p:cNvPr>
          <p:cNvSpPr>
            <a:spLocks noGrp="1"/>
          </p:cNvSpPr>
          <p:nvPr>
            <p:ph type="title"/>
          </p:nvPr>
        </p:nvSpPr>
        <p:spPr/>
        <p:txBody>
          <a:bodyPr/>
          <a:lstStyle/>
          <a:p>
            <a:r>
              <a:rPr lang="en-GB" b="1" dirty="0"/>
              <a:t>Alcohol Related Dementia</a:t>
            </a:r>
          </a:p>
        </p:txBody>
      </p:sp>
      <p:sp>
        <p:nvSpPr>
          <p:cNvPr id="3" name="Content Placeholder 2">
            <a:extLst>
              <a:ext uri="{FF2B5EF4-FFF2-40B4-BE49-F238E27FC236}">
                <a16:creationId xmlns:a16="http://schemas.microsoft.com/office/drawing/2014/main" id="{F5CD0EBA-6174-479F-A386-8B11C06132C8}"/>
              </a:ext>
            </a:extLst>
          </p:cNvPr>
          <p:cNvSpPr>
            <a:spLocks noGrp="1"/>
          </p:cNvSpPr>
          <p:nvPr>
            <p:ph idx="1"/>
          </p:nvPr>
        </p:nvSpPr>
        <p:spPr/>
        <p:txBody>
          <a:bodyPr>
            <a:normAutofit fontScale="77500" lnSpcReduction="20000"/>
          </a:bodyPr>
          <a:lstStyle/>
          <a:p>
            <a:r>
              <a:rPr lang="en-GB" dirty="0"/>
              <a:t>Difficult to diagnose (lack of specific diagnostic criteria)</a:t>
            </a:r>
          </a:p>
          <a:p>
            <a:endParaRPr lang="en-GB" dirty="0"/>
          </a:p>
          <a:p>
            <a:r>
              <a:rPr lang="en-GB" dirty="0"/>
              <a:t>Korsakoff’s &amp; Wernicke-Korsakoff syndromes are forms of alcohol related brain injury that may be related to alcohol related dementia</a:t>
            </a:r>
          </a:p>
          <a:p>
            <a:endParaRPr lang="en-GB" dirty="0"/>
          </a:p>
          <a:p>
            <a:r>
              <a:rPr lang="en-GB" dirty="0"/>
              <a:t>Impaired executive function</a:t>
            </a:r>
          </a:p>
          <a:p>
            <a:r>
              <a:rPr lang="en-GB" dirty="0"/>
              <a:t>Short term memory loss</a:t>
            </a:r>
          </a:p>
          <a:p>
            <a:r>
              <a:rPr lang="en-GB" dirty="0"/>
              <a:t>Global cognitive impairment</a:t>
            </a:r>
          </a:p>
          <a:p>
            <a:endParaRPr lang="en-GB" dirty="0"/>
          </a:p>
          <a:p>
            <a:r>
              <a:rPr lang="en-GB" dirty="0"/>
              <a:t>Usually a spectrum of global dementia &amp; Korsakoff’s</a:t>
            </a:r>
          </a:p>
          <a:p>
            <a:endParaRPr lang="en-GB" dirty="0"/>
          </a:p>
          <a:p>
            <a:r>
              <a:rPr lang="en-GB" dirty="0"/>
              <a:t>History &amp; accompanying signs (neuropathy &amp; ataxia) may help with diagnosis</a:t>
            </a:r>
          </a:p>
        </p:txBody>
      </p:sp>
    </p:spTree>
    <p:extLst>
      <p:ext uri="{BB962C8B-B14F-4D97-AF65-F5344CB8AC3E}">
        <p14:creationId xmlns:p14="http://schemas.microsoft.com/office/powerpoint/2010/main" val="39988179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26267-5364-4C16-864E-1F0C5D96535A}"/>
              </a:ext>
            </a:extLst>
          </p:cNvPr>
          <p:cNvSpPr>
            <a:spLocks noGrp="1"/>
          </p:cNvSpPr>
          <p:nvPr>
            <p:ph type="title"/>
          </p:nvPr>
        </p:nvSpPr>
        <p:spPr/>
        <p:txBody>
          <a:bodyPr/>
          <a:lstStyle/>
          <a:p>
            <a:r>
              <a:rPr lang="en-GB" b="1" dirty="0"/>
              <a:t>Adverse Effects - Gastrointestinal</a:t>
            </a:r>
          </a:p>
        </p:txBody>
      </p:sp>
      <p:sp>
        <p:nvSpPr>
          <p:cNvPr id="3" name="Content Placeholder 2">
            <a:extLst>
              <a:ext uri="{FF2B5EF4-FFF2-40B4-BE49-F238E27FC236}">
                <a16:creationId xmlns:a16="http://schemas.microsoft.com/office/drawing/2014/main" id="{8C7A7853-A1D9-4B42-BC87-DB9C79BB8A2E}"/>
              </a:ext>
            </a:extLst>
          </p:cNvPr>
          <p:cNvSpPr>
            <a:spLocks noGrp="1"/>
          </p:cNvSpPr>
          <p:nvPr>
            <p:ph idx="1"/>
          </p:nvPr>
        </p:nvSpPr>
        <p:spPr/>
        <p:txBody>
          <a:bodyPr/>
          <a:lstStyle/>
          <a:p>
            <a:endParaRPr lang="en-GB" dirty="0"/>
          </a:p>
          <a:p>
            <a:r>
              <a:rPr lang="en-GB" dirty="0"/>
              <a:t>Liver disease</a:t>
            </a:r>
          </a:p>
          <a:p>
            <a:pPr lvl="1"/>
            <a:r>
              <a:rPr lang="en-GB" dirty="0"/>
              <a:t>Fatty liver</a:t>
            </a:r>
          </a:p>
          <a:p>
            <a:pPr lvl="1"/>
            <a:r>
              <a:rPr lang="en-GB" dirty="0"/>
              <a:t>Alcoholic hepatitis</a:t>
            </a:r>
          </a:p>
          <a:p>
            <a:pPr lvl="1"/>
            <a:r>
              <a:rPr lang="en-GB" dirty="0"/>
              <a:t>Cirrhosis</a:t>
            </a:r>
          </a:p>
          <a:p>
            <a:endParaRPr lang="en-GB" dirty="0"/>
          </a:p>
          <a:p>
            <a:r>
              <a:rPr lang="en-GB" dirty="0"/>
              <a:t>GI bleeding</a:t>
            </a:r>
          </a:p>
          <a:p>
            <a:r>
              <a:rPr lang="en-GB" dirty="0"/>
              <a:t>Pancreatitis</a:t>
            </a:r>
          </a:p>
        </p:txBody>
      </p:sp>
    </p:spTree>
    <p:extLst>
      <p:ext uri="{BB962C8B-B14F-4D97-AF65-F5344CB8AC3E}">
        <p14:creationId xmlns:p14="http://schemas.microsoft.com/office/powerpoint/2010/main" val="28050661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DD8CA1A4-E44E-4613-B347-D26E864A23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215" y="1485900"/>
            <a:ext cx="10672731" cy="3760470"/>
          </a:xfrm>
          <a:prstGeom prst="rect">
            <a:avLst/>
          </a:prstGeom>
        </p:spPr>
      </p:pic>
    </p:spTree>
    <p:extLst>
      <p:ext uri="{BB962C8B-B14F-4D97-AF65-F5344CB8AC3E}">
        <p14:creationId xmlns:p14="http://schemas.microsoft.com/office/powerpoint/2010/main" val="29302002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2C17D-A603-4C61-9D84-90399A35B103}"/>
              </a:ext>
            </a:extLst>
          </p:cNvPr>
          <p:cNvSpPr>
            <a:spLocks noGrp="1"/>
          </p:cNvSpPr>
          <p:nvPr>
            <p:ph type="title"/>
          </p:nvPr>
        </p:nvSpPr>
        <p:spPr/>
        <p:txBody>
          <a:bodyPr/>
          <a:lstStyle/>
          <a:p>
            <a:r>
              <a:rPr lang="en-GB" b="1" dirty="0"/>
              <a:t>Alcoholic Hepatitis</a:t>
            </a:r>
          </a:p>
        </p:txBody>
      </p:sp>
      <p:sp>
        <p:nvSpPr>
          <p:cNvPr id="3" name="Content Placeholder 2">
            <a:extLst>
              <a:ext uri="{FF2B5EF4-FFF2-40B4-BE49-F238E27FC236}">
                <a16:creationId xmlns:a16="http://schemas.microsoft.com/office/drawing/2014/main" id="{AB07C180-689A-4737-86E8-038BD953305A}"/>
              </a:ext>
            </a:extLst>
          </p:cNvPr>
          <p:cNvSpPr>
            <a:spLocks noGrp="1"/>
          </p:cNvSpPr>
          <p:nvPr>
            <p:ph idx="1"/>
          </p:nvPr>
        </p:nvSpPr>
        <p:spPr/>
        <p:txBody>
          <a:bodyPr>
            <a:normAutofit fontScale="70000" lnSpcReduction="20000"/>
          </a:bodyPr>
          <a:lstStyle/>
          <a:p>
            <a:r>
              <a:rPr lang="en-GB" dirty="0"/>
              <a:t>Inflammation of the liver</a:t>
            </a:r>
          </a:p>
          <a:p>
            <a:pPr lvl="1"/>
            <a:r>
              <a:rPr lang="en-GB" dirty="0"/>
              <a:t>Damage to the intestinal absorptive cells (enterocytes) leads to increased intestinal permeability</a:t>
            </a:r>
          </a:p>
          <a:p>
            <a:pPr lvl="1"/>
            <a:r>
              <a:rPr lang="en-GB" dirty="0"/>
              <a:t>Gut bacteria then enter the portal circulation &amp; travel to the liver where they cause hepatocyte damage</a:t>
            </a:r>
          </a:p>
          <a:p>
            <a:pPr lvl="1"/>
            <a:r>
              <a:rPr lang="en-GB" dirty="0"/>
              <a:t>Inflammatory cascade</a:t>
            </a:r>
          </a:p>
          <a:p>
            <a:endParaRPr lang="en-GB" dirty="0"/>
          </a:p>
          <a:p>
            <a:r>
              <a:rPr lang="en-GB" dirty="0"/>
              <a:t>Acute or chronic</a:t>
            </a:r>
          </a:p>
          <a:p>
            <a:endParaRPr lang="en-GB" dirty="0"/>
          </a:p>
          <a:p>
            <a:r>
              <a:rPr lang="en-GB" dirty="0"/>
              <a:t>Signs &amp; symptoms</a:t>
            </a:r>
          </a:p>
          <a:p>
            <a:pPr lvl="1"/>
            <a:r>
              <a:rPr lang="en-GB" dirty="0"/>
              <a:t>Jaundice</a:t>
            </a:r>
          </a:p>
          <a:p>
            <a:pPr lvl="1"/>
            <a:r>
              <a:rPr lang="en-GB" dirty="0"/>
              <a:t>Ascites</a:t>
            </a:r>
          </a:p>
          <a:p>
            <a:pPr lvl="1"/>
            <a:r>
              <a:rPr lang="en-GB" dirty="0"/>
              <a:t>Fatigue</a:t>
            </a:r>
          </a:p>
          <a:p>
            <a:pPr lvl="1"/>
            <a:r>
              <a:rPr lang="en-GB" dirty="0"/>
              <a:t>Hepatic encephalopathy</a:t>
            </a:r>
          </a:p>
          <a:p>
            <a:endParaRPr lang="en-GB" dirty="0"/>
          </a:p>
          <a:p>
            <a:r>
              <a:rPr lang="en-GB" dirty="0"/>
              <a:t>Mortality is 50% within 30 days of onset</a:t>
            </a:r>
          </a:p>
        </p:txBody>
      </p:sp>
      <p:sp>
        <p:nvSpPr>
          <p:cNvPr id="4" name="Rectangle 3">
            <a:extLst>
              <a:ext uri="{FF2B5EF4-FFF2-40B4-BE49-F238E27FC236}">
                <a16:creationId xmlns:a16="http://schemas.microsoft.com/office/drawing/2014/main" id="{343D33C4-89A7-45A2-876E-50B97BE844DF}"/>
              </a:ext>
            </a:extLst>
          </p:cNvPr>
          <p:cNvSpPr/>
          <p:nvPr/>
        </p:nvSpPr>
        <p:spPr>
          <a:xfrm>
            <a:off x="6846570" y="3040380"/>
            <a:ext cx="4171950" cy="33604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u="sng" dirty="0"/>
              <a:t>Diagnosis</a:t>
            </a:r>
          </a:p>
          <a:p>
            <a:pPr algn="ctr"/>
            <a:r>
              <a:rPr lang="en-GB" dirty="0"/>
              <a:t>Hx of significant alcohol intake with worsening LFTs including bilirubin &amp; aminotransferases with onset on jaundice within the last 8 weeks</a:t>
            </a:r>
          </a:p>
          <a:p>
            <a:pPr algn="ctr"/>
            <a:endParaRPr lang="en-GB" b="1" u="sng" dirty="0"/>
          </a:p>
          <a:p>
            <a:pPr algn="ctr"/>
            <a:r>
              <a:rPr lang="en-GB" b="1" u="sng" dirty="0"/>
              <a:t>Treatment</a:t>
            </a:r>
          </a:p>
          <a:p>
            <a:pPr algn="ctr"/>
            <a:r>
              <a:rPr lang="en-GB" dirty="0"/>
              <a:t>Abstinence</a:t>
            </a:r>
          </a:p>
          <a:p>
            <a:pPr algn="ctr"/>
            <a:r>
              <a:rPr lang="en-GB" dirty="0"/>
              <a:t>Nutritional supplementation</a:t>
            </a:r>
          </a:p>
          <a:p>
            <a:pPr algn="ctr"/>
            <a:r>
              <a:rPr lang="en-GB" dirty="0"/>
              <a:t>Corticosteroids</a:t>
            </a:r>
          </a:p>
        </p:txBody>
      </p:sp>
    </p:spTree>
    <p:extLst>
      <p:ext uri="{BB962C8B-B14F-4D97-AF65-F5344CB8AC3E}">
        <p14:creationId xmlns:p14="http://schemas.microsoft.com/office/powerpoint/2010/main" val="38156708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D3AE4-1949-4B37-B9E7-0818924936C0}"/>
              </a:ext>
            </a:extLst>
          </p:cNvPr>
          <p:cNvSpPr>
            <a:spLocks noGrp="1"/>
          </p:cNvSpPr>
          <p:nvPr>
            <p:ph type="title"/>
          </p:nvPr>
        </p:nvSpPr>
        <p:spPr/>
        <p:txBody>
          <a:bodyPr/>
          <a:lstStyle/>
          <a:p>
            <a:r>
              <a:rPr lang="en-GB" b="1" dirty="0"/>
              <a:t>Cirrhosis</a:t>
            </a:r>
          </a:p>
        </p:txBody>
      </p:sp>
      <p:sp>
        <p:nvSpPr>
          <p:cNvPr id="3" name="Content Placeholder 2">
            <a:extLst>
              <a:ext uri="{FF2B5EF4-FFF2-40B4-BE49-F238E27FC236}">
                <a16:creationId xmlns:a16="http://schemas.microsoft.com/office/drawing/2014/main" id="{BC4F773F-B5CB-43C1-A76C-1A54CEBCCF4A}"/>
              </a:ext>
            </a:extLst>
          </p:cNvPr>
          <p:cNvSpPr>
            <a:spLocks noGrp="1"/>
          </p:cNvSpPr>
          <p:nvPr>
            <p:ph sz="half" idx="1"/>
          </p:nvPr>
        </p:nvSpPr>
        <p:spPr/>
        <p:txBody>
          <a:bodyPr>
            <a:normAutofit fontScale="62500" lnSpcReduction="20000"/>
          </a:bodyPr>
          <a:lstStyle/>
          <a:p>
            <a:r>
              <a:rPr lang="en-GB" dirty="0"/>
              <a:t>Damage causes tissue repair</a:t>
            </a:r>
          </a:p>
          <a:p>
            <a:r>
              <a:rPr lang="en-GB" dirty="0"/>
              <a:t>Formation of scar tissue known as fibrosis</a:t>
            </a:r>
          </a:p>
          <a:p>
            <a:r>
              <a:rPr lang="en-GB" dirty="0"/>
              <a:t>Replaces normal functioning tissue leading to impaired function &amp; cirrhosis</a:t>
            </a:r>
          </a:p>
          <a:p>
            <a:endParaRPr lang="en-GB" dirty="0"/>
          </a:p>
          <a:p>
            <a:r>
              <a:rPr lang="en-GB" dirty="0"/>
              <a:t>10-20% of heavy drinkers</a:t>
            </a:r>
          </a:p>
          <a:p>
            <a:endParaRPr lang="en-GB" dirty="0"/>
          </a:p>
          <a:p>
            <a:r>
              <a:rPr lang="en-GB" dirty="0"/>
              <a:t>Diagnosis – Hx/Examination/Imaging</a:t>
            </a:r>
          </a:p>
          <a:p>
            <a:r>
              <a:rPr lang="en-GB" dirty="0"/>
              <a:t>USS – small, shrunken liver with increased echogenicity &amp; irregularity</a:t>
            </a:r>
          </a:p>
          <a:p>
            <a:endParaRPr lang="en-GB" dirty="0"/>
          </a:p>
          <a:p>
            <a:r>
              <a:rPr lang="en-GB" dirty="0"/>
              <a:t>Prognosis – Child-Pugh scoring</a:t>
            </a:r>
          </a:p>
          <a:p>
            <a:endParaRPr lang="en-GB" dirty="0"/>
          </a:p>
          <a:p>
            <a:r>
              <a:rPr lang="en-GB" dirty="0"/>
              <a:t>Not reversible</a:t>
            </a:r>
          </a:p>
          <a:p>
            <a:endParaRPr lang="en-GB" dirty="0"/>
          </a:p>
        </p:txBody>
      </p:sp>
      <p:sp>
        <p:nvSpPr>
          <p:cNvPr id="4" name="Content Placeholder 3">
            <a:extLst>
              <a:ext uri="{FF2B5EF4-FFF2-40B4-BE49-F238E27FC236}">
                <a16:creationId xmlns:a16="http://schemas.microsoft.com/office/drawing/2014/main" id="{C239181D-BFB1-40E6-959A-9C0CCFBFDF1C}"/>
              </a:ext>
            </a:extLst>
          </p:cNvPr>
          <p:cNvSpPr>
            <a:spLocks noGrp="1"/>
          </p:cNvSpPr>
          <p:nvPr>
            <p:ph sz="half" idx="2"/>
          </p:nvPr>
        </p:nvSpPr>
        <p:spPr/>
        <p:txBody>
          <a:bodyPr>
            <a:normAutofit fontScale="62500" lnSpcReduction="20000"/>
          </a:bodyPr>
          <a:lstStyle/>
          <a:p>
            <a:r>
              <a:rPr lang="en-GB" dirty="0"/>
              <a:t>Symptoms</a:t>
            </a:r>
          </a:p>
          <a:p>
            <a:pPr lvl="1"/>
            <a:r>
              <a:rPr lang="en-GB" dirty="0"/>
              <a:t>Fatigue</a:t>
            </a:r>
          </a:p>
          <a:p>
            <a:pPr lvl="1"/>
            <a:r>
              <a:rPr lang="en-GB" dirty="0"/>
              <a:t>Loss of appetite</a:t>
            </a:r>
          </a:p>
          <a:p>
            <a:pPr lvl="1"/>
            <a:r>
              <a:rPr lang="en-GB" dirty="0"/>
              <a:t>Nausea</a:t>
            </a:r>
          </a:p>
          <a:p>
            <a:endParaRPr lang="en-GB" dirty="0"/>
          </a:p>
          <a:p>
            <a:r>
              <a:rPr lang="en-GB" dirty="0"/>
              <a:t>Liver dysfunction</a:t>
            </a:r>
          </a:p>
          <a:p>
            <a:pPr lvl="1"/>
            <a:r>
              <a:rPr lang="en-GB" dirty="0"/>
              <a:t>Jaundice</a:t>
            </a:r>
          </a:p>
          <a:p>
            <a:pPr lvl="1"/>
            <a:r>
              <a:rPr lang="en-GB" dirty="0"/>
              <a:t>Pruritis</a:t>
            </a:r>
          </a:p>
          <a:p>
            <a:pPr lvl="1"/>
            <a:r>
              <a:rPr lang="en-GB" dirty="0"/>
              <a:t>Skin changes – spider nevi</a:t>
            </a:r>
          </a:p>
          <a:p>
            <a:pPr lvl="1"/>
            <a:r>
              <a:rPr lang="en-GB" dirty="0"/>
              <a:t>Gynaecomastia</a:t>
            </a:r>
          </a:p>
          <a:p>
            <a:pPr lvl="1"/>
            <a:r>
              <a:rPr lang="en-GB" dirty="0"/>
              <a:t>Testicular atrophy</a:t>
            </a:r>
          </a:p>
          <a:p>
            <a:pPr lvl="1"/>
            <a:r>
              <a:rPr lang="en-GB" dirty="0"/>
              <a:t>Bruising</a:t>
            </a:r>
          </a:p>
          <a:p>
            <a:pPr marL="457200" lvl="1" indent="0">
              <a:buNone/>
            </a:pPr>
            <a:endParaRPr lang="en-GB" dirty="0"/>
          </a:p>
          <a:p>
            <a:r>
              <a:rPr lang="en-GB" dirty="0"/>
              <a:t>Portal hypertension</a:t>
            </a:r>
          </a:p>
          <a:p>
            <a:pPr lvl="1"/>
            <a:r>
              <a:rPr lang="en-GB" dirty="0"/>
              <a:t>Ascites</a:t>
            </a:r>
          </a:p>
          <a:p>
            <a:pPr lvl="1"/>
            <a:r>
              <a:rPr lang="en-GB" dirty="0"/>
              <a:t>Oedema</a:t>
            </a:r>
          </a:p>
          <a:p>
            <a:pPr lvl="1"/>
            <a:r>
              <a:rPr lang="en-GB" dirty="0"/>
              <a:t>Varices - GI bleeding</a:t>
            </a:r>
          </a:p>
        </p:txBody>
      </p:sp>
      <p:sp>
        <p:nvSpPr>
          <p:cNvPr id="5" name="Rectangle 4">
            <a:extLst>
              <a:ext uri="{FF2B5EF4-FFF2-40B4-BE49-F238E27FC236}">
                <a16:creationId xmlns:a16="http://schemas.microsoft.com/office/drawing/2014/main" id="{3F28BCE4-C9C1-4D59-8493-F0A03DE830C3}"/>
              </a:ext>
            </a:extLst>
          </p:cNvPr>
          <p:cNvSpPr/>
          <p:nvPr/>
        </p:nvSpPr>
        <p:spPr>
          <a:xfrm>
            <a:off x="9052560" y="365125"/>
            <a:ext cx="2453640" cy="16236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50% of elderly patients with cirrhosis die within one year of diagnosis</a:t>
            </a:r>
          </a:p>
        </p:txBody>
      </p:sp>
    </p:spTree>
    <p:extLst>
      <p:ext uri="{BB962C8B-B14F-4D97-AF65-F5344CB8AC3E}">
        <p14:creationId xmlns:p14="http://schemas.microsoft.com/office/powerpoint/2010/main" val="39772884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5BE11-440A-48E6-9D1A-163082988390}"/>
              </a:ext>
            </a:extLst>
          </p:cNvPr>
          <p:cNvSpPr>
            <a:spLocks noGrp="1"/>
          </p:cNvSpPr>
          <p:nvPr>
            <p:ph type="title"/>
          </p:nvPr>
        </p:nvSpPr>
        <p:spPr/>
        <p:txBody>
          <a:bodyPr/>
          <a:lstStyle/>
          <a:p>
            <a:r>
              <a:rPr lang="en-GB" b="1" dirty="0"/>
              <a:t>Pancreatitis</a:t>
            </a:r>
          </a:p>
        </p:txBody>
      </p:sp>
      <p:sp>
        <p:nvSpPr>
          <p:cNvPr id="3" name="Content Placeholder 2">
            <a:extLst>
              <a:ext uri="{FF2B5EF4-FFF2-40B4-BE49-F238E27FC236}">
                <a16:creationId xmlns:a16="http://schemas.microsoft.com/office/drawing/2014/main" id="{BF98DF25-2400-4027-A3E1-C97A62824650}"/>
              </a:ext>
            </a:extLst>
          </p:cNvPr>
          <p:cNvSpPr>
            <a:spLocks noGrp="1"/>
          </p:cNvSpPr>
          <p:nvPr>
            <p:ph idx="1"/>
          </p:nvPr>
        </p:nvSpPr>
        <p:spPr>
          <a:xfrm>
            <a:off x="365760" y="1825625"/>
            <a:ext cx="11498580" cy="4351338"/>
          </a:xfrm>
        </p:spPr>
        <p:txBody>
          <a:bodyPr>
            <a:normAutofit fontScale="92500" lnSpcReduction="20000"/>
          </a:bodyPr>
          <a:lstStyle/>
          <a:p>
            <a:endParaRPr lang="en-GB" dirty="0"/>
          </a:p>
          <a:p>
            <a:r>
              <a:rPr lang="en-GB" dirty="0"/>
              <a:t>Acute or chronic</a:t>
            </a:r>
          </a:p>
          <a:p>
            <a:endParaRPr lang="en-GB" dirty="0"/>
          </a:p>
          <a:p>
            <a:r>
              <a:rPr lang="en-GB" dirty="0"/>
              <a:t>Epigastric or LUQ pain radiating to the back</a:t>
            </a:r>
          </a:p>
          <a:p>
            <a:r>
              <a:rPr lang="en-GB" dirty="0"/>
              <a:t>Nausea &amp; vomiting that is worse with eating</a:t>
            </a:r>
          </a:p>
          <a:p>
            <a:r>
              <a:rPr lang="en-GB" dirty="0"/>
              <a:t>Fever &amp; jaundice may be present</a:t>
            </a:r>
          </a:p>
          <a:p>
            <a:r>
              <a:rPr lang="en-GB" dirty="0"/>
              <a:t>Unexplained weight loss</a:t>
            </a:r>
          </a:p>
          <a:p>
            <a:r>
              <a:rPr lang="en-GB" dirty="0"/>
              <a:t>Loose, fatty &amp; pale stools</a:t>
            </a:r>
          </a:p>
          <a:p>
            <a:pPr marL="0" indent="0">
              <a:buNone/>
            </a:pPr>
            <a:endParaRPr lang="en-GB" dirty="0"/>
          </a:p>
          <a:p>
            <a:r>
              <a:rPr lang="en-GB" dirty="0"/>
              <a:t>Alcohol is the single most common cause of chronic pancreatitis (70%)</a:t>
            </a:r>
          </a:p>
        </p:txBody>
      </p:sp>
    </p:spTree>
    <p:extLst>
      <p:ext uri="{BB962C8B-B14F-4D97-AF65-F5344CB8AC3E}">
        <p14:creationId xmlns:p14="http://schemas.microsoft.com/office/powerpoint/2010/main" val="1973210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88378-13BF-43D7-908C-6E3B76279219}"/>
              </a:ext>
            </a:extLst>
          </p:cNvPr>
          <p:cNvSpPr>
            <a:spLocks noGrp="1"/>
          </p:cNvSpPr>
          <p:nvPr>
            <p:ph type="title"/>
          </p:nvPr>
        </p:nvSpPr>
        <p:spPr/>
        <p:txBody>
          <a:bodyPr/>
          <a:lstStyle/>
          <a:p>
            <a:r>
              <a:rPr lang="en-GB" b="1" dirty="0"/>
              <a:t>Pancreatitis</a:t>
            </a:r>
          </a:p>
        </p:txBody>
      </p:sp>
      <p:sp>
        <p:nvSpPr>
          <p:cNvPr id="3" name="Content Placeholder 2">
            <a:extLst>
              <a:ext uri="{FF2B5EF4-FFF2-40B4-BE49-F238E27FC236}">
                <a16:creationId xmlns:a16="http://schemas.microsoft.com/office/drawing/2014/main" id="{74E044AC-F4E2-4B0A-ACF2-2170634214BE}"/>
              </a:ext>
            </a:extLst>
          </p:cNvPr>
          <p:cNvSpPr>
            <a:spLocks noGrp="1"/>
          </p:cNvSpPr>
          <p:nvPr>
            <p:ph idx="1"/>
          </p:nvPr>
        </p:nvSpPr>
        <p:spPr/>
        <p:txBody>
          <a:bodyPr>
            <a:normAutofit fontScale="92500" lnSpcReduction="20000"/>
          </a:bodyPr>
          <a:lstStyle/>
          <a:p>
            <a:r>
              <a:rPr lang="en-GB" dirty="0"/>
              <a:t>Diagnosis (2/3):</a:t>
            </a:r>
          </a:p>
          <a:p>
            <a:pPr lvl="1"/>
            <a:r>
              <a:rPr lang="en-GB" dirty="0"/>
              <a:t>Characteristic pain</a:t>
            </a:r>
          </a:p>
          <a:p>
            <a:pPr lvl="1"/>
            <a:r>
              <a:rPr lang="en-GB" dirty="0"/>
              <a:t>Amylase or lipase &gt;3 times the upper limit of normal</a:t>
            </a:r>
          </a:p>
          <a:p>
            <a:pPr lvl="1"/>
            <a:r>
              <a:rPr lang="en-GB" dirty="0"/>
              <a:t>Characteristic imaging appearance</a:t>
            </a:r>
          </a:p>
          <a:p>
            <a:endParaRPr lang="en-GB" dirty="0"/>
          </a:p>
          <a:p>
            <a:r>
              <a:rPr lang="en-GB" dirty="0"/>
              <a:t>Chronic</a:t>
            </a:r>
          </a:p>
          <a:p>
            <a:pPr lvl="1"/>
            <a:r>
              <a:rPr lang="en-GB" dirty="0"/>
              <a:t>Faecal elastase levels will be low</a:t>
            </a:r>
          </a:p>
          <a:p>
            <a:endParaRPr lang="en-GB" dirty="0"/>
          </a:p>
          <a:p>
            <a:r>
              <a:rPr lang="en-GB" dirty="0"/>
              <a:t>Pancreatic insufficiency</a:t>
            </a:r>
          </a:p>
          <a:p>
            <a:pPr lvl="1"/>
            <a:r>
              <a:rPr lang="en-GB" dirty="0"/>
              <a:t>5% &gt;70yr olds</a:t>
            </a:r>
          </a:p>
          <a:p>
            <a:pPr lvl="1"/>
            <a:r>
              <a:rPr lang="en-GB" dirty="0"/>
              <a:t>10% &gt;80yr olds</a:t>
            </a:r>
          </a:p>
          <a:p>
            <a:pPr lvl="1"/>
            <a:r>
              <a:rPr lang="en-GB" dirty="0"/>
              <a:t>Limited evidence as to whether therapeutic intervention is beneficial</a:t>
            </a:r>
          </a:p>
        </p:txBody>
      </p:sp>
      <p:sp>
        <p:nvSpPr>
          <p:cNvPr id="4" name="Rectangle 3">
            <a:extLst>
              <a:ext uri="{FF2B5EF4-FFF2-40B4-BE49-F238E27FC236}">
                <a16:creationId xmlns:a16="http://schemas.microsoft.com/office/drawing/2014/main" id="{494D7AFA-43F3-4905-B7CD-F2CB59BFC1CA}"/>
              </a:ext>
            </a:extLst>
          </p:cNvPr>
          <p:cNvSpPr/>
          <p:nvPr/>
        </p:nvSpPr>
        <p:spPr>
          <a:xfrm>
            <a:off x="8279130" y="359093"/>
            <a:ext cx="3074670" cy="2663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u="sng" dirty="0"/>
              <a:t>Complications</a:t>
            </a:r>
          </a:p>
          <a:p>
            <a:pPr algn="ctr"/>
            <a:endParaRPr lang="en-GB" dirty="0"/>
          </a:p>
          <a:p>
            <a:pPr algn="ctr"/>
            <a:r>
              <a:rPr lang="en-GB" dirty="0"/>
              <a:t>Malabsorption</a:t>
            </a:r>
          </a:p>
          <a:p>
            <a:pPr algn="ctr"/>
            <a:r>
              <a:rPr lang="en-GB" dirty="0"/>
              <a:t>Osteoporosis</a:t>
            </a:r>
          </a:p>
          <a:p>
            <a:pPr algn="ctr"/>
            <a:r>
              <a:rPr lang="en-GB" dirty="0"/>
              <a:t>Diabetes (45%)</a:t>
            </a:r>
          </a:p>
          <a:p>
            <a:pPr algn="ctr"/>
            <a:r>
              <a:rPr lang="en-GB" dirty="0"/>
              <a:t>Pseudocysts</a:t>
            </a:r>
          </a:p>
          <a:p>
            <a:pPr algn="ctr"/>
            <a:r>
              <a:rPr lang="en-GB" dirty="0"/>
              <a:t>Abscesses</a:t>
            </a:r>
          </a:p>
        </p:txBody>
      </p:sp>
      <p:sp>
        <p:nvSpPr>
          <p:cNvPr id="5" name="Rectangle 4">
            <a:extLst>
              <a:ext uri="{FF2B5EF4-FFF2-40B4-BE49-F238E27FC236}">
                <a16:creationId xmlns:a16="http://schemas.microsoft.com/office/drawing/2014/main" id="{D532A256-F948-45EA-A7A6-26EF6518C31A}"/>
              </a:ext>
            </a:extLst>
          </p:cNvPr>
          <p:cNvSpPr/>
          <p:nvPr/>
        </p:nvSpPr>
        <p:spPr>
          <a:xfrm>
            <a:off x="7326630" y="3429000"/>
            <a:ext cx="4457700" cy="18630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u="sng" dirty="0"/>
              <a:t>Treatment</a:t>
            </a:r>
          </a:p>
          <a:p>
            <a:pPr algn="ctr"/>
            <a:endParaRPr lang="en-GB" dirty="0"/>
          </a:p>
          <a:p>
            <a:pPr algn="ctr"/>
            <a:r>
              <a:rPr lang="en-GB" dirty="0"/>
              <a:t>Abstinence</a:t>
            </a:r>
          </a:p>
          <a:p>
            <a:pPr algn="ctr"/>
            <a:r>
              <a:rPr lang="en-GB" dirty="0"/>
              <a:t>Management of pain</a:t>
            </a:r>
          </a:p>
          <a:p>
            <a:pPr algn="ctr"/>
            <a:r>
              <a:rPr lang="en-GB" dirty="0"/>
              <a:t>Management of complications</a:t>
            </a:r>
          </a:p>
          <a:p>
            <a:pPr algn="ctr"/>
            <a:r>
              <a:rPr lang="en-GB" dirty="0"/>
              <a:t>Treatment of insufficiency</a:t>
            </a:r>
          </a:p>
        </p:txBody>
      </p:sp>
    </p:spTree>
    <p:extLst>
      <p:ext uri="{BB962C8B-B14F-4D97-AF65-F5344CB8AC3E}">
        <p14:creationId xmlns:p14="http://schemas.microsoft.com/office/powerpoint/2010/main" val="3870519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688C7-6E0A-4DA7-BE26-A272E689E938}"/>
              </a:ext>
            </a:extLst>
          </p:cNvPr>
          <p:cNvSpPr>
            <a:spLocks noGrp="1"/>
          </p:cNvSpPr>
          <p:nvPr>
            <p:ph type="title"/>
          </p:nvPr>
        </p:nvSpPr>
        <p:spPr/>
        <p:txBody>
          <a:bodyPr/>
          <a:lstStyle/>
          <a:p>
            <a:r>
              <a:rPr lang="en-GB" b="1" dirty="0"/>
              <a:t>Adverse Effects - Cardiovascular</a:t>
            </a:r>
          </a:p>
        </p:txBody>
      </p:sp>
      <p:sp>
        <p:nvSpPr>
          <p:cNvPr id="3" name="Content Placeholder 2">
            <a:extLst>
              <a:ext uri="{FF2B5EF4-FFF2-40B4-BE49-F238E27FC236}">
                <a16:creationId xmlns:a16="http://schemas.microsoft.com/office/drawing/2014/main" id="{62F7BDCF-3A81-44CA-BFC1-6539158EC4A0}"/>
              </a:ext>
            </a:extLst>
          </p:cNvPr>
          <p:cNvSpPr>
            <a:spLocks noGrp="1"/>
          </p:cNvSpPr>
          <p:nvPr>
            <p:ph idx="1"/>
          </p:nvPr>
        </p:nvSpPr>
        <p:spPr/>
        <p:txBody>
          <a:bodyPr/>
          <a:lstStyle/>
          <a:p>
            <a:endParaRPr lang="en-GB" dirty="0"/>
          </a:p>
          <a:p>
            <a:r>
              <a:rPr lang="en-GB" dirty="0"/>
              <a:t>Moderate alcohol use exacerbates hypertension</a:t>
            </a:r>
          </a:p>
          <a:p>
            <a:r>
              <a:rPr lang="en-GB" dirty="0"/>
              <a:t>Heavy alcohol use increases the risk of stroke</a:t>
            </a:r>
          </a:p>
          <a:p>
            <a:endParaRPr lang="en-GB" dirty="0"/>
          </a:p>
          <a:p>
            <a:r>
              <a:rPr lang="en-GB" dirty="0"/>
              <a:t>Alcohol binging is associated with arrhythmias</a:t>
            </a:r>
          </a:p>
          <a:p>
            <a:r>
              <a:rPr lang="en-GB" dirty="0"/>
              <a:t>Chronic alcohol use can cause cardiomyopathy</a:t>
            </a:r>
          </a:p>
        </p:txBody>
      </p:sp>
      <p:pic>
        <p:nvPicPr>
          <p:cNvPr id="5" name="Picture 4" descr="Diagram&#10;&#10;Description automatically generated">
            <a:extLst>
              <a:ext uri="{FF2B5EF4-FFF2-40B4-BE49-F238E27FC236}">
                <a16:creationId xmlns:a16="http://schemas.microsoft.com/office/drawing/2014/main" id="{484F3510-FF02-467C-B4A2-08964C7317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0502" y="4035134"/>
            <a:ext cx="3405268" cy="2141829"/>
          </a:xfrm>
          <a:prstGeom prst="rect">
            <a:avLst/>
          </a:prstGeom>
        </p:spPr>
      </p:pic>
    </p:spTree>
    <p:extLst>
      <p:ext uri="{BB962C8B-B14F-4D97-AF65-F5344CB8AC3E}">
        <p14:creationId xmlns:p14="http://schemas.microsoft.com/office/powerpoint/2010/main" val="41382548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FB225-CD03-4260-A3A1-8BCE3F931ED0}"/>
              </a:ext>
            </a:extLst>
          </p:cNvPr>
          <p:cNvSpPr>
            <a:spLocks noGrp="1"/>
          </p:cNvSpPr>
          <p:nvPr>
            <p:ph type="title"/>
          </p:nvPr>
        </p:nvSpPr>
        <p:spPr/>
        <p:txBody>
          <a:bodyPr/>
          <a:lstStyle/>
          <a:p>
            <a:r>
              <a:rPr lang="en-GB" b="1" dirty="0"/>
              <a:t>Adverse Effects – Other</a:t>
            </a:r>
          </a:p>
        </p:txBody>
      </p:sp>
      <p:sp>
        <p:nvSpPr>
          <p:cNvPr id="3" name="Content Placeholder 2">
            <a:extLst>
              <a:ext uri="{FF2B5EF4-FFF2-40B4-BE49-F238E27FC236}">
                <a16:creationId xmlns:a16="http://schemas.microsoft.com/office/drawing/2014/main" id="{CF57567A-7C57-4ED8-AA46-999049CB6B5D}"/>
              </a:ext>
            </a:extLst>
          </p:cNvPr>
          <p:cNvSpPr>
            <a:spLocks noGrp="1"/>
          </p:cNvSpPr>
          <p:nvPr>
            <p:ph idx="1"/>
          </p:nvPr>
        </p:nvSpPr>
        <p:spPr/>
        <p:txBody>
          <a:bodyPr>
            <a:normAutofit fontScale="92500" lnSpcReduction="20000"/>
          </a:bodyPr>
          <a:lstStyle/>
          <a:p>
            <a:r>
              <a:rPr lang="en-GB" dirty="0"/>
              <a:t>Immunosuppression</a:t>
            </a:r>
          </a:p>
          <a:p>
            <a:pPr lvl="1"/>
            <a:r>
              <a:rPr lang="en-GB" dirty="0"/>
              <a:t>Increased infection risk</a:t>
            </a:r>
          </a:p>
          <a:p>
            <a:pPr lvl="1"/>
            <a:r>
              <a:rPr lang="en-GB" dirty="0"/>
              <a:t>Aspiration pneumonia	</a:t>
            </a:r>
          </a:p>
          <a:p>
            <a:pPr lvl="1"/>
            <a:r>
              <a:rPr lang="en-GB" dirty="0"/>
              <a:t>Reactivation of TB</a:t>
            </a:r>
          </a:p>
          <a:p>
            <a:pPr lvl="1"/>
            <a:r>
              <a:rPr lang="en-GB" dirty="0"/>
              <a:t>HIV</a:t>
            </a:r>
          </a:p>
          <a:p>
            <a:pPr lvl="1"/>
            <a:endParaRPr lang="en-GB" dirty="0"/>
          </a:p>
          <a:p>
            <a:r>
              <a:rPr lang="en-GB" dirty="0"/>
              <a:t>Nutritional deficiencies – folate &amp; thiamine</a:t>
            </a:r>
          </a:p>
          <a:p>
            <a:endParaRPr lang="en-GB" dirty="0"/>
          </a:p>
          <a:p>
            <a:r>
              <a:rPr lang="en-GB" dirty="0"/>
              <a:t>Malignancies</a:t>
            </a:r>
          </a:p>
          <a:p>
            <a:pPr lvl="1"/>
            <a:r>
              <a:rPr lang="en-GB" dirty="0"/>
              <a:t>Head &amp; neck</a:t>
            </a:r>
          </a:p>
          <a:p>
            <a:pPr lvl="1"/>
            <a:r>
              <a:rPr lang="en-GB" dirty="0"/>
              <a:t>Oesophagus</a:t>
            </a:r>
          </a:p>
          <a:p>
            <a:pPr lvl="1"/>
            <a:r>
              <a:rPr lang="en-GB" dirty="0"/>
              <a:t>Liver</a:t>
            </a:r>
          </a:p>
        </p:txBody>
      </p:sp>
    </p:spTree>
    <p:extLst>
      <p:ext uri="{BB962C8B-B14F-4D97-AF65-F5344CB8AC3E}">
        <p14:creationId xmlns:p14="http://schemas.microsoft.com/office/powerpoint/2010/main" val="9370077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BA4E6-E2CF-4831-A2BD-8133E41A4D10}"/>
              </a:ext>
            </a:extLst>
          </p:cNvPr>
          <p:cNvSpPr>
            <a:spLocks noGrp="1"/>
          </p:cNvSpPr>
          <p:nvPr>
            <p:ph type="title"/>
          </p:nvPr>
        </p:nvSpPr>
        <p:spPr/>
        <p:txBody>
          <a:bodyPr/>
          <a:lstStyle/>
          <a:p>
            <a:r>
              <a:rPr lang="en-GB" b="1" dirty="0"/>
              <a:t>Case Example 1</a:t>
            </a:r>
          </a:p>
        </p:txBody>
      </p:sp>
      <p:sp>
        <p:nvSpPr>
          <p:cNvPr id="3" name="Content Placeholder 2">
            <a:extLst>
              <a:ext uri="{FF2B5EF4-FFF2-40B4-BE49-F238E27FC236}">
                <a16:creationId xmlns:a16="http://schemas.microsoft.com/office/drawing/2014/main" id="{7F26387C-8714-41F7-A4C4-41514BCDDC93}"/>
              </a:ext>
            </a:extLst>
          </p:cNvPr>
          <p:cNvSpPr>
            <a:spLocks noGrp="1"/>
          </p:cNvSpPr>
          <p:nvPr>
            <p:ph sz="half" idx="1"/>
          </p:nvPr>
        </p:nvSpPr>
        <p:spPr/>
        <p:txBody>
          <a:bodyPr>
            <a:normAutofit fontScale="85000" lnSpcReduction="20000"/>
          </a:bodyPr>
          <a:lstStyle/>
          <a:p>
            <a:r>
              <a:rPr lang="en-GB" dirty="0"/>
              <a:t>81M</a:t>
            </a:r>
          </a:p>
          <a:p>
            <a:pPr lvl="1"/>
            <a:r>
              <a:rPr lang="en-GB" dirty="0"/>
              <a:t>Retired GP</a:t>
            </a:r>
          </a:p>
          <a:p>
            <a:pPr lvl="1"/>
            <a:endParaRPr lang="en-GB" dirty="0"/>
          </a:p>
          <a:p>
            <a:pPr lvl="1"/>
            <a:r>
              <a:rPr lang="en-GB" dirty="0"/>
              <a:t>PC:</a:t>
            </a:r>
          </a:p>
          <a:p>
            <a:pPr lvl="2"/>
            <a:r>
              <a:rPr lang="en-GB" dirty="0"/>
              <a:t>Unwitnessed fall from standing height</a:t>
            </a:r>
          </a:p>
          <a:p>
            <a:pPr lvl="1"/>
            <a:endParaRPr lang="en-GB" dirty="0"/>
          </a:p>
          <a:p>
            <a:pPr lvl="1"/>
            <a:r>
              <a:rPr lang="en-GB" dirty="0"/>
              <a:t>Injuries</a:t>
            </a:r>
          </a:p>
          <a:p>
            <a:pPr lvl="2"/>
            <a:r>
              <a:rPr lang="en-GB" dirty="0"/>
              <a:t>Right hip fracture</a:t>
            </a:r>
          </a:p>
          <a:p>
            <a:pPr lvl="2"/>
            <a:r>
              <a:rPr lang="en-GB" dirty="0"/>
              <a:t>R radial fracture</a:t>
            </a:r>
          </a:p>
          <a:p>
            <a:pPr lvl="2"/>
            <a:r>
              <a:rPr lang="en-GB" dirty="0"/>
              <a:t>Burst T12 fracture</a:t>
            </a:r>
          </a:p>
          <a:p>
            <a:pPr lvl="2"/>
            <a:r>
              <a:rPr lang="en-GB" dirty="0"/>
              <a:t>L 10</a:t>
            </a:r>
            <a:r>
              <a:rPr lang="en-GB" baseline="30000" dirty="0"/>
              <a:t>th</a:t>
            </a:r>
            <a:r>
              <a:rPr lang="en-GB" dirty="0"/>
              <a:t> rib fracture</a:t>
            </a:r>
          </a:p>
          <a:p>
            <a:pPr lvl="2"/>
            <a:r>
              <a:rPr lang="en-GB" dirty="0"/>
              <a:t>L renal laceration</a:t>
            </a:r>
          </a:p>
          <a:p>
            <a:pPr lvl="2"/>
            <a:endParaRPr lang="en-GB" dirty="0"/>
          </a:p>
          <a:p>
            <a:pPr lvl="1"/>
            <a:r>
              <a:rPr lang="en-GB" dirty="0"/>
              <a:t>Trauma CT</a:t>
            </a:r>
          </a:p>
          <a:p>
            <a:pPr lvl="2"/>
            <a:r>
              <a:rPr lang="en-GB" dirty="0"/>
              <a:t>Liver cirrhosis with splenic varices</a:t>
            </a:r>
          </a:p>
          <a:p>
            <a:endParaRPr lang="en-GB" dirty="0"/>
          </a:p>
        </p:txBody>
      </p:sp>
      <p:sp>
        <p:nvSpPr>
          <p:cNvPr id="4" name="Content Placeholder 3">
            <a:extLst>
              <a:ext uri="{FF2B5EF4-FFF2-40B4-BE49-F238E27FC236}">
                <a16:creationId xmlns:a16="http://schemas.microsoft.com/office/drawing/2014/main" id="{9A68B3E5-6D81-4894-8EFE-96E4FA824F38}"/>
              </a:ext>
            </a:extLst>
          </p:cNvPr>
          <p:cNvSpPr>
            <a:spLocks noGrp="1"/>
          </p:cNvSpPr>
          <p:nvPr>
            <p:ph sz="half" idx="2"/>
          </p:nvPr>
        </p:nvSpPr>
        <p:spPr/>
        <p:txBody>
          <a:bodyPr>
            <a:normAutofit fontScale="85000" lnSpcReduction="20000"/>
          </a:bodyPr>
          <a:lstStyle/>
          <a:p>
            <a:endParaRPr lang="en-GB" dirty="0"/>
          </a:p>
          <a:p>
            <a:endParaRPr lang="en-GB" dirty="0"/>
          </a:p>
          <a:p>
            <a:r>
              <a:rPr lang="en-GB" dirty="0"/>
              <a:t>PMH: </a:t>
            </a:r>
          </a:p>
          <a:p>
            <a:pPr lvl="1"/>
            <a:r>
              <a:rPr lang="en-GB" dirty="0"/>
              <a:t>Dementia</a:t>
            </a:r>
          </a:p>
          <a:p>
            <a:pPr lvl="1"/>
            <a:r>
              <a:rPr lang="en-GB" dirty="0"/>
              <a:t>CVA</a:t>
            </a:r>
          </a:p>
          <a:p>
            <a:pPr lvl="1"/>
            <a:r>
              <a:rPr lang="en-GB" dirty="0"/>
              <a:t>Prostate Ca – treated</a:t>
            </a:r>
          </a:p>
          <a:p>
            <a:endParaRPr lang="en-GB" dirty="0"/>
          </a:p>
          <a:p>
            <a:r>
              <a:rPr lang="en-GB" dirty="0"/>
              <a:t>SH:</a:t>
            </a:r>
          </a:p>
          <a:p>
            <a:pPr lvl="1"/>
            <a:r>
              <a:rPr lang="en-GB" dirty="0"/>
              <a:t>Frail</a:t>
            </a:r>
          </a:p>
          <a:p>
            <a:pPr lvl="1"/>
            <a:r>
              <a:rPr lang="en-GB" dirty="0"/>
              <a:t>Downstairs living</a:t>
            </a:r>
          </a:p>
          <a:p>
            <a:pPr lvl="1"/>
            <a:r>
              <a:rPr lang="en-GB" dirty="0"/>
              <a:t>Ex-heavy smoker &amp; drinker</a:t>
            </a:r>
          </a:p>
          <a:p>
            <a:endParaRPr lang="en-GB" dirty="0"/>
          </a:p>
        </p:txBody>
      </p:sp>
    </p:spTree>
    <p:extLst>
      <p:ext uri="{BB962C8B-B14F-4D97-AF65-F5344CB8AC3E}">
        <p14:creationId xmlns:p14="http://schemas.microsoft.com/office/powerpoint/2010/main" val="956074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9F362-0F8A-0FAB-4FAC-E142B0876E5A}"/>
              </a:ext>
            </a:extLst>
          </p:cNvPr>
          <p:cNvSpPr>
            <a:spLocks noGrp="1"/>
          </p:cNvSpPr>
          <p:nvPr>
            <p:ph type="title"/>
          </p:nvPr>
        </p:nvSpPr>
        <p:spPr/>
        <p:txBody>
          <a:bodyPr/>
          <a:lstStyle/>
          <a:p>
            <a:r>
              <a:rPr lang="en-GB" b="1" dirty="0"/>
              <a:t>Limits</a:t>
            </a:r>
          </a:p>
        </p:txBody>
      </p:sp>
      <p:sp>
        <p:nvSpPr>
          <p:cNvPr id="3" name="Content Placeholder 2">
            <a:extLst>
              <a:ext uri="{FF2B5EF4-FFF2-40B4-BE49-F238E27FC236}">
                <a16:creationId xmlns:a16="http://schemas.microsoft.com/office/drawing/2014/main" id="{B141E26A-E52B-5B8D-AD73-EAE7DD084EF6}"/>
              </a:ext>
            </a:extLst>
          </p:cNvPr>
          <p:cNvSpPr>
            <a:spLocks noGrp="1"/>
          </p:cNvSpPr>
          <p:nvPr>
            <p:ph idx="1"/>
          </p:nvPr>
        </p:nvSpPr>
        <p:spPr/>
        <p:txBody>
          <a:bodyPr/>
          <a:lstStyle/>
          <a:p>
            <a:r>
              <a:rPr lang="en-GB" dirty="0"/>
              <a:t>1 unit = 8g or 10ml of pure alcohol</a:t>
            </a:r>
          </a:p>
          <a:p>
            <a:endParaRPr lang="en-GB" dirty="0"/>
          </a:p>
        </p:txBody>
      </p:sp>
      <p:pic>
        <p:nvPicPr>
          <p:cNvPr id="4" name="Content Placeholder 4" descr="Text&#10;&#10;Description automatically generated">
            <a:extLst>
              <a:ext uri="{FF2B5EF4-FFF2-40B4-BE49-F238E27FC236}">
                <a16:creationId xmlns:a16="http://schemas.microsoft.com/office/drawing/2014/main" id="{77BB34C8-B578-D118-B0B0-DCDEACFD47C7}"/>
              </a:ext>
            </a:extLst>
          </p:cNvPr>
          <p:cNvPicPr>
            <a:picLocks noChangeAspect="1"/>
          </p:cNvPicPr>
          <p:nvPr/>
        </p:nvPicPr>
        <p:blipFill rotWithShape="1">
          <a:blip r:embed="rId3">
            <a:extLst>
              <a:ext uri="{28A0092B-C50C-407E-A947-70E740481C1C}">
                <a14:useLocalDpi xmlns:a14="http://schemas.microsoft.com/office/drawing/2010/main" val="0"/>
              </a:ext>
            </a:extLst>
          </a:blip>
          <a:srcRect l="814" r="1665" b="2"/>
          <a:stretch/>
        </p:blipFill>
        <p:spPr>
          <a:xfrm>
            <a:off x="2977896" y="2651715"/>
            <a:ext cx="6236208" cy="3660185"/>
          </a:xfrm>
          <a:prstGeom prst="rect">
            <a:avLst/>
          </a:prstGeom>
        </p:spPr>
      </p:pic>
    </p:spTree>
    <p:extLst>
      <p:ext uri="{BB962C8B-B14F-4D97-AF65-F5344CB8AC3E}">
        <p14:creationId xmlns:p14="http://schemas.microsoft.com/office/powerpoint/2010/main" val="24957452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3989B-8E6E-4DAC-A46F-29ED8883F4F8}"/>
              </a:ext>
            </a:extLst>
          </p:cNvPr>
          <p:cNvSpPr>
            <a:spLocks noGrp="1"/>
          </p:cNvSpPr>
          <p:nvPr>
            <p:ph type="title"/>
          </p:nvPr>
        </p:nvSpPr>
        <p:spPr/>
        <p:txBody>
          <a:bodyPr/>
          <a:lstStyle/>
          <a:p>
            <a:r>
              <a:rPr lang="en-GB" b="1" dirty="0"/>
              <a:t>Case Example 1</a:t>
            </a:r>
          </a:p>
        </p:txBody>
      </p:sp>
      <p:sp>
        <p:nvSpPr>
          <p:cNvPr id="3" name="Content Placeholder 2">
            <a:extLst>
              <a:ext uri="{FF2B5EF4-FFF2-40B4-BE49-F238E27FC236}">
                <a16:creationId xmlns:a16="http://schemas.microsoft.com/office/drawing/2014/main" id="{32341CF1-741B-4775-BE72-18109BAC04FC}"/>
              </a:ext>
            </a:extLst>
          </p:cNvPr>
          <p:cNvSpPr>
            <a:spLocks noGrp="1"/>
          </p:cNvSpPr>
          <p:nvPr>
            <p:ph idx="1"/>
          </p:nvPr>
        </p:nvSpPr>
        <p:spPr/>
        <p:txBody>
          <a:bodyPr/>
          <a:lstStyle/>
          <a:p>
            <a:r>
              <a:rPr lang="en-GB" dirty="0"/>
              <a:t>Recurrent pneumonia</a:t>
            </a:r>
          </a:p>
          <a:p>
            <a:r>
              <a:rPr lang="en-GB" dirty="0"/>
              <a:t>Haematuria – needing cystoscopy x2 &amp; SPC</a:t>
            </a:r>
          </a:p>
          <a:p>
            <a:r>
              <a:rPr lang="en-GB" dirty="0"/>
              <a:t>Decompensated liver failure</a:t>
            </a:r>
          </a:p>
          <a:p>
            <a:r>
              <a:rPr lang="en-GB" dirty="0"/>
              <a:t>Worsening ascites</a:t>
            </a:r>
          </a:p>
          <a:p>
            <a:r>
              <a:rPr lang="en-GB" dirty="0"/>
              <a:t>Renal failure &amp; difficult fluid balance</a:t>
            </a:r>
          </a:p>
          <a:p>
            <a:r>
              <a:rPr lang="en-GB" dirty="0"/>
              <a:t>Spontaneous bacterial peritonitis – E.Coli</a:t>
            </a:r>
          </a:p>
          <a:p>
            <a:endParaRPr lang="en-GB" dirty="0"/>
          </a:p>
          <a:p>
            <a:r>
              <a:rPr lang="en-GB" dirty="0"/>
              <a:t>Unfortunately passed away</a:t>
            </a:r>
          </a:p>
        </p:txBody>
      </p:sp>
    </p:spTree>
    <p:extLst>
      <p:ext uri="{BB962C8B-B14F-4D97-AF65-F5344CB8AC3E}">
        <p14:creationId xmlns:p14="http://schemas.microsoft.com/office/powerpoint/2010/main" val="33949848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Graphical user interface, application&#10;&#10;Description automatically generated">
            <a:extLst>
              <a:ext uri="{FF2B5EF4-FFF2-40B4-BE49-F238E27FC236}">
                <a16:creationId xmlns:a16="http://schemas.microsoft.com/office/drawing/2014/main" id="{B9041912-76F9-4476-943A-0DAD8C48F67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53442" y="643466"/>
            <a:ext cx="9285115" cy="5571067"/>
          </a:xfrm>
          <a:prstGeom prst="rect">
            <a:avLst/>
          </a:prstGeom>
        </p:spPr>
      </p:pic>
    </p:spTree>
    <p:extLst>
      <p:ext uri="{BB962C8B-B14F-4D97-AF65-F5344CB8AC3E}">
        <p14:creationId xmlns:p14="http://schemas.microsoft.com/office/powerpoint/2010/main" val="16093735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02A72-A269-46F2-9E7A-4FB86E58F770}"/>
              </a:ext>
            </a:extLst>
          </p:cNvPr>
          <p:cNvSpPr>
            <a:spLocks noGrp="1"/>
          </p:cNvSpPr>
          <p:nvPr>
            <p:ph type="title"/>
          </p:nvPr>
        </p:nvSpPr>
        <p:spPr/>
        <p:txBody>
          <a:bodyPr/>
          <a:lstStyle/>
          <a:p>
            <a:endParaRPr lang="en-GB" dirty="0"/>
          </a:p>
        </p:txBody>
      </p:sp>
      <p:pic>
        <p:nvPicPr>
          <p:cNvPr id="4" name="Content Placeholder 3" descr="Graphical user interface, application&#10;&#10;Description automatically generated">
            <a:extLst>
              <a:ext uri="{FF2B5EF4-FFF2-40B4-BE49-F238E27FC236}">
                <a16:creationId xmlns:a16="http://schemas.microsoft.com/office/drawing/2014/main" id="{A6A45628-62F5-4ADE-BD59-C96A7CE7200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97961" y="788260"/>
            <a:ext cx="8996078" cy="5525864"/>
          </a:xfrm>
          <a:prstGeom prst="rect">
            <a:avLst/>
          </a:prstGeom>
        </p:spPr>
      </p:pic>
    </p:spTree>
    <p:extLst>
      <p:ext uri="{BB962C8B-B14F-4D97-AF65-F5344CB8AC3E}">
        <p14:creationId xmlns:p14="http://schemas.microsoft.com/office/powerpoint/2010/main" val="639279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EFFB1-7485-4467-9C07-2D59B0490669}"/>
              </a:ext>
            </a:extLst>
          </p:cNvPr>
          <p:cNvSpPr>
            <a:spLocks noGrp="1"/>
          </p:cNvSpPr>
          <p:nvPr>
            <p:ph type="title"/>
          </p:nvPr>
        </p:nvSpPr>
        <p:spPr/>
        <p:txBody>
          <a:bodyPr/>
          <a:lstStyle/>
          <a:p>
            <a:r>
              <a:rPr lang="en-GB" b="1" dirty="0"/>
              <a:t>Case Example 2</a:t>
            </a:r>
          </a:p>
        </p:txBody>
      </p:sp>
      <p:sp>
        <p:nvSpPr>
          <p:cNvPr id="3" name="Content Placeholder 2">
            <a:extLst>
              <a:ext uri="{FF2B5EF4-FFF2-40B4-BE49-F238E27FC236}">
                <a16:creationId xmlns:a16="http://schemas.microsoft.com/office/drawing/2014/main" id="{3EECC60A-5759-4495-9726-1CE8739590A9}"/>
              </a:ext>
            </a:extLst>
          </p:cNvPr>
          <p:cNvSpPr>
            <a:spLocks noGrp="1"/>
          </p:cNvSpPr>
          <p:nvPr>
            <p:ph sz="half" idx="1"/>
          </p:nvPr>
        </p:nvSpPr>
        <p:spPr/>
        <p:txBody>
          <a:bodyPr>
            <a:normAutofit fontScale="62500" lnSpcReduction="20000"/>
          </a:bodyPr>
          <a:lstStyle/>
          <a:p>
            <a:r>
              <a:rPr lang="en-GB" dirty="0"/>
              <a:t>88M</a:t>
            </a:r>
          </a:p>
          <a:p>
            <a:r>
              <a:rPr lang="en-GB" dirty="0"/>
              <a:t>PC:</a:t>
            </a:r>
          </a:p>
          <a:p>
            <a:pPr lvl="1"/>
            <a:r>
              <a:rPr lang="en-GB" dirty="0"/>
              <a:t>Fall whilst walking to the wine cellar</a:t>
            </a:r>
          </a:p>
          <a:p>
            <a:pPr lvl="1"/>
            <a:endParaRPr lang="en-GB" dirty="0"/>
          </a:p>
          <a:p>
            <a:r>
              <a:rPr lang="en-GB" dirty="0"/>
              <a:t>PMH:</a:t>
            </a:r>
          </a:p>
          <a:p>
            <a:pPr lvl="1"/>
            <a:r>
              <a:rPr lang="en-GB" dirty="0"/>
              <a:t>CKD</a:t>
            </a:r>
          </a:p>
          <a:p>
            <a:pPr lvl="1"/>
            <a:r>
              <a:rPr lang="en-GB" dirty="0"/>
              <a:t>AAA</a:t>
            </a:r>
          </a:p>
          <a:p>
            <a:pPr lvl="1"/>
            <a:r>
              <a:rPr lang="en-GB" dirty="0"/>
              <a:t>Liver cirrhosis</a:t>
            </a:r>
          </a:p>
          <a:p>
            <a:pPr lvl="1"/>
            <a:r>
              <a:rPr lang="en-GB" dirty="0"/>
              <a:t>Traumatic SAH</a:t>
            </a:r>
          </a:p>
          <a:p>
            <a:pPr lvl="1"/>
            <a:r>
              <a:rPr lang="en-GB" dirty="0"/>
              <a:t>AF - On NOAC</a:t>
            </a:r>
          </a:p>
          <a:p>
            <a:endParaRPr lang="en-GB" dirty="0"/>
          </a:p>
          <a:p>
            <a:r>
              <a:rPr lang="en-GB" dirty="0"/>
              <a:t>SH:</a:t>
            </a:r>
          </a:p>
          <a:p>
            <a:pPr lvl="1"/>
            <a:r>
              <a:rPr lang="en-GB" dirty="0"/>
              <a:t>Lives with wife</a:t>
            </a:r>
          </a:p>
          <a:p>
            <a:pPr lvl="1"/>
            <a:r>
              <a:rPr lang="en-GB" dirty="0"/>
              <a:t>Independent with ADLs</a:t>
            </a:r>
          </a:p>
          <a:p>
            <a:pPr lvl="1"/>
            <a:r>
              <a:rPr lang="en-GB" dirty="0"/>
              <a:t>Ex-smoker</a:t>
            </a:r>
          </a:p>
          <a:p>
            <a:pPr lvl="1"/>
            <a:r>
              <a:rPr lang="en-GB" dirty="0"/>
              <a:t>Drinks a bottle of wine a night</a:t>
            </a:r>
          </a:p>
          <a:p>
            <a:endParaRPr lang="en-GB" dirty="0"/>
          </a:p>
        </p:txBody>
      </p:sp>
      <p:sp>
        <p:nvSpPr>
          <p:cNvPr id="4" name="Content Placeholder 3">
            <a:extLst>
              <a:ext uri="{FF2B5EF4-FFF2-40B4-BE49-F238E27FC236}">
                <a16:creationId xmlns:a16="http://schemas.microsoft.com/office/drawing/2014/main" id="{5EAAF010-1496-4442-9DBE-570CB10C3AC1}"/>
              </a:ext>
            </a:extLst>
          </p:cNvPr>
          <p:cNvSpPr>
            <a:spLocks noGrp="1"/>
          </p:cNvSpPr>
          <p:nvPr>
            <p:ph sz="half" idx="2"/>
          </p:nvPr>
        </p:nvSpPr>
        <p:spPr/>
        <p:txBody>
          <a:bodyPr>
            <a:normAutofit fontScale="62500" lnSpcReduction="20000"/>
          </a:bodyPr>
          <a:lstStyle/>
          <a:p>
            <a:endParaRPr lang="en-GB" dirty="0"/>
          </a:p>
          <a:p>
            <a:r>
              <a:rPr lang="en-GB" dirty="0"/>
              <a:t>CT head – Acute on chronic SDH</a:t>
            </a:r>
          </a:p>
          <a:p>
            <a:r>
              <a:rPr lang="en-GB" dirty="0"/>
              <a:t>Results:</a:t>
            </a:r>
          </a:p>
          <a:p>
            <a:pPr lvl="1"/>
            <a:r>
              <a:rPr lang="en-GB" dirty="0"/>
              <a:t>Platelets 109</a:t>
            </a:r>
          </a:p>
          <a:p>
            <a:pPr lvl="1"/>
            <a:r>
              <a:rPr lang="en-GB" dirty="0"/>
              <a:t>MCV 100.3</a:t>
            </a:r>
          </a:p>
          <a:p>
            <a:pPr lvl="1"/>
            <a:r>
              <a:rPr lang="en-GB" dirty="0"/>
              <a:t>INR 1.3</a:t>
            </a:r>
          </a:p>
          <a:p>
            <a:pPr lvl="1"/>
            <a:r>
              <a:rPr lang="en-GB" dirty="0"/>
              <a:t>LFTs normal</a:t>
            </a:r>
          </a:p>
          <a:p>
            <a:pPr lvl="1"/>
            <a:r>
              <a:rPr lang="en-GB" dirty="0"/>
              <a:t>Albumin 31</a:t>
            </a:r>
          </a:p>
          <a:p>
            <a:endParaRPr lang="en-GB" dirty="0"/>
          </a:p>
          <a:p>
            <a:r>
              <a:rPr lang="en-GB" dirty="0"/>
              <a:t>Discussion to be had about the NOAC</a:t>
            </a:r>
          </a:p>
        </p:txBody>
      </p:sp>
      <p:pic>
        <p:nvPicPr>
          <p:cNvPr id="5" name="Picture 4" descr="A close up of the moon&#10;&#10;Description automatically generated with medium confidence">
            <a:extLst>
              <a:ext uri="{FF2B5EF4-FFF2-40B4-BE49-F238E27FC236}">
                <a16:creationId xmlns:a16="http://schemas.microsoft.com/office/drawing/2014/main" id="{02C70D4A-9762-41E0-927D-FF2D87DD91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5374" y="4560570"/>
            <a:ext cx="3878036" cy="2171700"/>
          </a:xfrm>
          <a:prstGeom prst="rect">
            <a:avLst/>
          </a:prstGeom>
        </p:spPr>
      </p:pic>
    </p:spTree>
    <p:extLst>
      <p:ext uri="{BB962C8B-B14F-4D97-AF65-F5344CB8AC3E}">
        <p14:creationId xmlns:p14="http://schemas.microsoft.com/office/powerpoint/2010/main" val="1647297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27B8D-21CE-4B75-9EEE-854908D10C2A}"/>
              </a:ext>
            </a:extLst>
          </p:cNvPr>
          <p:cNvSpPr>
            <a:spLocks noGrp="1"/>
          </p:cNvSpPr>
          <p:nvPr>
            <p:ph type="title"/>
          </p:nvPr>
        </p:nvSpPr>
        <p:spPr/>
        <p:txBody>
          <a:bodyPr/>
          <a:lstStyle/>
          <a:p>
            <a:r>
              <a:rPr lang="en-GB" b="1" dirty="0"/>
              <a:t>Any Health Benefits?</a:t>
            </a:r>
          </a:p>
        </p:txBody>
      </p:sp>
      <p:pic>
        <p:nvPicPr>
          <p:cNvPr id="7" name="Content Placeholder 6">
            <a:extLst>
              <a:ext uri="{FF2B5EF4-FFF2-40B4-BE49-F238E27FC236}">
                <a16:creationId xmlns:a16="http://schemas.microsoft.com/office/drawing/2014/main" id="{4DC5EF07-1CE7-401E-985F-B26FC728D38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28439" y="1634808"/>
            <a:ext cx="10135121" cy="1054154"/>
          </a:xfrm>
        </p:spPr>
      </p:pic>
      <p:pic>
        <p:nvPicPr>
          <p:cNvPr id="9" name="Picture 8" descr="A picture containing person, outdoor, person, old&#10;&#10;Description automatically generated">
            <a:extLst>
              <a:ext uri="{FF2B5EF4-FFF2-40B4-BE49-F238E27FC236}">
                <a16:creationId xmlns:a16="http://schemas.microsoft.com/office/drawing/2014/main" id="{5408C3C6-28D8-404C-BF40-1ACC17254A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039" y="2798387"/>
            <a:ext cx="4360335" cy="3471286"/>
          </a:xfrm>
          <a:prstGeom prst="rect">
            <a:avLst/>
          </a:prstGeom>
        </p:spPr>
      </p:pic>
      <p:pic>
        <p:nvPicPr>
          <p:cNvPr id="11" name="Picture 10">
            <a:extLst>
              <a:ext uri="{FF2B5EF4-FFF2-40B4-BE49-F238E27FC236}">
                <a16:creationId xmlns:a16="http://schemas.microsoft.com/office/drawing/2014/main" id="{2C620FE1-2797-407E-95DB-8C41442C30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08458" y="2940051"/>
            <a:ext cx="5509503" cy="508026"/>
          </a:xfrm>
          <a:prstGeom prst="rect">
            <a:avLst/>
          </a:prstGeom>
        </p:spPr>
      </p:pic>
      <p:pic>
        <p:nvPicPr>
          <p:cNvPr id="13" name="Picture 12" descr="A picture containing person&#10;&#10;Description automatically generated">
            <a:extLst>
              <a:ext uri="{FF2B5EF4-FFF2-40B4-BE49-F238E27FC236}">
                <a16:creationId xmlns:a16="http://schemas.microsoft.com/office/drawing/2014/main" id="{C16BBD54-B23B-4E05-BA50-340A20668E8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48420" y="3448077"/>
            <a:ext cx="4829577" cy="3088640"/>
          </a:xfrm>
          <a:prstGeom prst="rect">
            <a:avLst/>
          </a:prstGeom>
        </p:spPr>
      </p:pic>
      <p:pic>
        <p:nvPicPr>
          <p:cNvPr id="8" name="Content Placeholder 3" descr="Graphical user interface&#10;&#10;Description automatically generated with low confidence">
            <a:extLst>
              <a:ext uri="{FF2B5EF4-FFF2-40B4-BE49-F238E27FC236}">
                <a16:creationId xmlns:a16="http://schemas.microsoft.com/office/drawing/2014/main" id="{22A239EB-1D35-48F6-9363-E71C502130D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37420" y="165153"/>
            <a:ext cx="2007459" cy="1505594"/>
          </a:xfrm>
          <a:prstGeom prst="rect">
            <a:avLst/>
          </a:prstGeom>
        </p:spPr>
      </p:pic>
    </p:spTree>
    <p:extLst>
      <p:ext uri="{BB962C8B-B14F-4D97-AF65-F5344CB8AC3E}">
        <p14:creationId xmlns:p14="http://schemas.microsoft.com/office/powerpoint/2010/main" val="31130447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03A6A59-62E0-432A-9185-3C1B162EE2E1}"/>
              </a:ext>
            </a:extLst>
          </p:cNvPr>
          <p:cNvSpPr/>
          <p:nvPr/>
        </p:nvSpPr>
        <p:spPr>
          <a:xfrm>
            <a:off x="483870" y="3480437"/>
            <a:ext cx="3646170" cy="1739265"/>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dirty="0"/>
              <a:t>GI problems</a:t>
            </a:r>
          </a:p>
          <a:p>
            <a:pPr marL="285750" indent="-285750">
              <a:buFont typeface="Arial" panose="020B0604020202020204" pitchFamily="34" charset="0"/>
              <a:buChar char="•"/>
            </a:pPr>
            <a:r>
              <a:rPr lang="en-GB" dirty="0"/>
              <a:t>Chronic pain</a:t>
            </a:r>
          </a:p>
          <a:p>
            <a:pPr marL="285750" indent="-285750">
              <a:buFont typeface="Arial" panose="020B0604020202020204" pitchFamily="34" charset="0"/>
              <a:buChar char="•"/>
            </a:pPr>
            <a:r>
              <a:rPr lang="en-GB" dirty="0"/>
              <a:t>Headaches</a:t>
            </a:r>
          </a:p>
          <a:p>
            <a:pPr marL="285750" indent="-285750">
              <a:buFont typeface="Arial" panose="020B0604020202020204" pitchFamily="34" charset="0"/>
              <a:buChar char="•"/>
            </a:pPr>
            <a:r>
              <a:rPr lang="en-GB" dirty="0"/>
              <a:t>Decision making difficulty</a:t>
            </a:r>
          </a:p>
          <a:p>
            <a:pPr marL="285750" indent="-285750">
              <a:buFont typeface="Arial" panose="020B0604020202020204" pitchFamily="34" charset="0"/>
              <a:buChar char="•"/>
            </a:pPr>
            <a:r>
              <a:rPr lang="en-GB" dirty="0"/>
              <a:t>Mood swings</a:t>
            </a:r>
          </a:p>
          <a:p>
            <a:pPr marL="285750" indent="-285750">
              <a:buFont typeface="Arial" panose="020B0604020202020204" pitchFamily="34" charset="0"/>
              <a:buChar char="•"/>
            </a:pPr>
            <a:r>
              <a:rPr lang="en-GB" dirty="0"/>
              <a:t>Sleep disturbance</a:t>
            </a:r>
          </a:p>
        </p:txBody>
      </p:sp>
      <p:sp>
        <p:nvSpPr>
          <p:cNvPr id="3" name="Rectangle 2">
            <a:extLst>
              <a:ext uri="{FF2B5EF4-FFF2-40B4-BE49-F238E27FC236}">
                <a16:creationId xmlns:a16="http://schemas.microsoft.com/office/drawing/2014/main" id="{96BC762F-9D23-418F-BACE-8AAF643D29ED}"/>
              </a:ext>
            </a:extLst>
          </p:cNvPr>
          <p:cNvSpPr/>
          <p:nvPr/>
        </p:nvSpPr>
        <p:spPr>
          <a:xfrm>
            <a:off x="483870" y="731518"/>
            <a:ext cx="3981450" cy="149733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dirty="0"/>
              <a:t>Irritable or unreasonable when sober</a:t>
            </a:r>
          </a:p>
          <a:p>
            <a:pPr marL="285750" indent="-285750">
              <a:buFont typeface="Arial" panose="020B0604020202020204" pitchFamily="34" charset="0"/>
              <a:buChar char="•"/>
            </a:pPr>
            <a:r>
              <a:rPr lang="en-GB" dirty="0"/>
              <a:t>Appearing intoxicated</a:t>
            </a:r>
          </a:p>
        </p:txBody>
      </p:sp>
      <p:sp>
        <p:nvSpPr>
          <p:cNvPr id="4" name="Rectangle 3">
            <a:extLst>
              <a:ext uri="{FF2B5EF4-FFF2-40B4-BE49-F238E27FC236}">
                <a16:creationId xmlns:a16="http://schemas.microsoft.com/office/drawing/2014/main" id="{8B5B4149-FBB0-49CD-9732-8A4F70E248DC}"/>
              </a:ext>
            </a:extLst>
          </p:cNvPr>
          <p:cNvSpPr/>
          <p:nvPr/>
        </p:nvSpPr>
        <p:spPr>
          <a:xfrm>
            <a:off x="4465320" y="5219702"/>
            <a:ext cx="3261360" cy="1497330"/>
          </a:xfrm>
          <a:prstGeom prst="rect">
            <a:avLst/>
          </a:prstGeom>
          <a:solidFill>
            <a:srgbClr val="E325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dirty="0"/>
              <a:t>Drinking to calm nerves</a:t>
            </a:r>
          </a:p>
          <a:p>
            <a:pPr marL="285750" indent="-285750">
              <a:buFont typeface="Arial" panose="020B0604020202020204" pitchFamily="34" charset="0"/>
              <a:buChar char="•"/>
            </a:pPr>
            <a:r>
              <a:rPr lang="en-GB" dirty="0"/>
              <a:t>Gulping drinks</a:t>
            </a:r>
          </a:p>
          <a:p>
            <a:pPr marL="285750" indent="-285750">
              <a:buFont typeface="Arial" panose="020B0604020202020204" pitchFamily="34" charset="0"/>
              <a:buChar char="•"/>
            </a:pPr>
            <a:r>
              <a:rPr lang="en-GB" dirty="0"/>
              <a:t>≥1 drink/day</a:t>
            </a:r>
          </a:p>
          <a:p>
            <a:pPr marL="285750" indent="-285750">
              <a:buFont typeface="Arial" panose="020B0604020202020204" pitchFamily="34" charset="0"/>
              <a:buChar char="•"/>
            </a:pPr>
            <a:r>
              <a:rPr lang="en-GB" dirty="0"/>
              <a:t>Lying or trying to hide habits</a:t>
            </a:r>
          </a:p>
        </p:txBody>
      </p:sp>
      <p:sp>
        <p:nvSpPr>
          <p:cNvPr id="5" name="Rectangle 4">
            <a:extLst>
              <a:ext uri="{FF2B5EF4-FFF2-40B4-BE49-F238E27FC236}">
                <a16:creationId xmlns:a16="http://schemas.microsoft.com/office/drawing/2014/main" id="{ACF33D7F-76CF-4EFF-B12B-B9F6449702E9}"/>
              </a:ext>
            </a:extLst>
          </p:cNvPr>
          <p:cNvSpPr/>
          <p:nvPr/>
        </p:nvSpPr>
        <p:spPr>
          <a:xfrm>
            <a:off x="8389620" y="5015866"/>
            <a:ext cx="2602230" cy="149733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dirty="0"/>
              <a:t>Unexpected delirium</a:t>
            </a:r>
          </a:p>
          <a:p>
            <a:pPr marL="285750" indent="-285750">
              <a:buFont typeface="Arial" panose="020B0604020202020204" pitchFamily="34" charset="0"/>
              <a:buChar char="•"/>
            </a:pPr>
            <a:r>
              <a:rPr lang="en-GB" dirty="0"/>
              <a:t>Family estrangement</a:t>
            </a:r>
          </a:p>
          <a:p>
            <a:pPr marL="285750" indent="-285750">
              <a:buFont typeface="Arial" panose="020B0604020202020204" pitchFamily="34" charset="0"/>
              <a:buChar char="•"/>
            </a:pPr>
            <a:r>
              <a:rPr lang="en-GB" dirty="0"/>
              <a:t>Raised MCV or GGT</a:t>
            </a:r>
          </a:p>
        </p:txBody>
      </p:sp>
      <p:sp>
        <p:nvSpPr>
          <p:cNvPr id="6" name="Rectangle 5">
            <a:extLst>
              <a:ext uri="{FF2B5EF4-FFF2-40B4-BE49-F238E27FC236}">
                <a16:creationId xmlns:a16="http://schemas.microsoft.com/office/drawing/2014/main" id="{4B75C329-360E-4B86-AE6A-03825D13E31D}"/>
              </a:ext>
            </a:extLst>
          </p:cNvPr>
          <p:cNvSpPr/>
          <p:nvPr/>
        </p:nvSpPr>
        <p:spPr>
          <a:xfrm>
            <a:off x="8195310" y="2476500"/>
            <a:ext cx="3771899" cy="180975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dirty="0"/>
              <a:t>Running out of medications</a:t>
            </a:r>
          </a:p>
          <a:p>
            <a:pPr marL="285750" indent="-285750">
              <a:buFont typeface="Arial" panose="020B0604020202020204" pitchFamily="34" charset="0"/>
              <a:buChar char="•"/>
            </a:pPr>
            <a:r>
              <a:rPr lang="en-GB" dirty="0"/>
              <a:t>Poorly controlled blood pressure</a:t>
            </a:r>
          </a:p>
          <a:p>
            <a:pPr marL="285750" indent="-285750">
              <a:buFont typeface="Arial" panose="020B0604020202020204" pitchFamily="34" charset="0"/>
              <a:buChar char="•"/>
            </a:pPr>
            <a:r>
              <a:rPr lang="en-GB" dirty="0"/>
              <a:t>Increased tolerance to medications</a:t>
            </a:r>
          </a:p>
          <a:p>
            <a:pPr marL="285750" indent="-285750">
              <a:buFont typeface="Arial" panose="020B0604020202020204" pitchFamily="34" charset="0"/>
              <a:buChar char="•"/>
            </a:pPr>
            <a:r>
              <a:rPr lang="en-GB" dirty="0"/>
              <a:t>Falls or injuries</a:t>
            </a:r>
          </a:p>
        </p:txBody>
      </p:sp>
      <p:sp>
        <p:nvSpPr>
          <p:cNvPr id="7" name="Rectangle 6">
            <a:extLst>
              <a:ext uri="{FF2B5EF4-FFF2-40B4-BE49-F238E27FC236}">
                <a16:creationId xmlns:a16="http://schemas.microsoft.com/office/drawing/2014/main" id="{065EE12E-ED75-43AB-B938-16BE37970B71}"/>
              </a:ext>
            </a:extLst>
          </p:cNvPr>
          <p:cNvSpPr/>
          <p:nvPr/>
        </p:nvSpPr>
        <p:spPr>
          <a:xfrm>
            <a:off x="6118860" y="342899"/>
            <a:ext cx="5189220" cy="17145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dirty="0"/>
              <a:t>New or worsening cognition</a:t>
            </a:r>
          </a:p>
          <a:p>
            <a:pPr marL="285750" indent="-285750">
              <a:buFont typeface="Arial" panose="020B0604020202020204" pitchFamily="34" charset="0"/>
              <a:buChar char="•"/>
            </a:pPr>
            <a:r>
              <a:rPr lang="en-GB" dirty="0"/>
              <a:t>Neglect or reduced self care</a:t>
            </a:r>
          </a:p>
          <a:p>
            <a:pPr marL="285750" indent="-285750">
              <a:buFont typeface="Arial" panose="020B0604020202020204" pitchFamily="34" charset="0"/>
              <a:buChar char="•"/>
            </a:pPr>
            <a:r>
              <a:rPr lang="en-GB" dirty="0"/>
              <a:t>Functional decline</a:t>
            </a:r>
          </a:p>
          <a:p>
            <a:pPr marL="285750" indent="-285750">
              <a:buFont typeface="Arial" panose="020B0604020202020204" pitchFamily="34" charset="0"/>
              <a:buChar char="•"/>
            </a:pPr>
            <a:r>
              <a:rPr lang="en-GB" dirty="0"/>
              <a:t>Isolation</a:t>
            </a:r>
          </a:p>
          <a:p>
            <a:pPr marL="285750" indent="-285750">
              <a:buFont typeface="Arial" panose="020B0604020202020204" pitchFamily="34" charset="0"/>
              <a:buChar char="•"/>
            </a:pPr>
            <a:r>
              <a:rPr lang="en-GB" dirty="0"/>
              <a:t>Poor adherence with treatment or appointments</a:t>
            </a:r>
          </a:p>
        </p:txBody>
      </p:sp>
      <p:sp>
        <p:nvSpPr>
          <p:cNvPr id="10" name="Rectangle: Rounded Corners 9">
            <a:extLst>
              <a:ext uri="{FF2B5EF4-FFF2-40B4-BE49-F238E27FC236}">
                <a16:creationId xmlns:a16="http://schemas.microsoft.com/office/drawing/2014/main" id="{18BD1DCE-6888-4144-8B26-2DC35E077428}"/>
              </a:ext>
            </a:extLst>
          </p:cNvPr>
          <p:cNvSpPr/>
          <p:nvPr/>
        </p:nvSpPr>
        <p:spPr>
          <a:xfrm>
            <a:off x="4488180" y="2476501"/>
            <a:ext cx="3261360" cy="2324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t>RECOGNITION &amp; </a:t>
            </a:r>
          </a:p>
          <a:p>
            <a:pPr algn="ctr"/>
            <a:r>
              <a:rPr lang="en-GB" sz="3600" b="1" dirty="0"/>
              <a:t>SCREENING</a:t>
            </a:r>
          </a:p>
        </p:txBody>
      </p:sp>
    </p:spTree>
    <p:extLst>
      <p:ext uri="{BB962C8B-B14F-4D97-AF65-F5344CB8AC3E}">
        <p14:creationId xmlns:p14="http://schemas.microsoft.com/office/powerpoint/2010/main" val="29256510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EF5CC-289D-4D2F-B3FA-6BE7D920D8F7}"/>
              </a:ext>
            </a:extLst>
          </p:cNvPr>
          <p:cNvSpPr>
            <a:spLocks noGrp="1"/>
          </p:cNvSpPr>
          <p:nvPr>
            <p:ph type="title"/>
          </p:nvPr>
        </p:nvSpPr>
        <p:spPr/>
        <p:txBody>
          <a:bodyPr/>
          <a:lstStyle/>
          <a:p>
            <a:r>
              <a:rPr lang="en-GB" b="1" dirty="0"/>
              <a:t>Recognition/Screening</a:t>
            </a:r>
          </a:p>
        </p:txBody>
      </p:sp>
      <p:sp>
        <p:nvSpPr>
          <p:cNvPr id="3" name="Content Placeholder 2">
            <a:extLst>
              <a:ext uri="{FF2B5EF4-FFF2-40B4-BE49-F238E27FC236}">
                <a16:creationId xmlns:a16="http://schemas.microsoft.com/office/drawing/2014/main" id="{5FB045FB-8413-4FC4-8E36-2BA871B8B2D5}"/>
              </a:ext>
            </a:extLst>
          </p:cNvPr>
          <p:cNvSpPr>
            <a:spLocks noGrp="1"/>
          </p:cNvSpPr>
          <p:nvPr>
            <p:ph idx="1"/>
          </p:nvPr>
        </p:nvSpPr>
        <p:spPr/>
        <p:txBody>
          <a:bodyPr>
            <a:normAutofit fontScale="92500" lnSpcReduction="20000"/>
          </a:bodyPr>
          <a:lstStyle/>
          <a:p>
            <a:r>
              <a:rPr lang="en-GB" dirty="0"/>
              <a:t>Best response is to an empathic &amp; non-confrontational approach</a:t>
            </a:r>
          </a:p>
          <a:p>
            <a:r>
              <a:rPr lang="en-GB" dirty="0"/>
              <a:t>Open-ended questions</a:t>
            </a:r>
          </a:p>
          <a:p>
            <a:endParaRPr lang="en-GB" dirty="0"/>
          </a:p>
          <a:p>
            <a:r>
              <a:rPr lang="en-GB" dirty="0"/>
              <a:t>Tools</a:t>
            </a:r>
          </a:p>
          <a:p>
            <a:pPr lvl="1"/>
            <a:r>
              <a:rPr lang="en-GB" dirty="0"/>
              <a:t>Vary across countries &amp; cultures</a:t>
            </a:r>
          </a:p>
          <a:p>
            <a:pPr lvl="1"/>
            <a:endParaRPr lang="en-GB" dirty="0"/>
          </a:p>
          <a:p>
            <a:r>
              <a:rPr lang="en-GB" dirty="0"/>
              <a:t>Alcohol Use Disorders Identification Test (AUDIT)</a:t>
            </a:r>
          </a:p>
          <a:p>
            <a:pPr lvl="1"/>
            <a:r>
              <a:rPr lang="en-GB" dirty="0"/>
              <a:t>AUDIT PC</a:t>
            </a:r>
          </a:p>
          <a:p>
            <a:pPr lvl="1"/>
            <a:r>
              <a:rPr lang="en-GB" dirty="0"/>
              <a:t>AUDIT C</a:t>
            </a:r>
          </a:p>
          <a:p>
            <a:pPr lvl="1"/>
            <a:r>
              <a:rPr lang="en-GB" dirty="0"/>
              <a:t>Single Question Alcohol Use Test (M SASQ)</a:t>
            </a:r>
          </a:p>
          <a:p>
            <a:r>
              <a:rPr lang="en-GB" dirty="0"/>
              <a:t>Fast Alcohol Use Screening Test (FAST)</a:t>
            </a:r>
          </a:p>
          <a:p>
            <a:r>
              <a:rPr lang="en-GB" dirty="0"/>
              <a:t>CAGE</a:t>
            </a:r>
          </a:p>
        </p:txBody>
      </p:sp>
    </p:spTree>
    <p:extLst>
      <p:ext uri="{BB962C8B-B14F-4D97-AF65-F5344CB8AC3E}">
        <p14:creationId xmlns:p14="http://schemas.microsoft.com/office/powerpoint/2010/main" val="35360915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B2A4B-558D-4D1D-85F0-D77B11EAEB18}"/>
              </a:ext>
            </a:extLst>
          </p:cNvPr>
          <p:cNvSpPr>
            <a:spLocks noGrp="1"/>
          </p:cNvSpPr>
          <p:nvPr>
            <p:ph type="title"/>
          </p:nvPr>
        </p:nvSpPr>
        <p:spPr/>
        <p:txBody>
          <a:bodyPr/>
          <a:lstStyle/>
          <a:p>
            <a:r>
              <a:rPr lang="en-GB" b="1" dirty="0"/>
              <a:t>Longer Term Management</a:t>
            </a:r>
          </a:p>
        </p:txBody>
      </p:sp>
      <p:sp>
        <p:nvSpPr>
          <p:cNvPr id="3" name="Content Placeholder 2">
            <a:extLst>
              <a:ext uri="{FF2B5EF4-FFF2-40B4-BE49-F238E27FC236}">
                <a16:creationId xmlns:a16="http://schemas.microsoft.com/office/drawing/2014/main" id="{FC582656-1152-486C-AB83-4F77C95FED70}"/>
              </a:ext>
            </a:extLst>
          </p:cNvPr>
          <p:cNvSpPr>
            <a:spLocks noGrp="1"/>
          </p:cNvSpPr>
          <p:nvPr>
            <p:ph idx="1"/>
          </p:nvPr>
        </p:nvSpPr>
        <p:spPr/>
        <p:txBody>
          <a:bodyPr>
            <a:normAutofit fontScale="92500" lnSpcReduction="10000"/>
          </a:bodyPr>
          <a:lstStyle/>
          <a:p>
            <a:r>
              <a:rPr lang="en-GB" dirty="0"/>
              <a:t>Counselling/medications/detox</a:t>
            </a:r>
          </a:p>
          <a:p>
            <a:endParaRPr lang="en-GB" dirty="0"/>
          </a:p>
          <a:p>
            <a:r>
              <a:rPr lang="en-GB" dirty="0"/>
              <a:t>National Initiative for the Care of the Elderly</a:t>
            </a:r>
          </a:p>
          <a:p>
            <a:pPr lvl="1"/>
            <a:r>
              <a:rPr lang="en-GB" dirty="0"/>
              <a:t>“End goal of abstinence is not necessary or realistic for many older adults with substance use problems.  Instead a more realistic goal is prioritisation of harm reduction &amp; improved quality of life”</a:t>
            </a:r>
          </a:p>
          <a:p>
            <a:endParaRPr lang="en-GB" dirty="0"/>
          </a:p>
          <a:p>
            <a:endParaRPr lang="en-GB" dirty="0"/>
          </a:p>
          <a:p>
            <a:r>
              <a:rPr lang="en-GB" dirty="0"/>
              <a:t>Better completion rate amongst the elderly</a:t>
            </a:r>
          </a:p>
          <a:p>
            <a:r>
              <a:rPr lang="en-GB" dirty="0"/>
              <a:t>A one-time brief encounter of 15 mins or less can reduced non-dependent drinking in an older person by &gt;20%</a:t>
            </a:r>
          </a:p>
          <a:p>
            <a:endParaRPr lang="en-GB" dirty="0"/>
          </a:p>
          <a:p>
            <a:endParaRPr lang="en-GB" dirty="0"/>
          </a:p>
        </p:txBody>
      </p:sp>
      <p:pic>
        <p:nvPicPr>
          <p:cNvPr id="5" name="Picture 4" descr="A picture containing circle&#10;&#10;Description automatically generated">
            <a:extLst>
              <a:ext uri="{FF2B5EF4-FFF2-40B4-BE49-F238E27FC236}">
                <a16:creationId xmlns:a16="http://schemas.microsoft.com/office/drawing/2014/main" id="{6BFEA3EE-9052-46A9-A89A-8DB9DD7F37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3915" y="365125"/>
            <a:ext cx="3219450" cy="1419225"/>
          </a:xfrm>
          <a:prstGeom prst="rect">
            <a:avLst/>
          </a:prstGeom>
        </p:spPr>
      </p:pic>
    </p:spTree>
    <p:extLst>
      <p:ext uri="{BB962C8B-B14F-4D97-AF65-F5344CB8AC3E}">
        <p14:creationId xmlns:p14="http://schemas.microsoft.com/office/powerpoint/2010/main" val="262528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3F9F2-E1C3-4720-BC4A-C9D1E64D3CC5}"/>
              </a:ext>
            </a:extLst>
          </p:cNvPr>
          <p:cNvSpPr>
            <a:spLocks noGrp="1"/>
          </p:cNvSpPr>
          <p:nvPr>
            <p:ph type="title"/>
          </p:nvPr>
        </p:nvSpPr>
        <p:spPr/>
        <p:txBody>
          <a:bodyPr/>
          <a:lstStyle/>
          <a:p>
            <a:r>
              <a:rPr lang="en-GB" b="1" dirty="0"/>
              <a:t>Longer Term Management</a:t>
            </a:r>
          </a:p>
        </p:txBody>
      </p:sp>
      <p:sp>
        <p:nvSpPr>
          <p:cNvPr id="3" name="Content Placeholder 2">
            <a:extLst>
              <a:ext uri="{FF2B5EF4-FFF2-40B4-BE49-F238E27FC236}">
                <a16:creationId xmlns:a16="http://schemas.microsoft.com/office/drawing/2014/main" id="{66CA04BF-E577-42C1-A35B-71F36163ABE5}"/>
              </a:ext>
            </a:extLst>
          </p:cNvPr>
          <p:cNvSpPr>
            <a:spLocks noGrp="1"/>
          </p:cNvSpPr>
          <p:nvPr>
            <p:ph idx="1"/>
          </p:nvPr>
        </p:nvSpPr>
        <p:spPr/>
        <p:txBody>
          <a:bodyPr>
            <a:normAutofit fontScale="92500" lnSpcReduction="10000"/>
          </a:bodyPr>
          <a:lstStyle/>
          <a:p>
            <a:r>
              <a:rPr lang="en-GB" dirty="0"/>
              <a:t>Education</a:t>
            </a:r>
          </a:p>
          <a:p>
            <a:r>
              <a:rPr lang="en-GB" dirty="0"/>
              <a:t>Family support</a:t>
            </a:r>
          </a:p>
          <a:p>
            <a:endParaRPr lang="en-GB" dirty="0"/>
          </a:p>
          <a:p>
            <a:r>
              <a:rPr lang="en-GB" dirty="0"/>
              <a:t>Frail older adults may benefit from CGA</a:t>
            </a:r>
          </a:p>
          <a:p>
            <a:pPr lvl="1"/>
            <a:r>
              <a:rPr lang="en-GB" dirty="0"/>
              <a:t>Care</a:t>
            </a:r>
          </a:p>
          <a:p>
            <a:pPr lvl="1"/>
            <a:r>
              <a:rPr lang="en-GB" dirty="0"/>
              <a:t>Nutrition</a:t>
            </a:r>
          </a:p>
          <a:p>
            <a:endParaRPr lang="en-GB" dirty="0"/>
          </a:p>
          <a:p>
            <a:r>
              <a:rPr lang="en-GB" dirty="0"/>
              <a:t>Disulfiram (Antabuse) is not recommended in older adults</a:t>
            </a:r>
          </a:p>
          <a:p>
            <a:endParaRPr lang="en-GB" dirty="0"/>
          </a:p>
          <a:p>
            <a:r>
              <a:rPr lang="en-GB" dirty="0"/>
              <a:t>Counting units/keeping track/days a week/alternatives/removal/support</a:t>
            </a:r>
          </a:p>
        </p:txBody>
      </p:sp>
      <p:pic>
        <p:nvPicPr>
          <p:cNvPr id="5" name="Picture 4" descr="Graphical user interface&#10;&#10;Description automatically generated">
            <a:extLst>
              <a:ext uri="{FF2B5EF4-FFF2-40B4-BE49-F238E27FC236}">
                <a16:creationId xmlns:a16="http://schemas.microsoft.com/office/drawing/2014/main" id="{D41AE5A1-517B-4789-B87A-3AAB837DC5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9968" y="1416368"/>
            <a:ext cx="7242032" cy="1590652"/>
          </a:xfrm>
          <a:prstGeom prst="rect">
            <a:avLst/>
          </a:prstGeom>
        </p:spPr>
      </p:pic>
    </p:spTree>
    <p:extLst>
      <p:ext uri="{BB962C8B-B14F-4D97-AF65-F5344CB8AC3E}">
        <p14:creationId xmlns:p14="http://schemas.microsoft.com/office/powerpoint/2010/main" val="21919335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7C2FB-3283-4B7C-B06F-27092729E216}"/>
              </a:ext>
            </a:extLst>
          </p:cNvPr>
          <p:cNvSpPr>
            <a:spLocks noGrp="1"/>
          </p:cNvSpPr>
          <p:nvPr>
            <p:ph type="title"/>
          </p:nvPr>
        </p:nvSpPr>
        <p:spPr/>
        <p:txBody>
          <a:bodyPr/>
          <a:lstStyle/>
          <a:p>
            <a:r>
              <a:rPr lang="en-GB" b="1" dirty="0"/>
              <a:t>Summary</a:t>
            </a:r>
          </a:p>
        </p:txBody>
      </p:sp>
      <p:sp>
        <p:nvSpPr>
          <p:cNvPr id="3" name="Content Placeholder 2">
            <a:extLst>
              <a:ext uri="{FF2B5EF4-FFF2-40B4-BE49-F238E27FC236}">
                <a16:creationId xmlns:a16="http://schemas.microsoft.com/office/drawing/2014/main" id="{96222935-F5AC-4D10-9F3B-2858FC381C4F}"/>
              </a:ext>
            </a:extLst>
          </p:cNvPr>
          <p:cNvSpPr>
            <a:spLocks noGrp="1"/>
          </p:cNvSpPr>
          <p:nvPr>
            <p:ph idx="1"/>
          </p:nvPr>
        </p:nvSpPr>
        <p:spPr/>
        <p:txBody>
          <a:bodyPr>
            <a:normAutofit/>
          </a:bodyPr>
          <a:lstStyle/>
          <a:p>
            <a:r>
              <a:rPr lang="en-GB" b="1" dirty="0">
                <a:solidFill>
                  <a:srgbClr val="FF0000"/>
                </a:solidFill>
              </a:rPr>
              <a:t>Unhealthy alcohol use is increasing amongst older adults</a:t>
            </a:r>
          </a:p>
          <a:p>
            <a:r>
              <a:rPr lang="en-GB" b="1" dirty="0">
                <a:solidFill>
                  <a:srgbClr val="FF0000"/>
                </a:solidFill>
              </a:rPr>
              <a:t>It is common but under recognised</a:t>
            </a:r>
          </a:p>
          <a:p>
            <a:r>
              <a:rPr lang="en-GB" b="1" dirty="0">
                <a:solidFill>
                  <a:srgbClr val="FF0000"/>
                </a:solidFill>
              </a:rPr>
              <a:t>Combined effects of alcohol &amp; ageing cause significant problems</a:t>
            </a:r>
          </a:p>
          <a:p>
            <a:endParaRPr lang="en-GB" dirty="0"/>
          </a:p>
          <a:p>
            <a:r>
              <a:rPr lang="en-GB" dirty="0">
                <a:solidFill>
                  <a:srgbClr val="0070C0"/>
                </a:solidFill>
              </a:rPr>
              <a:t>Be vigilant &amp; consider screening older adults accessing health care</a:t>
            </a:r>
          </a:p>
          <a:p>
            <a:r>
              <a:rPr lang="en-GB" dirty="0">
                <a:solidFill>
                  <a:srgbClr val="0070C0"/>
                </a:solidFill>
              </a:rPr>
              <a:t>Think about secondary complications</a:t>
            </a:r>
          </a:p>
          <a:p>
            <a:endParaRPr lang="en-GB" dirty="0"/>
          </a:p>
          <a:p>
            <a:r>
              <a:rPr lang="en-GB" dirty="0">
                <a:solidFill>
                  <a:schemeClr val="accent6">
                    <a:lumMod val="75000"/>
                  </a:schemeClr>
                </a:solidFill>
              </a:rPr>
              <a:t>Older adults have better outcomes in terms of reduction/abstinence</a:t>
            </a:r>
          </a:p>
          <a:p>
            <a:endParaRPr lang="en-GB" dirty="0"/>
          </a:p>
        </p:txBody>
      </p:sp>
    </p:spTree>
    <p:extLst>
      <p:ext uri="{BB962C8B-B14F-4D97-AF65-F5344CB8AC3E}">
        <p14:creationId xmlns:p14="http://schemas.microsoft.com/office/powerpoint/2010/main" val="1805017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3FA6B-F6BE-D360-506D-DEE571A47E01}"/>
              </a:ext>
            </a:extLst>
          </p:cNvPr>
          <p:cNvSpPr>
            <a:spLocks noGrp="1"/>
          </p:cNvSpPr>
          <p:nvPr>
            <p:ph type="title"/>
          </p:nvPr>
        </p:nvSpPr>
        <p:spPr/>
        <p:txBody>
          <a:bodyPr/>
          <a:lstStyle/>
          <a:p>
            <a:r>
              <a:rPr lang="en-GB" b="1" dirty="0"/>
              <a:t>What is a unit?</a:t>
            </a:r>
          </a:p>
        </p:txBody>
      </p:sp>
      <p:pic>
        <p:nvPicPr>
          <p:cNvPr id="5" name="Content Placeholder 6" descr="A picture containing person, child&#10;&#10;Description automatically generated">
            <a:extLst>
              <a:ext uri="{FF2B5EF4-FFF2-40B4-BE49-F238E27FC236}">
                <a16:creationId xmlns:a16="http://schemas.microsoft.com/office/drawing/2014/main" id="{4F64BC82-F544-2598-7790-9685C410093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81971" y="2320926"/>
            <a:ext cx="3028950" cy="1514475"/>
          </a:xfrm>
          <a:prstGeom prst="rect">
            <a:avLst/>
          </a:prstGeom>
        </p:spPr>
      </p:pic>
      <p:pic>
        <p:nvPicPr>
          <p:cNvPr id="6" name="Picture 5" descr="An old person holding a glass of wine&#10;&#10;Description automatically generated with medium confidence">
            <a:extLst>
              <a:ext uri="{FF2B5EF4-FFF2-40B4-BE49-F238E27FC236}">
                <a16:creationId xmlns:a16="http://schemas.microsoft.com/office/drawing/2014/main" id="{C88F6E52-C316-ABE7-F477-056B95E2A2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9778" y="3513909"/>
            <a:ext cx="1847850" cy="2476500"/>
          </a:xfrm>
          <a:prstGeom prst="rect">
            <a:avLst/>
          </a:prstGeom>
        </p:spPr>
      </p:pic>
      <p:pic>
        <p:nvPicPr>
          <p:cNvPr id="7" name="Picture 6" descr="A person holding a glass of wine&#10;&#10;AI-generated content may be incorrect.">
            <a:extLst>
              <a:ext uri="{FF2B5EF4-FFF2-40B4-BE49-F238E27FC236}">
                <a16:creationId xmlns:a16="http://schemas.microsoft.com/office/drawing/2014/main" id="{AC94F881-F849-8A06-0992-E5736A3E69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4372" y="2106404"/>
            <a:ext cx="2424112" cy="3350605"/>
          </a:xfrm>
          <a:prstGeom prst="rect">
            <a:avLst/>
          </a:prstGeom>
        </p:spPr>
      </p:pic>
    </p:spTree>
    <p:extLst>
      <p:ext uri="{BB962C8B-B14F-4D97-AF65-F5344CB8AC3E}">
        <p14:creationId xmlns:p14="http://schemas.microsoft.com/office/powerpoint/2010/main" val="7480608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ADC645B-7E4A-46E8-BF42-CC5ECCF524E0}"/>
              </a:ext>
            </a:extLst>
          </p:cNvPr>
          <p:cNvSpPr>
            <a:spLocks noGrp="1"/>
          </p:cNvSpPr>
          <p:nvPr>
            <p:ph type="title"/>
          </p:nvPr>
        </p:nvSpPr>
        <p:spPr>
          <a:xfrm>
            <a:off x="6590662" y="4267832"/>
            <a:ext cx="4805996" cy="1297115"/>
          </a:xfrm>
        </p:spPr>
        <p:txBody>
          <a:bodyPr vert="horz" lIns="91440" tIns="45720" rIns="91440" bIns="45720" rtlCol="0" anchor="t">
            <a:normAutofit/>
          </a:bodyPr>
          <a:lstStyle/>
          <a:p>
            <a:r>
              <a:rPr lang="en-US" sz="4000" b="1" kern="1200" dirty="0">
                <a:solidFill>
                  <a:schemeClr val="tx2"/>
                </a:solidFill>
                <a:latin typeface="+mj-lt"/>
                <a:ea typeface="+mj-ea"/>
                <a:cs typeface="+mj-cs"/>
              </a:rPr>
              <a:t>Questions</a:t>
            </a:r>
          </a:p>
        </p:txBody>
      </p:sp>
      <p:pic>
        <p:nvPicPr>
          <p:cNvPr id="7" name="Graphic 6" descr="Help">
            <a:extLst>
              <a:ext uri="{FF2B5EF4-FFF2-40B4-BE49-F238E27FC236}">
                <a16:creationId xmlns:a16="http://schemas.microsoft.com/office/drawing/2014/main" id="{08E64CAF-E52F-66BF-B085-FDF382EE187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340950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lass of red wine&#10;&#10;AI-generated content may be incorrect.">
            <a:extLst>
              <a:ext uri="{FF2B5EF4-FFF2-40B4-BE49-F238E27FC236}">
                <a16:creationId xmlns:a16="http://schemas.microsoft.com/office/drawing/2014/main" id="{4DA5A460-4FCE-7B10-F348-20CAFD8D8F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614" y="528237"/>
            <a:ext cx="2143125" cy="2143125"/>
          </a:xfrm>
          <a:prstGeom prst="rect">
            <a:avLst/>
          </a:prstGeom>
        </p:spPr>
      </p:pic>
      <p:sp>
        <p:nvSpPr>
          <p:cNvPr id="3" name="TextBox 2">
            <a:extLst>
              <a:ext uri="{FF2B5EF4-FFF2-40B4-BE49-F238E27FC236}">
                <a16:creationId xmlns:a16="http://schemas.microsoft.com/office/drawing/2014/main" id="{550E9B23-0C02-543C-A302-76550E655CC3}"/>
              </a:ext>
            </a:extLst>
          </p:cNvPr>
          <p:cNvSpPr txBox="1"/>
          <p:nvPr/>
        </p:nvSpPr>
        <p:spPr>
          <a:xfrm>
            <a:off x="1336177" y="2671362"/>
            <a:ext cx="2269671" cy="369332"/>
          </a:xfrm>
          <a:prstGeom prst="rect">
            <a:avLst/>
          </a:prstGeom>
          <a:noFill/>
        </p:spPr>
        <p:txBody>
          <a:bodyPr wrap="square">
            <a:spAutoFit/>
          </a:bodyPr>
          <a:lstStyle/>
          <a:p>
            <a:r>
              <a:rPr lang="en-GB" dirty="0"/>
              <a:t>125mls wine at 12%</a:t>
            </a:r>
          </a:p>
        </p:txBody>
      </p:sp>
      <p:pic>
        <p:nvPicPr>
          <p:cNvPr id="4" name="Picture 3" descr="A glass of red wine&#10;&#10;AI-generated content may be incorrect.">
            <a:extLst>
              <a:ext uri="{FF2B5EF4-FFF2-40B4-BE49-F238E27FC236}">
                <a16:creationId xmlns:a16="http://schemas.microsoft.com/office/drawing/2014/main" id="{CADE2342-E396-4BD6-1BA4-4DCBDB0C31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613" y="3708675"/>
            <a:ext cx="2143125" cy="2143125"/>
          </a:xfrm>
          <a:prstGeom prst="rect">
            <a:avLst/>
          </a:prstGeom>
        </p:spPr>
      </p:pic>
      <p:sp>
        <p:nvSpPr>
          <p:cNvPr id="5" name="TextBox 4">
            <a:extLst>
              <a:ext uri="{FF2B5EF4-FFF2-40B4-BE49-F238E27FC236}">
                <a16:creationId xmlns:a16="http://schemas.microsoft.com/office/drawing/2014/main" id="{71CB4F57-C956-00B7-71AD-38C8EC859CA8}"/>
              </a:ext>
            </a:extLst>
          </p:cNvPr>
          <p:cNvSpPr txBox="1"/>
          <p:nvPr/>
        </p:nvSpPr>
        <p:spPr>
          <a:xfrm>
            <a:off x="1336177" y="5960431"/>
            <a:ext cx="2476500" cy="369332"/>
          </a:xfrm>
          <a:prstGeom prst="rect">
            <a:avLst/>
          </a:prstGeom>
          <a:noFill/>
        </p:spPr>
        <p:txBody>
          <a:bodyPr wrap="square" rtlCol="0">
            <a:spAutoFit/>
          </a:bodyPr>
          <a:lstStyle/>
          <a:p>
            <a:r>
              <a:rPr lang="en-GB" dirty="0"/>
              <a:t>250mls wine at 12%</a:t>
            </a:r>
          </a:p>
        </p:txBody>
      </p:sp>
      <p:pic>
        <p:nvPicPr>
          <p:cNvPr id="6" name="Picture 5" descr="A bottle of wine with a red top&#10;&#10;AI-generated content may be incorrect.">
            <a:extLst>
              <a:ext uri="{FF2B5EF4-FFF2-40B4-BE49-F238E27FC236}">
                <a16:creationId xmlns:a16="http://schemas.microsoft.com/office/drawing/2014/main" id="{94D529A7-93A7-E7CD-9235-8B1DEB9B4E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45428" y="528237"/>
            <a:ext cx="2133600" cy="2133600"/>
          </a:xfrm>
          <a:prstGeom prst="rect">
            <a:avLst/>
          </a:prstGeom>
        </p:spPr>
      </p:pic>
      <p:sp>
        <p:nvSpPr>
          <p:cNvPr id="8" name="TextBox 7">
            <a:extLst>
              <a:ext uri="{FF2B5EF4-FFF2-40B4-BE49-F238E27FC236}">
                <a16:creationId xmlns:a16="http://schemas.microsoft.com/office/drawing/2014/main" id="{E730E98A-1469-BED6-8630-F2F74DB1126E}"/>
              </a:ext>
            </a:extLst>
          </p:cNvPr>
          <p:cNvSpPr txBox="1"/>
          <p:nvPr/>
        </p:nvSpPr>
        <p:spPr>
          <a:xfrm>
            <a:off x="5181576" y="2671362"/>
            <a:ext cx="2394903" cy="369332"/>
          </a:xfrm>
          <a:prstGeom prst="rect">
            <a:avLst/>
          </a:prstGeom>
          <a:noFill/>
        </p:spPr>
        <p:txBody>
          <a:bodyPr wrap="square" rtlCol="0">
            <a:spAutoFit/>
          </a:bodyPr>
          <a:lstStyle/>
          <a:p>
            <a:r>
              <a:rPr lang="en-GB" dirty="0"/>
              <a:t>1 bottle of wine at 12%</a:t>
            </a:r>
          </a:p>
        </p:txBody>
      </p:sp>
      <p:pic>
        <p:nvPicPr>
          <p:cNvPr id="9" name="Picture 8" descr="A glass of red wine&#10;&#10;AI-generated content may be incorrect.">
            <a:extLst>
              <a:ext uri="{FF2B5EF4-FFF2-40B4-BE49-F238E27FC236}">
                <a16:creationId xmlns:a16="http://schemas.microsoft.com/office/drawing/2014/main" id="{1A282B64-3ACE-D75B-2432-284F8344C4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5428" y="3817307"/>
            <a:ext cx="2143125" cy="2143125"/>
          </a:xfrm>
          <a:prstGeom prst="rect">
            <a:avLst/>
          </a:prstGeom>
        </p:spPr>
      </p:pic>
      <p:sp>
        <p:nvSpPr>
          <p:cNvPr id="10" name="TextBox 9">
            <a:extLst>
              <a:ext uri="{FF2B5EF4-FFF2-40B4-BE49-F238E27FC236}">
                <a16:creationId xmlns:a16="http://schemas.microsoft.com/office/drawing/2014/main" id="{ADE8A86B-002C-FBB6-12BC-858681941C44}"/>
              </a:ext>
            </a:extLst>
          </p:cNvPr>
          <p:cNvSpPr txBox="1"/>
          <p:nvPr/>
        </p:nvSpPr>
        <p:spPr>
          <a:xfrm>
            <a:off x="5093788" y="5960431"/>
            <a:ext cx="2004423" cy="369332"/>
          </a:xfrm>
          <a:prstGeom prst="rect">
            <a:avLst/>
          </a:prstGeom>
          <a:noFill/>
        </p:spPr>
        <p:txBody>
          <a:bodyPr wrap="square" rtlCol="0">
            <a:spAutoFit/>
          </a:bodyPr>
          <a:lstStyle/>
          <a:p>
            <a:r>
              <a:rPr lang="en-GB" dirty="0"/>
              <a:t>125mls port at 20%</a:t>
            </a:r>
          </a:p>
        </p:txBody>
      </p:sp>
      <p:sp>
        <p:nvSpPr>
          <p:cNvPr id="11" name="Rectangle: Rounded Corners 10">
            <a:extLst>
              <a:ext uri="{FF2B5EF4-FFF2-40B4-BE49-F238E27FC236}">
                <a16:creationId xmlns:a16="http://schemas.microsoft.com/office/drawing/2014/main" id="{0BC1A90C-4760-C2D2-8E53-B50129030F50}"/>
              </a:ext>
            </a:extLst>
          </p:cNvPr>
          <p:cNvSpPr/>
          <p:nvPr/>
        </p:nvSpPr>
        <p:spPr>
          <a:xfrm>
            <a:off x="10138154" y="2204637"/>
            <a:ext cx="914400" cy="914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2.5 units</a:t>
            </a:r>
          </a:p>
        </p:txBody>
      </p:sp>
      <p:sp>
        <p:nvSpPr>
          <p:cNvPr id="12" name="Rectangle: Rounded Corners 11">
            <a:extLst>
              <a:ext uri="{FF2B5EF4-FFF2-40B4-BE49-F238E27FC236}">
                <a16:creationId xmlns:a16="http://schemas.microsoft.com/office/drawing/2014/main" id="{489F4571-3C0B-A043-2440-45E13A0E803F}"/>
              </a:ext>
            </a:extLst>
          </p:cNvPr>
          <p:cNvSpPr/>
          <p:nvPr/>
        </p:nvSpPr>
        <p:spPr>
          <a:xfrm>
            <a:off x="10138154" y="671999"/>
            <a:ext cx="914400" cy="914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1.5 units</a:t>
            </a:r>
          </a:p>
        </p:txBody>
      </p:sp>
      <p:sp>
        <p:nvSpPr>
          <p:cNvPr id="13" name="Rectangle: Rounded Corners 12">
            <a:extLst>
              <a:ext uri="{FF2B5EF4-FFF2-40B4-BE49-F238E27FC236}">
                <a16:creationId xmlns:a16="http://schemas.microsoft.com/office/drawing/2014/main" id="{90C126FD-A77A-F230-22E2-4800C785F464}"/>
              </a:ext>
            </a:extLst>
          </p:cNvPr>
          <p:cNvSpPr/>
          <p:nvPr/>
        </p:nvSpPr>
        <p:spPr>
          <a:xfrm>
            <a:off x="10138154" y="3737275"/>
            <a:ext cx="914400" cy="914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3 units</a:t>
            </a:r>
          </a:p>
        </p:txBody>
      </p:sp>
      <p:sp>
        <p:nvSpPr>
          <p:cNvPr id="14" name="Rectangle: Rounded Corners 13">
            <a:extLst>
              <a:ext uri="{FF2B5EF4-FFF2-40B4-BE49-F238E27FC236}">
                <a16:creationId xmlns:a16="http://schemas.microsoft.com/office/drawing/2014/main" id="{2A427477-0E06-7AF0-CD2A-89606F61AB29}"/>
              </a:ext>
            </a:extLst>
          </p:cNvPr>
          <p:cNvSpPr/>
          <p:nvPr/>
        </p:nvSpPr>
        <p:spPr>
          <a:xfrm>
            <a:off x="10138154" y="5271601"/>
            <a:ext cx="914400" cy="914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9 units</a:t>
            </a:r>
          </a:p>
        </p:txBody>
      </p:sp>
    </p:spTree>
    <p:extLst>
      <p:ext uri="{BB962C8B-B14F-4D97-AF65-F5344CB8AC3E}">
        <p14:creationId xmlns:p14="http://schemas.microsoft.com/office/powerpoint/2010/main" val="1457795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lass of red wine&#10;&#10;AI-generated content may be incorrect.">
            <a:extLst>
              <a:ext uri="{FF2B5EF4-FFF2-40B4-BE49-F238E27FC236}">
                <a16:creationId xmlns:a16="http://schemas.microsoft.com/office/drawing/2014/main" id="{4DA5A460-4FCE-7B10-F348-20CAFD8D8F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614" y="528237"/>
            <a:ext cx="2143125" cy="2143125"/>
          </a:xfrm>
          <a:prstGeom prst="rect">
            <a:avLst/>
          </a:prstGeom>
        </p:spPr>
      </p:pic>
      <p:sp>
        <p:nvSpPr>
          <p:cNvPr id="3" name="TextBox 2">
            <a:extLst>
              <a:ext uri="{FF2B5EF4-FFF2-40B4-BE49-F238E27FC236}">
                <a16:creationId xmlns:a16="http://schemas.microsoft.com/office/drawing/2014/main" id="{550E9B23-0C02-543C-A302-76550E655CC3}"/>
              </a:ext>
            </a:extLst>
          </p:cNvPr>
          <p:cNvSpPr txBox="1"/>
          <p:nvPr/>
        </p:nvSpPr>
        <p:spPr>
          <a:xfrm>
            <a:off x="1336177" y="2671362"/>
            <a:ext cx="2269671" cy="369332"/>
          </a:xfrm>
          <a:prstGeom prst="rect">
            <a:avLst/>
          </a:prstGeom>
          <a:noFill/>
        </p:spPr>
        <p:txBody>
          <a:bodyPr wrap="square">
            <a:spAutoFit/>
          </a:bodyPr>
          <a:lstStyle/>
          <a:p>
            <a:r>
              <a:rPr lang="en-GB" dirty="0"/>
              <a:t>125mls wine at 12%</a:t>
            </a:r>
          </a:p>
        </p:txBody>
      </p:sp>
      <p:pic>
        <p:nvPicPr>
          <p:cNvPr id="4" name="Picture 3" descr="A glass of red wine&#10;&#10;AI-generated content may be incorrect.">
            <a:extLst>
              <a:ext uri="{FF2B5EF4-FFF2-40B4-BE49-F238E27FC236}">
                <a16:creationId xmlns:a16="http://schemas.microsoft.com/office/drawing/2014/main" id="{CADE2342-E396-4BD6-1BA4-4DCBDB0C31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613" y="3708675"/>
            <a:ext cx="2143125" cy="2143125"/>
          </a:xfrm>
          <a:prstGeom prst="rect">
            <a:avLst/>
          </a:prstGeom>
        </p:spPr>
      </p:pic>
      <p:sp>
        <p:nvSpPr>
          <p:cNvPr id="5" name="TextBox 4">
            <a:extLst>
              <a:ext uri="{FF2B5EF4-FFF2-40B4-BE49-F238E27FC236}">
                <a16:creationId xmlns:a16="http://schemas.microsoft.com/office/drawing/2014/main" id="{71CB4F57-C956-00B7-71AD-38C8EC859CA8}"/>
              </a:ext>
            </a:extLst>
          </p:cNvPr>
          <p:cNvSpPr txBox="1"/>
          <p:nvPr/>
        </p:nvSpPr>
        <p:spPr>
          <a:xfrm>
            <a:off x="1336177" y="5960431"/>
            <a:ext cx="2476500" cy="369332"/>
          </a:xfrm>
          <a:prstGeom prst="rect">
            <a:avLst/>
          </a:prstGeom>
          <a:noFill/>
        </p:spPr>
        <p:txBody>
          <a:bodyPr wrap="square" rtlCol="0">
            <a:spAutoFit/>
          </a:bodyPr>
          <a:lstStyle/>
          <a:p>
            <a:r>
              <a:rPr lang="en-GB" dirty="0"/>
              <a:t>250mls wine at 12%</a:t>
            </a:r>
          </a:p>
        </p:txBody>
      </p:sp>
      <p:pic>
        <p:nvPicPr>
          <p:cNvPr id="6" name="Picture 5" descr="A bottle of wine with a red top&#10;&#10;AI-generated content may be incorrect.">
            <a:extLst>
              <a:ext uri="{FF2B5EF4-FFF2-40B4-BE49-F238E27FC236}">
                <a16:creationId xmlns:a16="http://schemas.microsoft.com/office/drawing/2014/main" id="{94D529A7-93A7-E7CD-9235-8B1DEB9B4E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45428" y="528237"/>
            <a:ext cx="2133600" cy="2133600"/>
          </a:xfrm>
          <a:prstGeom prst="rect">
            <a:avLst/>
          </a:prstGeom>
        </p:spPr>
      </p:pic>
      <p:sp>
        <p:nvSpPr>
          <p:cNvPr id="8" name="TextBox 7">
            <a:extLst>
              <a:ext uri="{FF2B5EF4-FFF2-40B4-BE49-F238E27FC236}">
                <a16:creationId xmlns:a16="http://schemas.microsoft.com/office/drawing/2014/main" id="{E730E98A-1469-BED6-8630-F2F74DB1126E}"/>
              </a:ext>
            </a:extLst>
          </p:cNvPr>
          <p:cNvSpPr txBox="1"/>
          <p:nvPr/>
        </p:nvSpPr>
        <p:spPr>
          <a:xfrm>
            <a:off x="5181576" y="2671362"/>
            <a:ext cx="2394903" cy="369332"/>
          </a:xfrm>
          <a:prstGeom prst="rect">
            <a:avLst/>
          </a:prstGeom>
          <a:noFill/>
        </p:spPr>
        <p:txBody>
          <a:bodyPr wrap="square" rtlCol="0">
            <a:spAutoFit/>
          </a:bodyPr>
          <a:lstStyle/>
          <a:p>
            <a:r>
              <a:rPr lang="en-GB" dirty="0"/>
              <a:t>1 bottle of wine at 12%</a:t>
            </a:r>
          </a:p>
        </p:txBody>
      </p:sp>
      <p:pic>
        <p:nvPicPr>
          <p:cNvPr id="9" name="Picture 8" descr="A glass of red wine&#10;&#10;AI-generated content may be incorrect.">
            <a:extLst>
              <a:ext uri="{FF2B5EF4-FFF2-40B4-BE49-F238E27FC236}">
                <a16:creationId xmlns:a16="http://schemas.microsoft.com/office/drawing/2014/main" id="{1A282B64-3ACE-D75B-2432-284F8344C4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5428" y="3817307"/>
            <a:ext cx="2143125" cy="2143125"/>
          </a:xfrm>
          <a:prstGeom prst="rect">
            <a:avLst/>
          </a:prstGeom>
        </p:spPr>
      </p:pic>
      <p:sp>
        <p:nvSpPr>
          <p:cNvPr id="10" name="TextBox 9">
            <a:extLst>
              <a:ext uri="{FF2B5EF4-FFF2-40B4-BE49-F238E27FC236}">
                <a16:creationId xmlns:a16="http://schemas.microsoft.com/office/drawing/2014/main" id="{ADE8A86B-002C-FBB6-12BC-858681941C44}"/>
              </a:ext>
            </a:extLst>
          </p:cNvPr>
          <p:cNvSpPr txBox="1"/>
          <p:nvPr/>
        </p:nvSpPr>
        <p:spPr>
          <a:xfrm>
            <a:off x="5093788" y="5960431"/>
            <a:ext cx="2004423" cy="369332"/>
          </a:xfrm>
          <a:prstGeom prst="rect">
            <a:avLst/>
          </a:prstGeom>
          <a:noFill/>
        </p:spPr>
        <p:txBody>
          <a:bodyPr wrap="square" rtlCol="0">
            <a:spAutoFit/>
          </a:bodyPr>
          <a:lstStyle/>
          <a:p>
            <a:r>
              <a:rPr lang="en-GB" dirty="0"/>
              <a:t>125mls port at 20%</a:t>
            </a:r>
          </a:p>
        </p:txBody>
      </p:sp>
      <p:sp>
        <p:nvSpPr>
          <p:cNvPr id="11" name="Rectangle: Rounded Corners 10">
            <a:extLst>
              <a:ext uri="{FF2B5EF4-FFF2-40B4-BE49-F238E27FC236}">
                <a16:creationId xmlns:a16="http://schemas.microsoft.com/office/drawing/2014/main" id="{0BC1A90C-4760-C2D2-8E53-B50129030F50}"/>
              </a:ext>
            </a:extLst>
          </p:cNvPr>
          <p:cNvSpPr/>
          <p:nvPr/>
        </p:nvSpPr>
        <p:spPr>
          <a:xfrm>
            <a:off x="6917317" y="4576045"/>
            <a:ext cx="914400" cy="914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2.5 units</a:t>
            </a:r>
          </a:p>
        </p:txBody>
      </p:sp>
      <p:sp>
        <p:nvSpPr>
          <p:cNvPr id="12" name="Rectangle: Rounded Corners 11">
            <a:extLst>
              <a:ext uri="{FF2B5EF4-FFF2-40B4-BE49-F238E27FC236}">
                <a16:creationId xmlns:a16="http://schemas.microsoft.com/office/drawing/2014/main" id="{489F4571-3C0B-A043-2440-45E13A0E803F}"/>
              </a:ext>
            </a:extLst>
          </p:cNvPr>
          <p:cNvSpPr/>
          <p:nvPr/>
        </p:nvSpPr>
        <p:spPr>
          <a:xfrm>
            <a:off x="2792738" y="1137837"/>
            <a:ext cx="914400" cy="914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1.5 units</a:t>
            </a:r>
          </a:p>
        </p:txBody>
      </p:sp>
      <p:sp>
        <p:nvSpPr>
          <p:cNvPr id="13" name="Rectangle: Rounded Corners 12">
            <a:extLst>
              <a:ext uri="{FF2B5EF4-FFF2-40B4-BE49-F238E27FC236}">
                <a16:creationId xmlns:a16="http://schemas.microsoft.com/office/drawing/2014/main" id="{90C126FD-A77A-F230-22E2-4800C785F464}"/>
              </a:ext>
            </a:extLst>
          </p:cNvPr>
          <p:cNvSpPr/>
          <p:nvPr/>
        </p:nvSpPr>
        <p:spPr>
          <a:xfrm>
            <a:off x="2690367" y="4575149"/>
            <a:ext cx="914400" cy="914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3 units</a:t>
            </a:r>
          </a:p>
        </p:txBody>
      </p:sp>
      <p:sp>
        <p:nvSpPr>
          <p:cNvPr id="14" name="Rectangle: Rounded Corners 13">
            <a:extLst>
              <a:ext uri="{FF2B5EF4-FFF2-40B4-BE49-F238E27FC236}">
                <a16:creationId xmlns:a16="http://schemas.microsoft.com/office/drawing/2014/main" id="{2A427477-0E06-7AF0-CD2A-89606F61AB29}"/>
              </a:ext>
            </a:extLst>
          </p:cNvPr>
          <p:cNvSpPr/>
          <p:nvPr/>
        </p:nvSpPr>
        <p:spPr>
          <a:xfrm>
            <a:off x="6917317" y="1129199"/>
            <a:ext cx="914400" cy="914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9 units</a:t>
            </a:r>
          </a:p>
        </p:txBody>
      </p:sp>
    </p:spTree>
    <p:extLst>
      <p:ext uri="{BB962C8B-B14F-4D97-AF65-F5344CB8AC3E}">
        <p14:creationId xmlns:p14="http://schemas.microsoft.com/office/powerpoint/2010/main" val="3175581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lass of beer with a cap&#10;&#10;AI-generated content may be incorrect.">
            <a:extLst>
              <a:ext uri="{FF2B5EF4-FFF2-40B4-BE49-F238E27FC236}">
                <a16:creationId xmlns:a16="http://schemas.microsoft.com/office/drawing/2014/main" id="{DB6E5712-B67D-4000-B8A0-B7FA1310CF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693" y="501122"/>
            <a:ext cx="1647825" cy="2771775"/>
          </a:xfrm>
          <a:prstGeom prst="rect">
            <a:avLst/>
          </a:prstGeom>
        </p:spPr>
      </p:pic>
      <p:sp>
        <p:nvSpPr>
          <p:cNvPr id="3" name="TextBox 2">
            <a:extLst>
              <a:ext uri="{FF2B5EF4-FFF2-40B4-BE49-F238E27FC236}">
                <a16:creationId xmlns:a16="http://schemas.microsoft.com/office/drawing/2014/main" id="{AC0074F5-2DC0-9C49-8B0A-D4913419D4FE}"/>
              </a:ext>
            </a:extLst>
          </p:cNvPr>
          <p:cNvSpPr txBox="1"/>
          <p:nvPr/>
        </p:nvSpPr>
        <p:spPr>
          <a:xfrm>
            <a:off x="1139937" y="3584888"/>
            <a:ext cx="2105161" cy="369332"/>
          </a:xfrm>
          <a:prstGeom prst="rect">
            <a:avLst/>
          </a:prstGeom>
          <a:noFill/>
        </p:spPr>
        <p:txBody>
          <a:bodyPr wrap="square" rtlCol="0">
            <a:spAutoFit/>
          </a:bodyPr>
          <a:lstStyle/>
          <a:p>
            <a:r>
              <a:rPr lang="en-GB" dirty="0"/>
              <a:t>1 pint of lager at 4%</a:t>
            </a:r>
          </a:p>
        </p:txBody>
      </p:sp>
      <p:pic>
        <p:nvPicPr>
          <p:cNvPr id="5" name="Picture 4" descr="A brown bottle with white label&#10;&#10;AI-generated content may be incorrect.">
            <a:extLst>
              <a:ext uri="{FF2B5EF4-FFF2-40B4-BE49-F238E27FC236}">
                <a16:creationId xmlns:a16="http://schemas.microsoft.com/office/drawing/2014/main" id="{B2B54027-8325-3D11-6AA8-F949EC239C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883" y="4197196"/>
            <a:ext cx="2143125" cy="2143125"/>
          </a:xfrm>
          <a:prstGeom prst="rect">
            <a:avLst/>
          </a:prstGeom>
        </p:spPr>
      </p:pic>
      <p:sp>
        <p:nvSpPr>
          <p:cNvPr id="6" name="TextBox 5">
            <a:extLst>
              <a:ext uri="{FF2B5EF4-FFF2-40B4-BE49-F238E27FC236}">
                <a16:creationId xmlns:a16="http://schemas.microsoft.com/office/drawing/2014/main" id="{72AE4FA3-F01D-F695-52E1-1D517EBA4DCB}"/>
              </a:ext>
            </a:extLst>
          </p:cNvPr>
          <p:cNvSpPr txBox="1"/>
          <p:nvPr/>
        </p:nvSpPr>
        <p:spPr>
          <a:xfrm>
            <a:off x="1164156" y="6340321"/>
            <a:ext cx="2394903" cy="369332"/>
          </a:xfrm>
          <a:prstGeom prst="rect">
            <a:avLst/>
          </a:prstGeom>
          <a:noFill/>
        </p:spPr>
        <p:txBody>
          <a:bodyPr wrap="square" rtlCol="0">
            <a:spAutoFit/>
          </a:bodyPr>
          <a:lstStyle/>
          <a:p>
            <a:r>
              <a:rPr lang="en-GB" dirty="0"/>
              <a:t>330mls of beer at 8.5%</a:t>
            </a:r>
          </a:p>
        </p:txBody>
      </p:sp>
      <p:pic>
        <p:nvPicPr>
          <p:cNvPr id="7" name="Picture 6" descr="A glass with ice and limes&#10;&#10;AI-generated content may be incorrect.">
            <a:extLst>
              <a:ext uri="{FF2B5EF4-FFF2-40B4-BE49-F238E27FC236}">
                <a16:creationId xmlns:a16="http://schemas.microsoft.com/office/drawing/2014/main" id="{D211FF98-F82C-2291-9804-FD373CDB97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61959" y="958322"/>
            <a:ext cx="2024821" cy="2024821"/>
          </a:xfrm>
          <a:prstGeom prst="rect">
            <a:avLst/>
          </a:prstGeom>
        </p:spPr>
      </p:pic>
      <p:sp>
        <p:nvSpPr>
          <p:cNvPr id="8" name="TextBox 7">
            <a:extLst>
              <a:ext uri="{FF2B5EF4-FFF2-40B4-BE49-F238E27FC236}">
                <a16:creationId xmlns:a16="http://schemas.microsoft.com/office/drawing/2014/main" id="{8CD3D97F-12EC-8D19-F088-7E6E7656C2D1}"/>
              </a:ext>
            </a:extLst>
          </p:cNvPr>
          <p:cNvSpPr txBox="1"/>
          <p:nvPr/>
        </p:nvSpPr>
        <p:spPr>
          <a:xfrm>
            <a:off x="4961959" y="3545428"/>
            <a:ext cx="2394903" cy="369332"/>
          </a:xfrm>
          <a:prstGeom prst="rect">
            <a:avLst/>
          </a:prstGeom>
          <a:noFill/>
        </p:spPr>
        <p:txBody>
          <a:bodyPr wrap="square" rtlCol="0">
            <a:spAutoFit/>
          </a:bodyPr>
          <a:lstStyle/>
          <a:p>
            <a:r>
              <a:rPr lang="en-GB" dirty="0"/>
              <a:t>50mls of gin at 40%</a:t>
            </a:r>
          </a:p>
        </p:txBody>
      </p:sp>
      <p:pic>
        <p:nvPicPr>
          <p:cNvPr id="9" name="Picture 8" descr="A bottle of beer with a yellow tape&#10;&#10;AI-generated content may be incorrect.">
            <a:extLst>
              <a:ext uri="{FF2B5EF4-FFF2-40B4-BE49-F238E27FC236}">
                <a16:creationId xmlns:a16="http://schemas.microsoft.com/office/drawing/2014/main" id="{96A43C9B-8959-F9F3-B298-D1D48AD8BE9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98084" y="4197196"/>
            <a:ext cx="2143125" cy="2143125"/>
          </a:xfrm>
          <a:prstGeom prst="rect">
            <a:avLst/>
          </a:prstGeom>
        </p:spPr>
      </p:pic>
      <p:sp>
        <p:nvSpPr>
          <p:cNvPr id="10" name="TextBox 9">
            <a:extLst>
              <a:ext uri="{FF2B5EF4-FFF2-40B4-BE49-F238E27FC236}">
                <a16:creationId xmlns:a16="http://schemas.microsoft.com/office/drawing/2014/main" id="{9BD745F7-0B12-4483-46FE-D9BD36E25EE6}"/>
              </a:ext>
            </a:extLst>
          </p:cNvPr>
          <p:cNvSpPr txBox="1"/>
          <p:nvPr/>
        </p:nvSpPr>
        <p:spPr>
          <a:xfrm>
            <a:off x="4898548" y="6340321"/>
            <a:ext cx="2394903" cy="369332"/>
          </a:xfrm>
          <a:prstGeom prst="rect">
            <a:avLst/>
          </a:prstGeom>
          <a:noFill/>
        </p:spPr>
        <p:txBody>
          <a:bodyPr wrap="square" rtlCol="0">
            <a:spAutoFit/>
          </a:bodyPr>
          <a:lstStyle/>
          <a:p>
            <a:r>
              <a:rPr lang="en-GB" dirty="0"/>
              <a:t>330mls of beer at 75%</a:t>
            </a:r>
          </a:p>
        </p:txBody>
      </p:sp>
      <p:sp>
        <p:nvSpPr>
          <p:cNvPr id="11" name="Rectangle: Rounded Corners 10">
            <a:extLst>
              <a:ext uri="{FF2B5EF4-FFF2-40B4-BE49-F238E27FC236}">
                <a16:creationId xmlns:a16="http://schemas.microsoft.com/office/drawing/2014/main" id="{1542BA62-A887-F31E-257A-D0186030C2D4}"/>
              </a:ext>
            </a:extLst>
          </p:cNvPr>
          <p:cNvSpPr/>
          <p:nvPr/>
        </p:nvSpPr>
        <p:spPr>
          <a:xfrm>
            <a:off x="9828281" y="1887008"/>
            <a:ext cx="914400" cy="914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2.2 units</a:t>
            </a:r>
          </a:p>
        </p:txBody>
      </p:sp>
      <p:sp>
        <p:nvSpPr>
          <p:cNvPr id="12" name="Rectangle: Rounded Corners 11">
            <a:extLst>
              <a:ext uri="{FF2B5EF4-FFF2-40B4-BE49-F238E27FC236}">
                <a16:creationId xmlns:a16="http://schemas.microsoft.com/office/drawing/2014/main" id="{B73EA02D-0B71-23CF-76D4-90EC67495E77}"/>
              </a:ext>
            </a:extLst>
          </p:cNvPr>
          <p:cNvSpPr/>
          <p:nvPr/>
        </p:nvSpPr>
        <p:spPr>
          <a:xfrm>
            <a:off x="9828281" y="3272894"/>
            <a:ext cx="914400" cy="914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2.8 units</a:t>
            </a:r>
          </a:p>
        </p:txBody>
      </p:sp>
      <p:sp>
        <p:nvSpPr>
          <p:cNvPr id="13" name="Rectangle: Rounded Corners 12">
            <a:extLst>
              <a:ext uri="{FF2B5EF4-FFF2-40B4-BE49-F238E27FC236}">
                <a16:creationId xmlns:a16="http://schemas.microsoft.com/office/drawing/2014/main" id="{8259925D-1821-8B44-C209-A30EAD18CC31}"/>
              </a:ext>
            </a:extLst>
          </p:cNvPr>
          <p:cNvSpPr/>
          <p:nvPr/>
        </p:nvSpPr>
        <p:spPr>
          <a:xfrm>
            <a:off x="9828281" y="501122"/>
            <a:ext cx="914400" cy="914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2 units</a:t>
            </a:r>
          </a:p>
        </p:txBody>
      </p:sp>
      <p:sp>
        <p:nvSpPr>
          <p:cNvPr id="14" name="Rectangle: Rounded Corners 13">
            <a:extLst>
              <a:ext uri="{FF2B5EF4-FFF2-40B4-BE49-F238E27FC236}">
                <a16:creationId xmlns:a16="http://schemas.microsoft.com/office/drawing/2014/main" id="{627CFBD2-D3D4-10A9-9E36-6C139F671578}"/>
              </a:ext>
            </a:extLst>
          </p:cNvPr>
          <p:cNvSpPr/>
          <p:nvPr/>
        </p:nvSpPr>
        <p:spPr>
          <a:xfrm>
            <a:off x="9828281" y="4658780"/>
            <a:ext cx="914400" cy="914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24.5 units</a:t>
            </a:r>
          </a:p>
        </p:txBody>
      </p:sp>
    </p:spTree>
    <p:extLst>
      <p:ext uri="{BB962C8B-B14F-4D97-AF65-F5344CB8AC3E}">
        <p14:creationId xmlns:p14="http://schemas.microsoft.com/office/powerpoint/2010/main" val="1976802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2591</TotalTime>
  <Words>3271</Words>
  <Application>Microsoft Office PowerPoint</Application>
  <PresentationFormat>Widescreen</PresentationFormat>
  <Paragraphs>813</Paragraphs>
  <Slides>60</Slides>
  <Notes>39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60</vt:i4>
      </vt:variant>
    </vt:vector>
  </HeadingPairs>
  <TitlesOfParts>
    <vt:vector size="66" baseType="lpstr">
      <vt:lpstr>Meiryo</vt:lpstr>
      <vt:lpstr>Aptos Slab ExtraBold</vt:lpstr>
      <vt:lpstr>Arial</vt:lpstr>
      <vt:lpstr>Calibri</vt:lpstr>
      <vt:lpstr>Calibri Light</vt:lpstr>
      <vt:lpstr>Office Theme</vt:lpstr>
      <vt:lpstr>Alcohol Misuse</vt:lpstr>
      <vt:lpstr>PowerPoint Presentation</vt:lpstr>
      <vt:lpstr>Objectives</vt:lpstr>
      <vt:lpstr>PowerPoint Presentation</vt:lpstr>
      <vt:lpstr>Limits</vt:lpstr>
      <vt:lpstr>What is a unit?</vt:lpstr>
      <vt:lpstr>PowerPoint Presentation</vt:lpstr>
      <vt:lpstr>PowerPoint Presentation</vt:lpstr>
      <vt:lpstr>PowerPoint Presentation</vt:lpstr>
      <vt:lpstr>PowerPoint Presentation</vt:lpstr>
      <vt:lpstr>Definitions/Terminology</vt:lpstr>
      <vt:lpstr>PowerPoint Presentation</vt:lpstr>
      <vt:lpstr>Alcohol Use Disorder</vt:lpstr>
      <vt:lpstr>Prevalence</vt:lpstr>
      <vt:lpstr>Definitions/Terminology</vt:lpstr>
      <vt:lpstr>PowerPoint Presentation</vt:lpstr>
      <vt:lpstr>PowerPoint Presentation</vt:lpstr>
      <vt:lpstr>PowerPoint Presentation</vt:lpstr>
      <vt:lpstr>Consumption</vt:lpstr>
      <vt:lpstr>PowerPoint Presentation</vt:lpstr>
      <vt:lpstr>Older adults</vt:lpstr>
      <vt:lpstr>Alcohol in the Elderly</vt:lpstr>
      <vt:lpstr>Older Drinkers – Why is it a problem?</vt:lpstr>
      <vt:lpstr>Triggers  </vt:lpstr>
      <vt:lpstr>Pharmacology – Alcohol &amp; Ageing</vt:lpstr>
      <vt:lpstr>Adverse Effects</vt:lpstr>
      <vt:lpstr>Short Term Risks</vt:lpstr>
      <vt:lpstr>Long Term Effects</vt:lpstr>
      <vt:lpstr>Social Effects/Problems</vt:lpstr>
      <vt:lpstr>Adverse Effects – Falls &amp; Fractures</vt:lpstr>
      <vt:lpstr>Alcoholic Neuropathy</vt:lpstr>
      <vt:lpstr>Alcoholic Neuropathy</vt:lpstr>
      <vt:lpstr>Alcoholic Neuropathy</vt:lpstr>
      <vt:lpstr>Adverse Effects – Brain (ARBD)</vt:lpstr>
      <vt:lpstr>Delirium Tremens</vt:lpstr>
      <vt:lpstr>Withdrawal in Older Adults</vt:lpstr>
      <vt:lpstr>Wernicke’s Encephalopathy</vt:lpstr>
      <vt:lpstr>Korsakoff’s Syndrome</vt:lpstr>
      <vt:lpstr>Hepatic Encephalopathy</vt:lpstr>
      <vt:lpstr>Alcohol Related Dementia</vt:lpstr>
      <vt:lpstr>Adverse Effects - Gastrointestinal</vt:lpstr>
      <vt:lpstr>PowerPoint Presentation</vt:lpstr>
      <vt:lpstr>Alcoholic Hepatitis</vt:lpstr>
      <vt:lpstr>Cirrhosis</vt:lpstr>
      <vt:lpstr>Pancreatitis</vt:lpstr>
      <vt:lpstr>Pancreatitis</vt:lpstr>
      <vt:lpstr>Adverse Effects - Cardiovascular</vt:lpstr>
      <vt:lpstr>Adverse Effects – Other</vt:lpstr>
      <vt:lpstr>Case Example 1</vt:lpstr>
      <vt:lpstr>Case Example 1</vt:lpstr>
      <vt:lpstr>PowerPoint Presentation</vt:lpstr>
      <vt:lpstr>PowerPoint Presentation</vt:lpstr>
      <vt:lpstr>Case Example 2</vt:lpstr>
      <vt:lpstr>Any Health Benefits?</vt:lpstr>
      <vt:lpstr>PowerPoint Presentation</vt:lpstr>
      <vt:lpstr>Recognition/Screening</vt:lpstr>
      <vt:lpstr>Longer Term Management</vt:lpstr>
      <vt:lpstr>Longer Term Management</vt:lpstr>
      <vt:lpstr>Summary</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Rhonda Sturley</dc:creator>
  <cp:lastModifiedBy>Rhonda Sturley</cp:lastModifiedBy>
  <cp:revision>109</cp:revision>
  <dcterms:created xsi:type="dcterms:W3CDTF">2023-03-03T13:58:46Z</dcterms:created>
  <dcterms:modified xsi:type="dcterms:W3CDTF">2026-04-26T19:31:09Z</dcterms:modified>
</cp:coreProperties>
</file>