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media/media1.mp4" ContentType="video/unknown"/>
  <Override PartName="/ppt/media/media1.mov" ContentType="video/unknown"/>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media/image1.jpeg" ContentType="image/jpeg"/>
  <Override PartName="/ppt/media/media2.mp4" ContentType="video/unknown"/>
  <Override PartName="/ppt/media/media3.mp4" ContentType="video/unknown"/>
  <Override PartName="/ppt/media/media4.mp4" ContentType="video/unknown"/>
  <Override PartName="/ppt/media/media2.mov" ContentType="video/unknown"/>
  <Override PartName="/ppt/media/media5.mp4" ContentType="video/unknown"/>
  <Override PartName="/ppt/notesSlides/notesSlide51.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 id="315" r:id="rId67"/>
    <p:sldId id="316" r:id="rId68"/>
    <p:sldId id="317" r:id="rId69"/>
    <p:sldId id="318" r:id="rId70"/>
    <p:sldId id="319" r:id="rId71"/>
    <p:sldId id="320" r:id="rId72"/>
    <p:sldId id="321" r:id="rId73"/>
    <p:sldId id="322" r:id="rId74"/>
    <p:sldId id="323" r:id="rId75"/>
    <p:sldId id="324" r:id="rId76"/>
    <p:sldId id="325" r:id="rId77"/>
    <p:sldId id="326" r:id="rId78"/>
    <p:sldId id="327" r:id="rId79"/>
    <p:sldId id="328" r:id="rId80"/>
    <p:sldId id="329" r:id="rId81"/>
    <p:sldId id="330" r:id="rId82"/>
    <p:sldId id="331" r:id="rId83"/>
    <p:sldId id="332" r:id="rId84"/>
    <p:sldId id="333" r:id="rId85"/>
    <p:sldId id="334" r:id="rId86"/>
    <p:sldId id="335" r:id="rId87"/>
    <p:sldId id="336" r:id="rId88"/>
    <p:sldId id="337" r:id="rId89"/>
    <p:sldId id="338" r:id="rId90"/>
    <p:sldId id="339" r:id="rId91"/>
    <p:sldId id="340" r:id="rId92"/>
    <p:sldId id="341" r:id="rId93"/>
    <p:sldId id="342" r:id="rId94"/>
    <p:sldId id="343" r:id="rId95"/>
    <p:sldId id="344" r:id="rId96"/>
    <p:sldId id="345" r:id="rId97"/>
    <p:sldId id="346" r:id="rId98"/>
    <p:sldId id="347" r:id="rId99"/>
    <p:sldId id="348" r:id="rId100"/>
    <p:sldId id="349" r:id="rId101"/>
    <p:sldId id="350" r:id="rId102"/>
    <p:sldId id="351" r:id="rId103"/>
  </p:sldIdLst>
  <p:sldSz cx="9144000" cy="51435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 Id="rId54" Type="http://schemas.openxmlformats.org/officeDocument/2006/relationships/slide" Target="slides/slide47.xml"/><Relationship Id="rId55" Type="http://schemas.openxmlformats.org/officeDocument/2006/relationships/slide" Target="slides/slide48.xml"/><Relationship Id="rId56" Type="http://schemas.openxmlformats.org/officeDocument/2006/relationships/slide" Target="slides/slide49.xml"/><Relationship Id="rId57" Type="http://schemas.openxmlformats.org/officeDocument/2006/relationships/slide" Target="slides/slide50.xml"/><Relationship Id="rId58" Type="http://schemas.openxmlformats.org/officeDocument/2006/relationships/slide" Target="slides/slide51.xml"/><Relationship Id="rId59" Type="http://schemas.openxmlformats.org/officeDocument/2006/relationships/slide" Target="slides/slide52.xml"/><Relationship Id="rId60" Type="http://schemas.openxmlformats.org/officeDocument/2006/relationships/slide" Target="slides/slide53.xml"/><Relationship Id="rId61" Type="http://schemas.openxmlformats.org/officeDocument/2006/relationships/slide" Target="slides/slide54.xml"/><Relationship Id="rId62" Type="http://schemas.openxmlformats.org/officeDocument/2006/relationships/slide" Target="slides/slide55.xml"/><Relationship Id="rId63" Type="http://schemas.openxmlformats.org/officeDocument/2006/relationships/slide" Target="slides/slide56.xml"/><Relationship Id="rId64" Type="http://schemas.openxmlformats.org/officeDocument/2006/relationships/slide" Target="slides/slide57.xml"/><Relationship Id="rId65" Type="http://schemas.openxmlformats.org/officeDocument/2006/relationships/slide" Target="slides/slide58.xml"/><Relationship Id="rId66" Type="http://schemas.openxmlformats.org/officeDocument/2006/relationships/slide" Target="slides/slide59.xml"/><Relationship Id="rId67" Type="http://schemas.openxmlformats.org/officeDocument/2006/relationships/slide" Target="slides/slide60.xml"/><Relationship Id="rId68" Type="http://schemas.openxmlformats.org/officeDocument/2006/relationships/slide" Target="slides/slide61.xml"/><Relationship Id="rId69" Type="http://schemas.openxmlformats.org/officeDocument/2006/relationships/slide" Target="slides/slide62.xml"/><Relationship Id="rId70" Type="http://schemas.openxmlformats.org/officeDocument/2006/relationships/slide" Target="slides/slide63.xml"/><Relationship Id="rId71" Type="http://schemas.openxmlformats.org/officeDocument/2006/relationships/slide" Target="slides/slide64.xml"/><Relationship Id="rId72" Type="http://schemas.openxmlformats.org/officeDocument/2006/relationships/slide" Target="slides/slide65.xml"/><Relationship Id="rId73" Type="http://schemas.openxmlformats.org/officeDocument/2006/relationships/slide" Target="slides/slide66.xml"/><Relationship Id="rId74" Type="http://schemas.openxmlformats.org/officeDocument/2006/relationships/slide" Target="slides/slide67.xml"/><Relationship Id="rId75" Type="http://schemas.openxmlformats.org/officeDocument/2006/relationships/slide" Target="slides/slide68.xml"/><Relationship Id="rId76" Type="http://schemas.openxmlformats.org/officeDocument/2006/relationships/slide" Target="slides/slide69.xml"/><Relationship Id="rId77" Type="http://schemas.openxmlformats.org/officeDocument/2006/relationships/slide" Target="slides/slide70.xml"/><Relationship Id="rId78" Type="http://schemas.openxmlformats.org/officeDocument/2006/relationships/slide" Target="slides/slide71.xml"/><Relationship Id="rId79" Type="http://schemas.openxmlformats.org/officeDocument/2006/relationships/slide" Target="slides/slide72.xml"/><Relationship Id="rId80" Type="http://schemas.openxmlformats.org/officeDocument/2006/relationships/slide" Target="slides/slide73.xml"/><Relationship Id="rId81" Type="http://schemas.openxmlformats.org/officeDocument/2006/relationships/slide" Target="slides/slide74.xml"/><Relationship Id="rId82" Type="http://schemas.openxmlformats.org/officeDocument/2006/relationships/slide" Target="slides/slide75.xml"/><Relationship Id="rId83" Type="http://schemas.openxmlformats.org/officeDocument/2006/relationships/slide" Target="slides/slide76.xml"/><Relationship Id="rId84" Type="http://schemas.openxmlformats.org/officeDocument/2006/relationships/slide" Target="slides/slide77.xml"/><Relationship Id="rId85" Type="http://schemas.openxmlformats.org/officeDocument/2006/relationships/slide" Target="slides/slide78.xml"/><Relationship Id="rId86" Type="http://schemas.openxmlformats.org/officeDocument/2006/relationships/slide" Target="slides/slide79.xml"/><Relationship Id="rId87" Type="http://schemas.openxmlformats.org/officeDocument/2006/relationships/slide" Target="slides/slide80.xml"/><Relationship Id="rId88" Type="http://schemas.openxmlformats.org/officeDocument/2006/relationships/slide" Target="slides/slide81.xml"/><Relationship Id="rId89" Type="http://schemas.openxmlformats.org/officeDocument/2006/relationships/slide" Target="slides/slide82.xml"/><Relationship Id="rId90" Type="http://schemas.openxmlformats.org/officeDocument/2006/relationships/slide" Target="slides/slide83.xml"/><Relationship Id="rId91" Type="http://schemas.openxmlformats.org/officeDocument/2006/relationships/slide" Target="slides/slide84.xml"/><Relationship Id="rId92" Type="http://schemas.openxmlformats.org/officeDocument/2006/relationships/slide" Target="slides/slide85.xml"/><Relationship Id="rId93" Type="http://schemas.openxmlformats.org/officeDocument/2006/relationships/slide" Target="slides/slide86.xml"/><Relationship Id="rId94" Type="http://schemas.openxmlformats.org/officeDocument/2006/relationships/slide" Target="slides/slide87.xml"/><Relationship Id="rId95" Type="http://schemas.openxmlformats.org/officeDocument/2006/relationships/slide" Target="slides/slide88.xml"/><Relationship Id="rId96" Type="http://schemas.openxmlformats.org/officeDocument/2006/relationships/slide" Target="slides/slide89.xml"/><Relationship Id="rId97" Type="http://schemas.openxmlformats.org/officeDocument/2006/relationships/slide" Target="slides/slide90.xml"/><Relationship Id="rId98" Type="http://schemas.openxmlformats.org/officeDocument/2006/relationships/slide" Target="slides/slide91.xml"/><Relationship Id="rId99" Type="http://schemas.openxmlformats.org/officeDocument/2006/relationships/slide" Target="slides/slide92.xml"/><Relationship Id="rId100" Type="http://schemas.openxmlformats.org/officeDocument/2006/relationships/slide" Target="slides/slide93.xml"/><Relationship Id="rId101" Type="http://schemas.openxmlformats.org/officeDocument/2006/relationships/slide" Target="slides/slide94.xml"/><Relationship Id="rId102" Type="http://schemas.openxmlformats.org/officeDocument/2006/relationships/slide" Target="slides/slide95.xml"/><Relationship Id="rId103" Type="http://schemas.openxmlformats.org/officeDocument/2006/relationships/slide" Target="slides/slide9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71" name="Shape 71"/>
          <p:cNvSpPr/>
          <p:nvPr>
            <p:ph type="sldImg"/>
          </p:nvPr>
        </p:nvSpPr>
        <p:spPr>
          <a:xfrm>
            <a:off x="1143000" y="685800"/>
            <a:ext cx="4572000" cy="3429000"/>
          </a:xfrm>
          <a:prstGeom prst="rect">
            <a:avLst/>
          </a:prstGeom>
        </p:spPr>
        <p:txBody>
          <a:bodyPr/>
          <a:lstStyle/>
          <a:p>
            <a:pPr/>
          </a:p>
        </p:txBody>
      </p:sp>
      <p:sp>
        <p:nvSpPr>
          <p:cNvPr id="72" name="Shape 7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17.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18.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19.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_rels/notesSlide20.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21.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22.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23.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Relationships>

</file>

<file path=ppt/notesSlides/_rels/notesSlide24.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Relationships>

</file>

<file path=ppt/notesSlides/_rels/notesSlide25.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Relationships>

</file>

<file path=ppt/notesSlides/_rels/notesSlide26.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_rels/notesSlide27.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Relationships>

</file>

<file path=ppt/notesSlides/_rels/notesSlide28.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Relationships>

</file>

<file path=ppt/notesSlides/_rels/notesSlide29.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Relationships>

</file>

<file path=ppt/notesSlides/_rels/notesSlide30.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Relationships>

</file>

<file path=ppt/notesSlides/_rels/notesSlide31.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Relationships>

</file>

<file path=ppt/notesSlides/_rels/notesSlide32.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Relationships>

</file>

<file path=ppt/notesSlides/_rels/notesSlide33.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Relationships>

</file>

<file path=ppt/notesSlides/_rels/notesSlide34.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Relationships>

</file>

<file path=ppt/notesSlides/_rels/notesSlide35.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Relationships>

</file>

<file path=ppt/notesSlides/_rels/notesSlide36.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Relationships>

</file>

<file path=ppt/notesSlides/_rels/notesSlide37.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Relationships>

</file>

<file path=ppt/notesSlides/_rels/notesSlide38.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Relationships>

</file>

<file path=ppt/notesSlides/_rels/notesSlide39.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Relationships>

</file>

<file path=ppt/notesSlides/_rels/notesSlide40.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Relationships>

</file>

<file path=ppt/notesSlides/_rels/notesSlide41.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Relationships>

</file>

<file path=ppt/notesSlides/_rels/notesSlide42.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Relationships>

</file>

<file path=ppt/notesSlides/_rels/notesSlide43.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Relationships>

</file>

<file path=ppt/notesSlides/_rels/notesSlide44.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Relationships>

</file>

<file path=ppt/notesSlides/_rels/notesSlide45.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Relationships>

</file>

<file path=ppt/notesSlides/_rels/notesSlide46.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Relationships>

</file>

<file path=ppt/notesSlides/_rels/notesSlide47.xml.rels><?xml version="1.0" encoding="UTF-8"?>
<Relationships xmlns="http://schemas.openxmlformats.org/package/2006/relationships"><Relationship Id="rId1" Type="http://schemas.openxmlformats.org/officeDocument/2006/relationships/slide" Target="../slides/slide69.xml"/><Relationship Id="rId2" Type="http://schemas.openxmlformats.org/officeDocument/2006/relationships/notesMaster" Target="../notesMasters/notesMaster1.xml"/></Relationships>

</file>

<file path=ppt/notesSlides/_rels/notesSlide48.xml.rels><?xml version="1.0" encoding="UTF-8"?>
<Relationships xmlns="http://schemas.openxmlformats.org/package/2006/relationships"><Relationship Id="rId1" Type="http://schemas.openxmlformats.org/officeDocument/2006/relationships/slide" Target="../slides/slide70.xml"/><Relationship Id="rId2" Type="http://schemas.openxmlformats.org/officeDocument/2006/relationships/notesMaster" Target="../notesMasters/notesMaster1.xml"/></Relationships>

</file>

<file path=ppt/notesSlides/_rels/notesSlide49.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Relationships>

</file>

<file path=ppt/notesSlides/_rels/notesSlide50.xml.rels><?xml version="1.0" encoding="UTF-8"?>
<Relationships xmlns="http://schemas.openxmlformats.org/package/2006/relationships"><Relationship Id="rId1" Type="http://schemas.openxmlformats.org/officeDocument/2006/relationships/slide" Target="../slides/slide73.xml"/><Relationship Id="rId2" Type="http://schemas.openxmlformats.org/officeDocument/2006/relationships/notesMaster" Target="../notesMasters/notesMaster1.xml"/><Relationship Id="rId3" Type="http://schemas.openxmlformats.org/officeDocument/2006/relationships/hyperlink" Target="http://clinicaltrials.gov/show/NCT01764633" TargetMode="External"/></Relationships>

</file>

<file path=ppt/notesSlides/_rels/notesSlide51.xml.rels><?xml version="1.0" encoding="UTF-8"?>
<Relationships xmlns="http://schemas.openxmlformats.org/package/2006/relationships"><Relationship Id="rId1" Type="http://schemas.openxmlformats.org/officeDocument/2006/relationships/slide" Target="../slides/slide96.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4" name="Shape 84"/>
          <p:cNvSpPr/>
          <p:nvPr>
            <p:ph type="sldImg"/>
          </p:nvPr>
        </p:nvSpPr>
        <p:spPr>
          <a:prstGeom prst="rect">
            <a:avLst/>
          </a:prstGeom>
        </p:spPr>
        <p:txBody>
          <a:bodyPr/>
          <a:lstStyle/>
          <a:p>
            <a:pPr/>
          </a:p>
        </p:txBody>
      </p:sp>
      <p:sp>
        <p:nvSpPr>
          <p:cNvPr id="85" name="Shape 85"/>
          <p:cNvSpPr/>
          <p:nvPr>
            <p:ph type="body" sz="quarter" idx="1"/>
          </p:nvPr>
        </p:nvSpPr>
        <p:spPr>
          <a:prstGeom prst="rect">
            <a:avLst/>
          </a:prstGeom>
        </p:spPr>
        <p:txBody>
          <a:bodyPr/>
          <a:lstStyle/>
          <a:p>
            <a:pPr/>
            <a:r>
              <a:t>Welcome everyone. I'm Kristopher Knott, Consultant Cardiologist working across NHS South London and privately at St Anthony's Hospital in Cheam. Today's session runs until 10:50, with the last 20 minutes for questions. We're going to cover four topics that come up repeatedly at the interface between cardiology and general medicine: the cardiac effects of dementia drugs, QTc prolongation with antipsychotics, hypertension management, and heart failure. I'll try to keep things practical — what you need to know for the clinic, not the catheter lab. Please hold questions until the end, though I'm happy to take quick clarifying ones as we go.</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2" name="Shape 112"/>
          <p:cNvSpPr/>
          <p:nvPr>
            <p:ph type="sldImg"/>
          </p:nvPr>
        </p:nvSpPr>
        <p:spPr>
          <a:prstGeom prst="rect">
            <a:avLst/>
          </a:prstGeom>
        </p:spPr>
        <p:txBody>
          <a:bodyPr/>
          <a:lstStyle/>
          <a:p>
            <a:pPr/>
          </a:p>
        </p:txBody>
      </p:sp>
      <p:sp>
        <p:nvSpPr>
          <p:cNvPr id="113" name="Shape 113"/>
          <p:cNvSpPr/>
          <p:nvPr>
            <p:ph type="body" sz="quarter" idx="1"/>
          </p:nvPr>
        </p:nvSpPr>
        <p:spPr>
          <a:prstGeom prst="rect">
            <a:avLst/>
          </a:prstGeom>
        </p:spPr>
        <p:txBody>
          <a:bodyPr/>
          <a:lstStyle/>
          <a:p>
            <a:pPr/>
            <a:r>
              <a:t>Just to orient you: we have four sections, broadly in order of complexity. We'll start with acetylcholinesterase inhibitors and memantine — mostly about ECG monitoring before you prescribe. Then antipsychotics and QTc, which is a patient safety topic and one that I think genuinely causes harm through under-monitoring. Hypertension takes up a good chunk of the middle — the evidence base is huge and the guidelines have just been updated significantly. We finish with heart failure, which is where most of the exciting new evidence sits. Q&amp;A is at the end.</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9" name="Shape 119"/>
          <p:cNvSpPr/>
          <p:nvPr>
            <p:ph type="sldImg"/>
          </p:nvPr>
        </p:nvSpPr>
        <p:spPr>
          <a:prstGeom prst="rect">
            <a:avLst/>
          </a:prstGeom>
        </p:spPr>
        <p:txBody>
          <a:bodyPr/>
          <a:lstStyle/>
          <a:p>
            <a:pPr/>
          </a:p>
        </p:txBody>
      </p:sp>
      <p:sp>
        <p:nvSpPr>
          <p:cNvPr id="120" name="Shape 120"/>
          <p:cNvSpPr/>
          <p:nvPr>
            <p:ph type="body" sz="quarter" idx="1"/>
          </p:nvPr>
        </p:nvSpPr>
        <p:spPr>
          <a:prstGeom prst="rect">
            <a:avLst/>
          </a:prstGeom>
        </p:spPr>
        <p:txBody>
          <a:bodyPr/>
          <a:lstStyle/>
          <a:p>
            <a:pPr/>
            <a:r>
              <a:t>Section one. Dementia drugs are prescribed in very high volumes, often by non-specialists, and the cardiac side effects are under-appreciated. This section should give you a framework for safe prescribing and a clear sense of when to loop in cardiology.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3" name="Shape 153"/>
          <p:cNvSpPr/>
          <p:nvPr>
            <p:ph type="sldImg"/>
          </p:nvPr>
        </p:nvSpPr>
        <p:spPr>
          <a:prstGeom prst="rect">
            <a:avLst/>
          </a:prstGeom>
        </p:spPr>
        <p:txBody>
          <a:bodyPr/>
          <a:lstStyle/>
          <a:p>
            <a:pPr/>
          </a:p>
        </p:txBody>
      </p:sp>
      <p:sp>
        <p:nvSpPr>
          <p:cNvPr id="154" name="Shape 154"/>
          <p:cNvSpPr/>
          <p:nvPr>
            <p:ph type="body" sz="quarter" idx="1"/>
          </p:nvPr>
        </p:nvSpPr>
        <p:spPr>
          <a:prstGeom prst="rect">
            <a:avLst/>
          </a:prstGeom>
        </p:spPr>
        <p:txBody>
          <a:bodyPr/>
          <a:lstStyle/>
          <a:p>
            <a:pPr/>
            <a:r>
              <a:t>So what are these drugs and how do they work? AChEIs — donepezil, rivastigmine, galantamine — all work by inhibiting the enzyme that breaks down acetylcholine. The result is more acetylcholine available at cholinergic synapses, which has modest symptomatic benefit in Alzheimer's disease. Important: these are symptomatic treatments, not disease-modifying. They slow the symptom trajectory; they don't alter the underlying pathology. Donepezil is the most widely used — once daily, good tolerability. Rivastigmine is important because it's also licensed for Parkinson's disease dementia, which the others aren't. Galantamine also has nicotinic receptor activity which some believe adds to its efficacy. Memantine works through a completely different mechanism — NMDA receptor antagonism, blocking pathological glutamate excitotoxicity. This is licensed for moderate to severe Alzheimer's and can be used in combination with AChEIs. The key cardiac point: because memantine doesn't touch the cholinergic system, it doesn't have the vagotonic effects of AChEIs.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Shape 183"/>
          <p:cNvSpPr/>
          <p:nvPr>
            <p:ph type="sldImg"/>
          </p:nvPr>
        </p:nvSpPr>
        <p:spPr>
          <a:prstGeom prst="rect">
            <a:avLst/>
          </a:prstGeom>
        </p:spPr>
        <p:txBody>
          <a:bodyPr/>
          <a:lstStyle/>
          <a:p>
            <a:pPr/>
          </a:p>
        </p:txBody>
      </p:sp>
      <p:sp>
        <p:nvSpPr>
          <p:cNvPr id="184" name="Shape 184"/>
          <p:cNvSpPr/>
          <p:nvPr>
            <p:ph type="body" sz="quarter" idx="1"/>
          </p:nvPr>
        </p:nvSpPr>
        <p:spPr>
          <a:prstGeom prst="rect">
            <a:avLst/>
          </a:prstGeom>
        </p:spPr>
        <p:txBody>
          <a:bodyPr/>
          <a:lstStyle/>
          <a:p>
            <a:pPr/>
            <a:r>
              <a:t>Here's why this matters for cardiology. AChEIs increase vagal (parasympathetic) tone — and that has real electrophysiological consequences. The mechanism is well understood: more acetylcholine at the sino-atrial node slows the pacemaker rate, and more at the AV node slows conduction. The key effects are: bradycardia — clinically significant in about one to three percent of patients in the RCT data, though that's probably an underestimate in real-world older patients; AV conduction delay, ranging from PR prolongation to complete heart block; syncope and falls — particularly important in the elderly, where a sinus bradycardia of 45 beats per minute can cause sufficient haemodynamic compromise to precipitate a fall. And then interactions — beta-blockers and rate-limiting calcium channel blockers compound the risk. Anaesthetic risk is worth flagging too: AChEIs potentiate succinylcholine and can cause profound bradycardia intraoperatively. Do make sure surgical teams know when a patient is on one of these drugs.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Shape 193"/>
          <p:cNvSpPr/>
          <p:nvPr>
            <p:ph type="sldImg"/>
          </p:nvPr>
        </p:nvSpPr>
        <p:spPr>
          <a:prstGeom prst="rect">
            <a:avLst/>
          </a:prstGeom>
        </p:spPr>
        <p:txBody>
          <a:bodyPr/>
          <a:lstStyle/>
          <a:p>
            <a:pPr/>
          </a:p>
        </p:txBody>
      </p:sp>
      <p:sp>
        <p:nvSpPr>
          <p:cNvPr id="194" name="Shape 194"/>
          <p:cNvSpPr/>
          <p:nvPr>
            <p:ph type="body" sz="quarter" idx="1"/>
          </p:nvPr>
        </p:nvSpPr>
        <p:spPr>
          <a:prstGeom prst="rect">
            <a:avLst/>
          </a:prstGeom>
        </p:spPr>
        <p:txBody>
          <a:bodyPr/>
          <a:lstStyle>
            <a:lvl1pPr>
              <a:spcBef>
                <a:spcPts val="400"/>
              </a:spcBef>
              <a:defRPr>
                <a:solidFill>
                  <a:srgbClr val="212121"/>
                </a:solidFill>
                <a:latin typeface="Cambria"/>
                <a:ea typeface="Cambria"/>
                <a:cs typeface="Cambria"/>
                <a:sym typeface="Cambria"/>
              </a:defRPr>
            </a:lvl1pPr>
          </a:lstStyle>
          <a:p>
            <a:pPr/>
            <a:r>
              <a:t>The results of an administrative database study showed that there was a 1.4-fold increased risk of bradycardia in patients with dementia treated with AChE inhibitor (compared to that in patients not taking these medications) and that there was a dose-dependent increase in risk for patients on donepezil.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4" name="Shape 204"/>
          <p:cNvSpPr/>
          <p:nvPr>
            <p:ph type="sldImg"/>
          </p:nvPr>
        </p:nvSpPr>
        <p:spPr>
          <a:prstGeom prst="rect">
            <a:avLst/>
          </a:prstGeom>
        </p:spPr>
        <p:txBody>
          <a:bodyPr/>
          <a:lstStyle/>
          <a:p>
            <a:pPr/>
          </a:p>
        </p:txBody>
      </p:sp>
      <p:sp>
        <p:nvSpPr>
          <p:cNvPr id="205" name="Shape 205"/>
          <p:cNvSpPr/>
          <p:nvPr>
            <p:ph type="body" sz="quarter" idx="1"/>
          </p:nvPr>
        </p:nvSpPr>
        <p:spPr>
          <a:prstGeom prst="rect">
            <a:avLst/>
          </a:prstGeom>
        </p:spPr>
        <p:txBody>
          <a:bodyPr/>
          <a:lstStyle>
            <a:lvl1pPr>
              <a:spcBef>
                <a:spcPts val="400"/>
              </a:spcBef>
              <a:defRPr>
                <a:solidFill>
                  <a:srgbClr val="212121"/>
                </a:solidFill>
                <a:latin typeface="Cambria"/>
                <a:ea typeface="Cambria"/>
                <a:cs typeface="Cambria"/>
                <a:sym typeface="Cambria"/>
              </a:defRPr>
            </a:lvl1pPr>
          </a:lstStyle>
          <a:p>
            <a:pPr/>
            <a:r>
              <a:t>A population-based study demonstrated a two-fold increased risk of bradycardia in older patients (aged 67 years or older) who had recently started AChE inhibitor regimens.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0" name="Shape 250"/>
          <p:cNvSpPr/>
          <p:nvPr>
            <p:ph type="sldImg"/>
          </p:nvPr>
        </p:nvSpPr>
        <p:spPr>
          <a:prstGeom prst="rect">
            <a:avLst/>
          </a:prstGeom>
        </p:spPr>
        <p:txBody>
          <a:bodyPr/>
          <a:lstStyle/>
          <a:p>
            <a:pPr/>
          </a:p>
        </p:txBody>
      </p:sp>
      <p:sp>
        <p:nvSpPr>
          <p:cNvPr id="251" name="Shape 251"/>
          <p:cNvSpPr/>
          <p:nvPr>
            <p:ph type="body" sz="quarter" idx="1"/>
          </p:nvPr>
        </p:nvSpPr>
        <p:spPr>
          <a:prstGeom prst="rect">
            <a:avLst/>
          </a:prstGeom>
        </p:spPr>
        <p:txBody>
          <a:bodyPr/>
          <a:lstStyle/>
          <a:p>
            <a:pPr/>
            <a:r>
              <a:t>So what should you actually do in practice? Before prescribing: record a resting heart rate — I would be cautious about starting if the rate is consistently below 60. Do a 12-lead ECG: look at the PR interval, the QRS morphology, and whether there's any pre-existing AV block. Review the drug list carefully for other rate-limiting agents. Ask about falls and presyncope — these are the symptoms that most commonly herald AChEI-related bradycardia. And note any structural heart disease that would make bradycardia less well tolerated. Then ongoing: repeat ECG at four to six weeks after starting or up-titrating. Check the heart rate at every medication review. Ask specifically about new dizziness or falls — patients don't always volunteer this. If the resting rate is below 50, or if the patient is symptomatic, stop or switch. If symptomatic heart block develops, that's an urgent cardiology referral. The rivastigmine patch is worth knowing about — slower absorption, lower peak plasma concentration, and in my experience better tolerated from a cardiac side-effect perspective.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1" name="Shape 271"/>
          <p:cNvSpPr/>
          <p:nvPr>
            <p:ph type="sldImg"/>
          </p:nvPr>
        </p:nvSpPr>
        <p:spPr>
          <a:prstGeom prst="rect">
            <a:avLst/>
          </a:prstGeom>
        </p:spPr>
        <p:txBody>
          <a:bodyPr/>
          <a:lstStyle/>
          <a:p>
            <a:pPr/>
          </a:p>
        </p:txBody>
      </p:sp>
      <p:sp>
        <p:nvSpPr>
          <p:cNvPr id="272" name="Shape 272"/>
          <p:cNvSpPr/>
          <p:nvPr>
            <p:ph type="body" sz="quarter" idx="1"/>
          </p:nvPr>
        </p:nvSpPr>
        <p:spPr>
          <a:prstGeom prst="rect">
            <a:avLst/>
          </a:prstGeom>
        </p:spPr>
        <p:txBody>
          <a:bodyPr/>
          <a:lstStyle/>
          <a:p>
            <a:pPr/>
            <a:r>
              <a:t>Memantine has a genuinely low cardiac risk profile — and this is clinically useful. There are rare case reports of conduction effects in the literature, and the MHRA and EMA list cardiac adverse effects as rare in the prescribing information, but in practice, the cardiac burden is substantially lower than AChEIs. Mechanistically, this makes sense: memantine has no activity at muscarinic or nicotinic receptors — the receptors responsible for the cardiac effects of AChEIs. So when is memantine the preferred choice? Any time you have a patient with significant pre-existing bradycardia, sick sinus syndrome, higher degree AV block, or where multiple rate-limiting drugs make adding an AChEI too risky. The combination of AChEI and memantine is both licensed and widely used — there's no pharmacodynamic interaction between them. The monitoring requirements for the combination remain those of the AChEI component.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0" name="Shape 280"/>
          <p:cNvSpPr/>
          <p:nvPr>
            <p:ph type="sldImg"/>
          </p:nvPr>
        </p:nvSpPr>
        <p:spPr>
          <a:prstGeom prst="rect">
            <a:avLst/>
          </a:prstGeom>
        </p:spPr>
        <p:txBody>
          <a:bodyPr/>
          <a:lstStyle/>
          <a:p>
            <a:pPr/>
          </a:p>
        </p:txBody>
      </p:sp>
      <p:sp>
        <p:nvSpPr>
          <p:cNvPr id="281" name="Shape 281"/>
          <p:cNvSpPr/>
          <p:nvPr>
            <p:ph type="body" sz="quarter" idx="1"/>
          </p:nvPr>
        </p:nvSpPr>
        <p:spPr>
          <a:prstGeom prst="rect">
            <a:avLst/>
          </a:prstGeom>
        </p:spPr>
        <p:txBody>
          <a:bodyPr/>
          <a:lstStyle/>
          <a:p>
            <a:pPr>
              <a:spcBef>
                <a:spcPts val="400"/>
              </a:spcBef>
              <a:defRPr b="1">
                <a:solidFill>
                  <a:srgbClr val="212121"/>
                </a:solidFill>
                <a:latin typeface="Merriweather"/>
                <a:ea typeface="Merriweather"/>
                <a:cs typeface="Merriweather"/>
                <a:sym typeface="Merriweather"/>
              </a:defRPr>
            </a:pPr>
            <a:r>
              <a:t>Abstract</a:t>
            </a:r>
          </a:p>
          <a:p>
            <a:pPr>
              <a:spcBef>
                <a:spcPts val="400"/>
              </a:spcBef>
              <a:defRPr b="1">
                <a:solidFill>
                  <a:srgbClr val="212121"/>
                </a:solidFill>
                <a:latin typeface="BlinkMacSystemFont"/>
                <a:ea typeface="BlinkMacSystemFont"/>
                <a:cs typeface="BlinkMacSystemFont"/>
                <a:sym typeface="BlinkMacSystemFont"/>
              </a:defRPr>
            </a:pPr>
            <a:r>
              <a:t>Background: </a:t>
            </a:r>
            <a:r>
              <a:rPr b="0"/>
              <a:t>Autonomic nervous dysfunction is a shared clinical feature in Alzheimer's disease (AD) and heart failure (HF). Cholinesterase inhibitors (ChEIs) are widely used autonomic modulators in patients with AD, but their primary preventive benefit on new-onset HF is still uncertain.</a:t>
            </a:r>
            <a:endParaRPr b="0"/>
          </a:p>
          <a:p>
            <a:pPr>
              <a:spcBef>
                <a:spcPts val="400"/>
              </a:spcBef>
              <a:defRPr b="1">
                <a:solidFill>
                  <a:srgbClr val="212121"/>
                </a:solidFill>
                <a:latin typeface="BlinkMacSystemFont"/>
                <a:ea typeface="BlinkMacSystemFont"/>
                <a:cs typeface="BlinkMacSystemFont"/>
                <a:sym typeface="BlinkMacSystemFont"/>
              </a:defRPr>
            </a:pPr>
            <a:r>
              <a:t>Objective: </a:t>
            </a:r>
            <a:r>
              <a:rPr b="0"/>
              <a:t>This study examined whether ChEIs have a primary preventive effect on new-onset HF in patients with AD.</a:t>
            </a:r>
            <a:endParaRPr b="0"/>
          </a:p>
          <a:p>
            <a:pPr>
              <a:spcBef>
                <a:spcPts val="400"/>
              </a:spcBef>
              <a:defRPr b="1">
                <a:solidFill>
                  <a:srgbClr val="212121"/>
                </a:solidFill>
                <a:latin typeface="BlinkMacSystemFont"/>
                <a:ea typeface="BlinkMacSystemFont"/>
                <a:cs typeface="BlinkMacSystemFont"/>
                <a:sym typeface="BlinkMacSystemFont"/>
              </a:defRPr>
            </a:pPr>
            <a:r>
              <a:t>Methods: </a:t>
            </a:r>
            <a:r>
              <a:rPr b="0"/>
              <a:t>This propensity score matching (PSM) study was conducted using data from the National Health Insurance Research Database of Taiwan for 1995 to 2017. Certificated patients with AD and without a history of HF were divided into ChEI (donepezil, rivastigmine, or galantamine) users or nonusers. The primary endpoint was new-onset HF, and the secondary endpoints were myocardial infarction and cardiovascular death after 10-year follow-up.</a:t>
            </a:r>
            <a:endParaRPr b="0"/>
          </a:p>
          <a:p>
            <a:pPr>
              <a:spcBef>
                <a:spcPts val="400"/>
              </a:spcBef>
              <a:defRPr b="1">
                <a:solidFill>
                  <a:srgbClr val="212121"/>
                </a:solidFill>
                <a:latin typeface="BlinkMacSystemFont"/>
                <a:ea typeface="BlinkMacSystemFont"/>
                <a:cs typeface="BlinkMacSystemFont"/>
                <a:sym typeface="BlinkMacSystemFont"/>
              </a:defRPr>
            </a:pPr>
            <a:r>
              <a:t>Results: </a:t>
            </a:r>
            <a:r>
              <a:rPr b="0"/>
              <a:t>After screening 16,042 patients, 7,411 patients were enrolled, of whom 668 were ChEI users and 1,336 were nonusers after 1:2 PSM. Compared with nonusers, ChEI users exhibited a significantly lower incidence of new-onset HF (HR 0.48; 95% CI 0.34-0.68, p &lt; 0.001) and cardiovascular death (HR 0.55; 95% CI 0.37-0.82, p = 0.003) but not of myocardial infarction (HR 1.09; 95% CI 0.52-1.62, p = 0.821) after 10-year follow-up. The preventive benefit of ChEI use compared with Non-use (controls) was consistent across all exploratory subgroups without statistically significant treatment-by-subgroup interactions.</a:t>
            </a:r>
            <a:endParaRPr b="0"/>
          </a:p>
          <a:p>
            <a:pPr>
              <a:spcBef>
                <a:spcPts val="400"/>
              </a:spcBef>
              <a:defRPr b="1">
                <a:solidFill>
                  <a:srgbClr val="212121"/>
                </a:solidFill>
                <a:latin typeface="BlinkMacSystemFont"/>
                <a:ea typeface="BlinkMacSystemFont"/>
                <a:cs typeface="BlinkMacSystemFont"/>
                <a:sym typeface="BlinkMacSystemFont"/>
              </a:defRPr>
            </a:pPr>
            <a:r>
              <a:t>Conclusions: </a:t>
            </a:r>
            <a:r>
              <a:rPr b="0"/>
              <a:t>Prescription of ChEIs may provide a preventive benefit associated with lower incidence of new-onset HF in patients with AD after 10-year follow-up.</a:t>
            </a:r>
            <a:endParaRPr b="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0" name="Shape 290"/>
          <p:cNvSpPr/>
          <p:nvPr>
            <p:ph type="sldImg"/>
          </p:nvPr>
        </p:nvSpPr>
        <p:spPr>
          <a:prstGeom prst="rect">
            <a:avLst/>
          </a:prstGeom>
        </p:spPr>
        <p:txBody>
          <a:bodyPr/>
          <a:lstStyle/>
          <a:p>
            <a:pPr/>
          </a:p>
        </p:txBody>
      </p:sp>
      <p:sp>
        <p:nvSpPr>
          <p:cNvPr id="291" name="Shape 291"/>
          <p:cNvSpPr/>
          <p:nvPr>
            <p:ph type="body" sz="quarter" idx="1"/>
          </p:nvPr>
        </p:nvSpPr>
        <p:spPr>
          <a:prstGeom prst="rect">
            <a:avLst/>
          </a:prstGeom>
        </p:spPr>
        <p:txBody>
          <a:bodyPr/>
          <a:lstStyle/>
          <a:p>
            <a:pPr>
              <a:spcBef>
                <a:spcPts val="400"/>
              </a:spcBef>
              <a:defRPr>
                <a:solidFill>
                  <a:srgbClr val="222222"/>
                </a:solidFill>
                <a:latin typeface="-apple-system"/>
                <a:ea typeface="-apple-system"/>
                <a:cs typeface="-apple-system"/>
                <a:sym typeface="-apple-system"/>
              </a:defRPr>
            </a:pPr>
            <a:r>
              <a:t>The study aimed to investigate the association of acetylcholinesterase inhibitors (AChEIs) use with the risk of acute coronary syndrome (ACS). We conducted a population-based retrospective cohort study of dementia patients during 1 January 1999 to 31 December 2008 using the National Health Insurance Database in Taiwan. New AChEI users during the study period were matched with AChEI nonusers in age-matched and gender-matched cohorts. The risk of ACS associated with use of AChEIs was analyzed using modified Kaplan-Meier analysis and Cox proportional hazard models after adjustment for competing death risk. Use of AChEIs was associated with a lower incidence of ACS (212.8/10,000 person-years) compared to the matched reference cohort (268.7/10,000 person-years). The adjusted hazard ratio for ACS in patients with dementia treated with AChEIs was 0.836 (95% confidence interval, 0.750–0.933; </a:t>
            </a:r>
            <a:r>
              <a:rPr i="1"/>
              <a:t>P</a:t>
            </a:r>
            <a:r>
              <a:t> &lt; 0.001). Further sensitivity analysis of different study populations demonstrated consistent results. A statistical dose–response relationship for AChEI use and ACS risk was significant for the patients with dementia. In patients with dementia, AChEI treatment was associated with decreased risk of ACS.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8" name="Shape 298"/>
          <p:cNvSpPr/>
          <p:nvPr>
            <p:ph type="sldImg"/>
          </p:nvPr>
        </p:nvSpPr>
        <p:spPr>
          <a:prstGeom prst="rect">
            <a:avLst/>
          </a:prstGeom>
        </p:spPr>
        <p:txBody>
          <a:bodyPr/>
          <a:lstStyle/>
          <a:p>
            <a:pPr/>
          </a:p>
        </p:txBody>
      </p:sp>
      <p:sp>
        <p:nvSpPr>
          <p:cNvPr id="299" name="Shape 299"/>
          <p:cNvSpPr/>
          <p:nvPr>
            <p:ph type="body" sz="quarter" idx="1"/>
          </p:nvPr>
        </p:nvSpPr>
        <p:spPr>
          <a:prstGeom prst="rect">
            <a:avLst/>
          </a:prstGeom>
        </p:spPr>
        <p:txBody>
          <a:bodyPr/>
          <a:lstStyle/>
          <a:p>
            <a:pPr>
              <a:spcBef>
                <a:spcPts val="400"/>
              </a:spcBef>
              <a:defRPr>
                <a:solidFill>
                  <a:srgbClr val="212121"/>
                </a:solidFill>
                <a:latin typeface="Cambria"/>
                <a:ea typeface="Cambria"/>
                <a:cs typeface="Cambria"/>
                <a:sym typeface="Cambria"/>
              </a:defRPr>
            </a:pPr>
            <a:r>
              <a:t>AChE inhibitor use was associated with a greater risk of bradycardia but also resulted in a lower risk of other CV events such as stroke and acute coronary syndromes in patients with dementia. As noted by the authors, the limitations of the analysis included the absence of randomized controlled trials, leaving open the possibility that patients on AChE inhibitors were receiving different, and perhaps more aggressive or effective, preventative CV care. In addition, they acknowledged an inability to evaluate the impact of other medications that the patients had also been prescribed (i.e., that data were not available) in most of the included studies. As such, it is difficult to discern whether the use of antiarrhythmics, anti-hypertensives, anti-platelets, anticoagulants, and other medications or procedures may have played a role in the measured outcomes.</a:t>
            </a:r>
          </a:p>
          <a:p>
            <a:pPr>
              <a:spcBef>
                <a:spcPts val="400"/>
              </a:spcBef>
            </a:pPr>
          </a:p>
          <a:p>
            <a:pPr>
              <a:spcBef>
                <a:spcPts val="400"/>
              </a:spcBef>
            </a:pPr>
            <a:r>
              <a:t>AChEI </a:t>
            </a:r>
            <a:r>
              <a:t>therapy </a:t>
            </a:r>
            <a:r>
              <a:rPr>
                <a:latin typeface="+mn-lt"/>
                <a:ea typeface="+mn-ea"/>
                <a:cs typeface="+mn-cs"/>
                <a:sym typeface="Helvetica"/>
              </a:rPr>
              <a:t>was approximately associated with 37% lower risk of cardiovascular events. Several mechanisms could explain this relationship. </a:t>
            </a:r>
            <a:endParaRPr>
              <a:latin typeface="+mn-lt"/>
              <a:ea typeface="+mn-ea"/>
              <a:cs typeface="+mn-cs"/>
              <a:sym typeface="Helvetica"/>
            </a:endParaRPr>
          </a:p>
          <a:p>
            <a:pPr marL="228600" indent="-228600">
              <a:spcBef>
                <a:spcPts val="400"/>
              </a:spcBef>
              <a:buSzPct val="100000"/>
              <a:buAutoNum type="arabicPeriod" startAt="1"/>
              <a:defRPr>
                <a:latin typeface="+mn-lt"/>
                <a:ea typeface="+mn-ea"/>
                <a:cs typeface="+mn-cs"/>
                <a:sym typeface="Helvetica"/>
              </a:defRPr>
            </a:pPr>
            <a:r>
              <a:t>Similar to parasympathetic activity through vagal stimulation or exercise, </a:t>
            </a:r>
            <a:r>
              <a:rPr>
                <a:latin typeface="+mj-lt"/>
                <a:ea typeface="+mj-ea"/>
                <a:cs typeface="+mj-cs"/>
                <a:sym typeface="Calibri"/>
              </a:rPr>
              <a:t>AChEI</a:t>
            </a:r>
            <a:r>
              <a:t> might have a protective rule against heart failure and cardiovascular diseases. A number of previous studies found that parasympathetic activities has direct positive effect at the ventricular level independent of sinus node effect. </a:t>
            </a:r>
          </a:p>
          <a:p>
            <a:pPr marL="228600" indent="-228600">
              <a:spcBef>
                <a:spcPts val="400"/>
              </a:spcBef>
              <a:buSzPct val="100000"/>
              <a:buAutoNum type="arabicPeriod" startAt="1"/>
              <a:defRPr>
                <a:latin typeface="+mn-lt"/>
                <a:ea typeface="+mn-ea"/>
                <a:cs typeface="+mn-cs"/>
                <a:sym typeface="Helvetica"/>
              </a:defRPr>
            </a:pPr>
            <a:r>
              <a:t>Greater cholinergic activities has also benefit by affecting CV events through other potential mechanisms, including</a:t>
            </a:r>
          </a:p>
          <a:p>
            <a:pPr lvl="1" marL="685800" indent="-228600">
              <a:spcBef>
                <a:spcPts val="400"/>
              </a:spcBef>
              <a:buSzPct val="100000"/>
              <a:buAutoNum type="arabicPeriod" startAt="1"/>
              <a:defRPr>
                <a:latin typeface="+mn-lt"/>
                <a:ea typeface="+mn-ea"/>
                <a:cs typeface="+mn-cs"/>
                <a:sym typeface="Helvetica"/>
              </a:defRPr>
            </a:pPr>
            <a:r>
              <a:t>anti-inflammatory pathways</a:t>
            </a:r>
          </a:p>
          <a:p>
            <a:pPr lvl="1" marL="685800" indent="-228600">
              <a:spcBef>
                <a:spcPts val="400"/>
              </a:spcBef>
              <a:buSzPct val="100000"/>
              <a:buAutoNum type="arabicPeriod" startAt="1"/>
              <a:defRPr>
                <a:latin typeface="+mn-lt"/>
                <a:ea typeface="+mn-ea"/>
                <a:cs typeface="+mn-cs"/>
                <a:sym typeface="Helvetica"/>
              </a:defRPr>
            </a:pPr>
            <a:r>
              <a:t>Modulation of nitric oxide signalling</a:t>
            </a:r>
          </a:p>
          <a:p>
            <a:pPr lvl="1" marL="685800" indent="-228600">
              <a:spcBef>
                <a:spcPts val="400"/>
              </a:spcBef>
              <a:buSzPct val="100000"/>
              <a:buAutoNum type="arabicPeriod" startAt="1"/>
              <a:defRPr>
                <a:latin typeface="+mn-lt"/>
                <a:ea typeface="+mn-ea"/>
                <a:cs typeface="+mn-cs"/>
                <a:sym typeface="Helvetica"/>
              </a:defRPr>
            </a:pPr>
            <a:r>
              <a:t>improvement in mitochondrial biogenesis on function</a:t>
            </a:r>
          </a:p>
          <a:p>
            <a:pPr lvl="1" marL="685800" indent="-228600">
              <a:spcBef>
                <a:spcPts val="400"/>
              </a:spcBef>
              <a:buSzPct val="100000"/>
              <a:buAutoNum type="arabicPeriod" startAt="1"/>
              <a:defRPr>
                <a:latin typeface="+mn-lt"/>
                <a:ea typeface="+mn-ea"/>
                <a:cs typeface="+mn-cs"/>
                <a:sym typeface="Helvetica"/>
              </a:defRPr>
            </a:pPr>
            <a:r>
              <a:t>potential calcium regulation</a:t>
            </a:r>
          </a:p>
          <a:p>
            <a:pPr lvl="1" marL="685800" indent="-228600">
              <a:spcBef>
                <a:spcPts val="400"/>
              </a:spcBef>
              <a:buSzPct val="100000"/>
              <a:buAutoNum type="arabicPeriod" startAt="1"/>
            </a:pPr>
            <a:r>
              <a:t>AChEI might also protect cardiomyocytes</a:t>
            </a:r>
            <a:r>
              <a:rPr>
                <a:latin typeface="+mn-lt"/>
                <a:ea typeface="+mn-ea"/>
                <a:cs typeface="+mn-cs"/>
                <a:sym typeface="Helvetica"/>
              </a:rPr>
              <a:t> against acute hypoxia and ischaemia by increasing  cholinergic activity in the heart.</a:t>
            </a:r>
            <a:endParaRPr>
              <a:latin typeface="+mn-lt"/>
              <a:ea typeface="+mn-ea"/>
              <a:cs typeface="+mn-cs"/>
              <a:sym typeface="Helvetica"/>
            </a:endParaRPr>
          </a:p>
          <a:p>
            <a:pPr lvl="1" marL="685800" indent="-228600">
              <a:spcBef>
                <a:spcPts val="400"/>
              </a:spcBef>
              <a:buSzPct val="100000"/>
              <a:buAutoNum type="arabicPeriod" startAt="1"/>
            </a:pPr>
            <a:r>
              <a:t>AChEI </a:t>
            </a:r>
            <a:r>
              <a:rPr>
                <a:latin typeface="+mn-lt"/>
                <a:ea typeface="+mn-ea"/>
                <a:cs typeface="+mn-cs"/>
                <a:sym typeface="Helvetica"/>
              </a:rPr>
              <a:t>might prevent Vascular endothelial damage.</a:t>
            </a:r>
            <a:endParaRPr>
              <a:latin typeface="+mn-lt"/>
              <a:ea typeface="+mn-ea"/>
              <a:cs typeface="+mn-cs"/>
              <a:sym typeface="Helvetica"/>
            </a:endParaRPr>
          </a:p>
          <a:p>
            <a:pPr lvl="1" marL="685800" indent="-228600">
              <a:spcBef>
                <a:spcPts val="400"/>
              </a:spcBef>
              <a:buSzPct val="100000"/>
              <a:buAutoNum type="arabicPeriod" startAt="1"/>
              <a:defRPr>
                <a:latin typeface="+mn-lt"/>
                <a:ea typeface="+mn-ea"/>
                <a:cs typeface="+mn-cs"/>
                <a:sym typeface="Helvetica"/>
              </a:defRPr>
            </a:pPr>
            <a:r>
              <a:t>2 fold risk of weight loss which might indirectly influence CV</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5" name="Shape 305"/>
          <p:cNvSpPr/>
          <p:nvPr>
            <p:ph type="sldImg"/>
          </p:nvPr>
        </p:nvSpPr>
        <p:spPr>
          <a:prstGeom prst="rect">
            <a:avLst/>
          </a:prstGeom>
        </p:spPr>
        <p:txBody>
          <a:bodyPr/>
          <a:lstStyle/>
          <a:p>
            <a:pPr/>
          </a:p>
        </p:txBody>
      </p:sp>
      <p:sp>
        <p:nvSpPr>
          <p:cNvPr id="306" name="Shape 306"/>
          <p:cNvSpPr/>
          <p:nvPr>
            <p:ph type="body" sz="quarter" idx="1"/>
          </p:nvPr>
        </p:nvSpPr>
        <p:spPr>
          <a:prstGeom prst="rect">
            <a:avLst/>
          </a:prstGeom>
        </p:spPr>
        <p:txBody>
          <a:bodyPr/>
          <a:lstStyle/>
          <a:p>
            <a:pPr/>
            <a:r>
              <a:t>Section two — antipsychotics and QTc. This is an area where I think clinicians are sometimes aware of the risk in theory but don't have a clear framework for action in practice. What I want to give you today are the specific numbers to act on, the specific drugs to be most worried about, and a simple monitoring pathway.</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0" name="Shape 330"/>
          <p:cNvSpPr/>
          <p:nvPr>
            <p:ph type="sldImg"/>
          </p:nvPr>
        </p:nvSpPr>
        <p:spPr>
          <a:prstGeom prst="rect">
            <a:avLst/>
          </a:prstGeom>
        </p:spPr>
        <p:txBody>
          <a:bodyPr/>
          <a:lstStyle/>
          <a:p>
            <a:pPr/>
          </a:p>
        </p:txBody>
      </p:sp>
      <p:sp>
        <p:nvSpPr>
          <p:cNvPr id="331" name="Shape 331"/>
          <p:cNvSpPr/>
          <p:nvPr>
            <p:ph type="body" sz="quarter" idx="1"/>
          </p:nvPr>
        </p:nvSpPr>
        <p:spPr>
          <a:prstGeom prst="rect">
            <a:avLst/>
          </a:prstGeom>
        </p:spPr>
        <p:txBody>
          <a:bodyPr/>
          <a:lstStyle/>
          <a:p>
            <a:pPr/>
            <a:r>
              <a:t>Let's start with the mechanism because it helps explain everything else. Antipsychotics block the hERG potassium channel — formally the IKr channel, the rapid delayed rectifier current. This channel is responsible for phase 3 repolarisation in ventricular myocytes. Block it, and repolarisation slows — the QT interval on the surface ECG lengthens. Now, within a prolonged QT interval, something called early afterdepolarisations can occur — these are spontaneous depolarisations that arise before the myocyte has fully repolarised. If early afterdepolarisations reach threshold, they trigger a ventricular ectopic, and if that happens at just the wrong moment, you get Torsades de Pointes — polymorphic VT with that characteristic twisting morphology around the isoelectric line. Torsades can degenerate to VF. That's the pathway to sudden cardiac death. The reason polypharmacy is particularly dangerous is pharmacodynamic synergy — two drugs that each cause modest QTc prolongation individually can together cause disproportionate prolongation. Worth noting on correction formulae: Bazett is the standard in most UK labs and is fine at normal heart rates. Fridericia is more accurate at heart rate extremes, but there's no formal guideline mandating a specific threshold for switching between them.</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1" name="Shape 341"/>
          <p:cNvSpPr/>
          <p:nvPr>
            <p:ph type="sldImg"/>
          </p:nvPr>
        </p:nvSpPr>
        <p:spPr>
          <a:prstGeom prst="rect">
            <a:avLst/>
          </a:prstGeom>
        </p:spPr>
        <p:txBody>
          <a:bodyPr/>
          <a:lstStyle/>
          <a:p>
            <a:pPr/>
          </a:p>
        </p:txBody>
      </p:sp>
      <p:sp>
        <p:nvSpPr>
          <p:cNvPr id="342" name="Shape 342"/>
          <p:cNvSpPr/>
          <p:nvPr>
            <p:ph type="body" sz="quarter" idx="1"/>
          </p:nvPr>
        </p:nvSpPr>
        <p:spPr>
          <a:prstGeom prst="rect">
            <a:avLst/>
          </a:prstGeom>
        </p:spPr>
        <p:txBody>
          <a:bodyPr/>
          <a:lstStyle/>
          <a:p>
            <a:pPr/>
            <a:r>
              <a:t>This table is your reference for drug-specific risk, based on CredibleMeds AZCERT classification — the most rigorous evidence-based system available. The high-risk drugs are those with the strongest evidence for TdP causation: IV haloperidol is the one that catches people out most often — the IV route causes substantially higher peak plasma levels and QTc prolongation than the oral preparation. Amisulpride is high-risk and widely used in the UK. Sertindole is restricted and requires cardiology clearance. In the moderate risk group: oral haloperidol, quetiapine, risperidone. These can be used but need monitoring. In the lower risk group: olanzapine is genuinely low risk for QTc and is often my preferred agent when there's a cardiac concern. Aripiprazole — because it's a partial D2 agonist — can actually shorten QTc very slightly. Clozapine is a special case: low QTc risk, but the risk of myocarditis in the first two months is around one to two percent — a completely different cardiac concern that requires its own monitoring protocol. And please do bookmark crediblemeds.org — it's the reference for drug combinations.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9" name="Shape 379"/>
          <p:cNvSpPr/>
          <p:nvPr>
            <p:ph type="sldImg"/>
          </p:nvPr>
        </p:nvSpPr>
        <p:spPr>
          <a:prstGeom prst="rect">
            <a:avLst/>
          </a:prstGeom>
        </p:spPr>
        <p:txBody>
          <a:bodyPr/>
          <a:lstStyle/>
          <a:p>
            <a:pPr/>
          </a:p>
        </p:txBody>
      </p:sp>
      <p:sp>
        <p:nvSpPr>
          <p:cNvPr id="380" name="Shape 380"/>
          <p:cNvSpPr/>
          <p:nvPr>
            <p:ph type="body" sz="quarter" idx="1"/>
          </p:nvPr>
        </p:nvSpPr>
        <p:spPr>
          <a:prstGeom prst="rect">
            <a:avLst/>
          </a:prstGeom>
        </p:spPr>
        <p:txBody>
          <a:bodyPr/>
          <a:lstStyle/>
          <a:p>
            <a:pPr/>
            <a:r>
              <a:t>Here are the numbers you need. Three separate reasons to act — absolute value, sex-adjusted absolute value, and change from baseline. Normal: below 440 ms in men, below 460 ms in women. I've asterisked these because some guidelines use 450 and 470 respectively — both are defensible, and you should be aware of what your local lab uses as its reference range. Caution zone: 440 to 500 in men, 460 to 500 in women. At this point you should review risk factors, consider whether a drug switch is appropriate, correct electrolytes, and document your clinical reasoning. Action zone: above 500 ms in either sex. Stop or switch the drug, send urgent electrolytes, and involve cardiology. And critically — ΔQTc of 60 ms or more from baseline is an indication to act regardless of the absolute value. If someone starts at 420 and goes to 480, that's a significant change even though neither value is above the threshold. Finally: any new symptomatic palpitations or presyncope in someone on a QTc-prolonging drug should prompt an immediate 12-lead ECG.</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6" name="Shape 406"/>
          <p:cNvSpPr/>
          <p:nvPr>
            <p:ph type="sldImg"/>
          </p:nvPr>
        </p:nvSpPr>
        <p:spPr>
          <a:prstGeom prst="rect">
            <a:avLst/>
          </a:prstGeom>
        </p:spPr>
        <p:txBody>
          <a:bodyPr/>
          <a:lstStyle/>
          <a:p>
            <a:pPr/>
          </a:p>
        </p:txBody>
      </p:sp>
      <p:sp>
        <p:nvSpPr>
          <p:cNvPr id="407" name="Shape 407"/>
          <p:cNvSpPr/>
          <p:nvPr>
            <p:ph type="body" sz="quarter" idx="1"/>
          </p:nvPr>
        </p:nvSpPr>
        <p:spPr>
          <a:prstGeom prst="rect">
            <a:avLst/>
          </a:prstGeom>
        </p:spPr>
        <p:txBody>
          <a:bodyPr/>
          <a:lstStyle/>
          <a:p>
            <a:pPr/>
            <a:r>
              <a:t>QTc prolongation is rarely a single-drug problem. These are the factors that compound risk. The most important patient factors are female sex — women have a physiologically longer QTc by about 10 to 20 ms, which explains the female predominance of drug-induced TdP — and structural heart disease, particularly LVH and dilated cardiomyopathy. On the metabolic side, hypokalaemia is the most important correctable factor. Potassium below 3.5 dramatically increases TdP risk, and the target before starting a high-risk antipsychotic should be above 4.0 — that gives you a buffer. Hypomagnesaemia often co-exists with hypokalaemia and is independently arrhythmogenic. On the pharmacological side: any second QTc-prolonging drug adds risk disproportionately. Common culprits that people don't always think of: azithromycin, which is very widely prescribed; ondansetron, which is given freely in hospitals; domperidone; fluconazole; methadone. Always check the full drug list on CredibleMeds before adding an antipsychotic.</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8" name="Shape 448"/>
          <p:cNvSpPr/>
          <p:nvPr>
            <p:ph type="sldImg"/>
          </p:nvPr>
        </p:nvSpPr>
        <p:spPr>
          <a:prstGeom prst="rect">
            <a:avLst/>
          </a:prstGeom>
        </p:spPr>
        <p:txBody>
          <a:bodyPr/>
          <a:lstStyle/>
          <a:p>
            <a:pPr/>
          </a:p>
        </p:txBody>
      </p:sp>
      <p:sp>
        <p:nvSpPr>
          <p:cNvPr id="449" name="Shape 449"/>
          <p:cNvSpPr/>
          <p:nvPr>
            <p:ph type="body" sz="quarter" idx="1"/>
          </p:nvPr>
        </p:nvSpPr>
        <p:spPr>
          <a:prstGeom prst="rect">
            <a:avLst/>
          </a:prstGeom>
        </p:spPr>
        <p:txBody>
          <a:bodyPr/>
          <a:lstStyle/>
          <a:p>
            <a:pPr/>
            <a:r>
              <a:t>Here's the practical five-step framework. One: baseline — ECG and U&amp;Es including magnesium before you start. Two: risk-stratify the drug — if QTc is borderline, choose aripiprazole or olanzapine over amisulpride or haloperidol. Three: optimise first — correct potassium if below 3.5, correct magnesium if below 0.7, treat bradycardia. Four: monitor — repeat ECG and U&amp;Es at two to four weeks after starting or after any dose increase. Five: act on threshold breach — QTc above 500 or delta above 60 means stop or switch, urgent electrolytes, and cardiology input if the patient is symptomatic. The underlying principle: drug-induced QTc prolongation is largely predictable and preventable. Most cases of drug-induced TdP occur in patients with identifiable risk factors who were not adequately monitored.</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5" name="Shape 455"/>
          <p:cNvSpPr/>
          <p:nvPr>
            <p:ph type="sldImg"/>
          </p:nvPr>
        </p:nvSpPr>
        <p:spPr>
          <a:prstGeom prst="rect">
            <a:avLst/>
          </a:prstGeom>
        </p:spPr>
        <p:txBody>
          <a:bodyPr/>
          <a:lstStyle/>
          <a:p>
            <a:pPr/>
          </a:p>
        </p:txBody>
      </p:sp>
      <p:sp>
        <p:nvSpPr>
          <p:cNvPr id="456" name="Shape 456"/>
          <p:cNvSpPr/>
          <p:nvPr>
            <p:ph type="body" sz="quarter" idx="1"/>
          </p:nvPr>
        </p:nvSpPr>
        <p:spPr>
          <a:prstGeom prst="rect">
            <a:avLst/>
          </a:prstGeom>
        </p:spPr>
        <p:txBody>
          <a:bodyPr/>
          <a:lstStyle/>
          <a:p>
            <a:pPr/>
            <a:r>
              <a:t>Section three — hypertension. This is the most prevalent cardiovascular risk factor globally and the one you will manage most often in primary care and general medicine. There's been a lot of guideline activity recently — both NICE NG136 has been updated, and the ESC and ACC have released major new guidelines in the last 12 months — so I'll spend some time on what's changed.</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2" name="Shape 482"/>
          <p:cNvSpPr/>
          <p:nvPr>
            <p:ph type="sldImg"/>
          </p:nvPr>
        </p:nvSpPr>
        <p:spPr>
          <a:prstGeom prst="rect">
            <a:avLst/>
          </a:prstGeom>
        </p:spPr>
        <p:txBody>
          <a:bodyPr/>
          <a:lstStyle/>
          <a:p>
            <a:pPr/>
          </a:p>
        </p:txBody>
      </p:sp>
      <p:sp>
        <p:nvSpPr>
          <p:cNvPr id="483" name="Shape 483"/>
          <p:cNvSpPr/>
          <p:nvPr>
            <p:ph type="body" sz="quarter" idx="1"/>
          </p:nvPr>
        </p:nvSpPr>
        <p:spPr>
          <a:prstGeom prst="rect">
            <a:avLst/>
          </a:prstGeom>
        </p:spPr>
        <p:txBody>
          <a:bodyPr/>
          <a:lstStyle/>
          <a:p>
            <a:pPr/>
            <a:r>
              <a:t>First, diagnosis. The key principle here is that clinic BP alone is not sufficient to diagnose hypertension — you must confirm with ambulatory or home monitoring. The reason is white coat hypertension: about 15 to 30 percent of patients with elevated clinic readings have normal ABPM, and treating them exposes them to drug side effects without benefit. ABPM is preferred — use the daytime average, 8am to 10pm. A daytime average of 135/85 or above confirms hypertension. HBPM is the alternative if ABPM is not tolerated — the threshold is the same, 135/85, using validated upper arm devices with two readings per session, morning and evening, for four to seven days, discarding the first day. On the initial clinic readings: NICE recommends two to three readings per visit, repeated on a second occasion if elevated, before confirming the diagnosis — unless the reading is severely elevated, 180/120 or above, which triggers same-day assessment. And always assess for end-organ damage: ECG for LVH, urine ACR for proteinuria, eGFR, and fundoscopy if you suspect papilloedema.</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17" name="Shape 517"/>
          <p:cNvSpPr/>
          <p:nvPr>
            <p:ph type="sldImg"/>
          </p:nvPr>
        </p:nvSpPr>
        <p:spPr>
          <a:prstGeom prst="rect">
            <a:avLst/>
          </a:prstGeom>
        </p:spPr>
        <p:txBody>
          <a:bodyPr/>
          <a:lstStyle/>
          <a:p>
            <a:pPr/>
          </a:p>
        </p:txBody>
      </p:sp>
      <p:sp>
        <p:nvSpPr>
          <p:cNvPr id="518" name="Shape 518"/>
          <p:cNvSpPr/>
          <p:nvPr>
            <p:ph type="body" sz="quarter" idx="1"/>
          </p:nvPr>
        </p:nvSpPr>
        <p:spPr>
          <a:prstGeom prst="rect">
            <a:avLst/>
          </a:prstGeom>
        </p:spPr>
        <p:txBody>
          <a:bodyPr/>
          <a:lstStyle/>
          <a:p>
            <a:pPr/>
            <a:r>
              <a:t>The NICE staging system: Stage 1 is clinic BP 140 to 159 over 90 to 99, confirmed on ABPM at 135/85 or above. Treatment is offered to those under 80 with end-organ damage, established CVD, diabetes, CKD, or a 10-year cardiovascular risk of 10 percent or more. Stage 2: clinic BP 160/100 or above, ABPM average 150/95 or above — treatment offered to everyone regardless of risk score. Severe or hypertensive urgency: clinic BP 180/120 or above — same-day assessment. Look for retinal haemorrhage, papilloedema, neurological symptoms, AKI — if any of these are present, that's a hypertensive emergency requiring admission. Treatment targets: below 140/90 clinic for most people; below 150/90 for those over 80; below 130/80 in T2DM with proteinuria or CKD. An important point: achieving these targets matters. The evidence base for BP reduction is one of the strongest in medicine — every 10 mmHg reduction in systolic BP reduces stroke by about 35% and MI by about 20%.</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4" name="Shape 554"/>
          <p:cNvSpPr/>
          <p:nvPr>
            <p:ph type="sldImg"/>
          </p:nvPr>
        </p:nvSpPr>
        <p:spPr>
          <a:prstGeom prst="rect">
            <a:avLst/>
          </a:prstGeom>
        </p:spPr>
        <p:txBody>
          <a:bodyPr/>
          <a:lstStyle/>
          <a:p>
            <a:pPr/>
          </a:p>
        </p:txBody>
      </p:sp>
      <p:sp>
        <p:nvSpPr>
          <p:cNvPr id="555" name="Shape 555"/>
          <p:cNvSpPr/>
          <p:nvPr>
            <p:ph type="body" sz="quarter" idx="1"/>
          </p:nvPr>
        </p:nvSpPr>
        <p:spPr>
          <a:prstGeom prst="rect">
            <a:avLst/>
          </a:prstGeom>
        </p:spPr>
        <p:txBody>
          <a:bodyPr/>
          <a:lstStyle/>
          <a:p>
            <a:pPr/>
            <a:r>
              <a:t>The NICE NG136 treatment algorithm in four steps. Step 1: the choice between ACEi/ARB and CCB depends on age and ethnicity. Under 55 and not of Black African or Caribbean origin — start with an ACE inhibitor or ARB. 55 or over, or Black African or Caribbean origin at any age — start with a calcium channel blocker. The reason for the CCB preference in Black patients is that the renin-angiotensin system tends to be less active in this group, making RAAS blockade less effective as monotherapy. Step 2 if not controlled: combine both — ACEi or ARB plus CCB. Step 3: add a thiazide-like diuretic. Chlortalidone or indapamide are preferred — they have better cardiovascular outcome data than bendroflumethiazide, which is not absolutely contraindicated but is now the less preferred option. Step 4 is resistant hypertension — I'll cover that on a separate slide. At every step: lifestyle advice on salt reduction, alcohol, exercise, weight, and smoking cessation. Don't forget that lifestyle modification can reduce systolic BP by 5 to 10 mmHg in its own right.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6" name="Shape 586"/>
          <p:cNvSpPr/>
          <p:nvPr>
            <p:ph type="sldImg"/>
          </p:nvPr>
        </p:nvSpPr>
        <p:spPr>
          <a:prstGeom prst="rect">
            <a:avLst/>
          </a:prstGeom>
        </p:spPr>
        <p:txBody>
          <a:bodyPr/>
          <a:lstStyle/>
          <a:p>
            <a:pPr/>
          </a:p>
        </p:txBody>
      </p:sp>
      <p:sp>
        <p:nvSpPr>
          <p:cNvPr id="587" name="Shape 587"/>
          <p:cNvSpPr/>
          <p:nvPr>
            <p:ph type="body" sz="quarter" idx="1"/>
          </p:nvPr>
        </p:nvSpPr>
        <p:spPr>
          <a:prstGeom prst="rect">
            <a:avLst/>
          </a:prstGeom>
        </p:spPr>
        <p:txBody>
          <a:bodyPr/>
          <a:lstStyle/>
          <a:p>
            <a:pPr/>
            <a:r>
              <a:t>A bit more detail on the drug classes. ACE inhibitors and ARBs: these are the cornerstone of treatment in younger patients, diabetics, and those with CKD or HF. Renoprotective — they reduce proteinuria independently of BP lowering. Monitor eGFR and potassium at one to two weeks after starting or any dose increase; an acceptable creatinine rise is up to 30 percent. An important combination to avoid: ACEi plus ARB — the ONTARGET trial showed no additional benefit and increased harm. Calcium channel blockers: dihydropyridines (amlodipine, felodipine) are the standard choice — no electrolyte monitoring, once daily. If ankle oedema is a problem with amlodipine, switch to felodipine. Avoid non-DHPs — diltiazem, verapamil — if the patient is on a beta-blocker; the combination causes profound bradycardia. Thiazide-like diuretics: chlortalidone 12.5 to 25 mg is my preferred choice — longest acting, best cardiovascular outcome evidence. Indapamide is a reasonable alternative with a slightly more favourable metabolic profile. Step 4 agents: spironolactone 25 mg is highly effective in resistant hypertension — check the potassium first, and monitor renal function carefully. Alpha-blockers like doxazosin are useful in men with concomitant BPH.</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5" name="Shape 615"/>
          <p:cNvSpPr/>
          <p:nvPr>
            <p:ph type="sldImg"/>
          </p:nvPr>
        </p:nvSpPr>
        <p:spPr>
          <a:prstGeom prst="rect">
            <a:avLst/>
          </a:prstGeom>
        </p:spPr>
        <p:txBody>
          <a:bodyPr/>
          <a:lstStyle/>
          <a:p>
            <a:pPr/>
          </a:p>
        </p:txBody>
      </p:sp>
      <p:sp>
        <p:nvSpPr>
          <p:cNvPr id="616" name="Shape 616"/>
          <p:cNvSpPr/>
          <p:nvPr>
            <p:ph type="body" sz="quarter" idx="1"/>
          </p:nvPr>
        </p:nvSpPr>
        <p:spPr>
          <a:prstGeom prst="rect">
            <a:avLst/>
          </a:prstGeom>
        </p:spPr>
        <p:txBody>
          <a:bodyPr/>
          <a:lstStyle/>
          <a:p>
            <a:pPr/>
            <a:r>
              <a:t>Resistant hypertension is defined as BP remaining 140/90 or above on three optimally-dosed antihypertensive agents including a diuretic, with adherence confirmed. Prevalence is around 10 to 15 percent of treated patients. The first step — always — is to exclude pseudo-resistance: white coat hypertension on ABPM, and non-adherence. Non-adherence is far more common than resistant hypertension. Drug levels or urine toxicology screens can be useful in secondary care settings. Then review all medications for pressor substances: NSAIDs are the most important, followed by the combined oral contraceptive, liquorice, decongestants, stimulants, and corticosteroids. Then add spironolactone 25 mg if potassium is 4.5 or below — the evidence for this in resistant hypertension is strong. And always screen for secondary causes — I'll come to that on the right. Primary hyperaldosteronism is the most prevalent secondary cause: estimates range from 5 to 10 percent of all hypertension, and up to 20 percent of resistant hypertension. It's probably underdiagnosed. Screen with an aldosterone:renin ratio — and importantly, the new ESC 2024 guidelines now recommend screening all hypertensive patients, not just the resistant ones.</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9" name="Shape 639"/>
          <p:cNvSpPr/>
          <p:nvPr>
            <p:ph type="sldImg"/>
          </p:nvPr>
        </p:nvSpPr>
        <p:spPr>
          <a:prstGeom prst="rect">
            <a:avLst/>
          </a:prstGeom>
        </p:spPr>
        <p:txBody>
          <a:bodyPr/>
          <a:lstStyle/>
          <a:p>
            <a:pPr/>
          </a:p>
        </p:txBody>
      </p:sp>
      <p:sp>
        <p:nvSpPr>
          <p:cNvPr id="640" name="Shape 640"/>
          <p:cNvSpPr/>
          <p:nvPr>
            <p:ph type="body" sz="quarter" idx="1"/>
          </p:nvPr>
        </p:nvSpPr>
        <p:spPr>
          <a:prstGeom prst="rect">
            <a:avLst/>
          </a:prstGeom>
        </p:spPr>
        <p:txBody>
          <a:bodyPr/>
          <a:lstStyle/>
          <a:p>
            <a:pPr/>
            <a:r>
              <a:t>Four groups worth special comment. CKD: ACEi or ARB first-line regardless of BP level — the renoprotective benefit is independent of the antihypertensive effect. Target below 130/80 if ACR is above 70. Monitor creatinine and potassium carefully after each dose change; if creatinine rises more than 30 percent, investigate for renovascular disease. Type 2 diabetes: same ACEi/ARB preference; tighter target below 130/80 if proteinuria. SGLT2 inhibitors provide additional BP lowering of around 3 to 4 mmHg and significant cardiovascular and renal benefit on top of antihypertensives — worth co-prescribing where indicated. Avoid high-dose thiazides which worsen glycaemic control. Pregnancy: labetalol is first-line; nifedipine and methyldopa are safe alternatives. ACE inhibitors, ARBs, and direct renin inhibitors are absolutely contraindicated — teratogenic. Any hypertension in pregnancy should prompt urgent obstetric review. Elderly over 80: the HYVET trial definitively showed that treating hypertension in the over-80s reduces stroke and all-cause mortality. Target below 150/90, or 140/90 if tolerated. Start low, titrate slowly, and regularly screen for orthostatic hypotension — particularly relevant if the patient is frail.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4" name="Shape 664"/>
          <p:cNvSpPr/>
          <p:nvPr>
            <p:ph type="sldImg"/>
          </p:nvPr>
        </p:nvSpPr>
        <p:spPr>
          <a:prstGeom prst="rect">
            <a:avLst/>
          </a:prstGeom>
        </p:spPr>
        <p:txBody>
          <a:bodyPr/>
          <a:lstStyle/>
          <a:p>
            <a:pPr/>
          </a:p>
        </p:txBody>
      </p:sp>
      <p:sp>
        <p:nvSpPr>
          <p:cNvPr id="665" name="Shape 665"/>
          <p:cNvSpPr/>
          <p:nvPr>
            <p:ph type="body" sz="quarter" idx="1"/>
          </p:nvPr>
        </p:nvSpPr>
        <p:spPr>
          <a:prstGeom prst="rect">
            <a:avLst/>
          </a:prstGeom>
        </p:spPr>
        <p:txBody>
          <a:bodyPr/>
          <a:lstStyle/>
          <a:p>
            <a:pPr/>
            <a:r>
              <a:t>The distinction between urgency and emergency is critical for safe management. Hypertensive urgency is BP of 180/120 or above with no acute end-organ damage. The approach here is calm and gradual: restart or optimise oral antihypertensives, and lower the BP over 24 to 48 hours — not acutely. A common mistake is using sublingual nifedipine, which causes an unpredictable and often excessive BP drop. This is dangerous and should not be done. Hypertensive emergency is the same BP threshold but with evidence of acute organ damage: hypertensive encephalopathy, acute stroke — ischaemic or haemorrhagic — ACS, aortic dissection, acute pulmonary oedema, or severe retinopathy with papilloedema. These patients need immediate admission. The target for IV treatment is to reduce the mean arterial pressure by no more than 20 to 25 percent in the first hour — not to bring it to normal. Overcorrection risks watershed ischaemia and cerebral hypoperfusion, particularly in chronically hypertensive patients whose cerebral autoregulation is adapted to high pressures.</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2" name="Shape 702"/>
          <p:cNvSpPr/>
          <p:nvPr>
            <p:ph type="sldImg"/>
          </p:nvPr>
        </p:nvSpPr>
        <p:spPr>
          <a:prstGeom prst="rect">
            <a:avLst/>
          </a:prstGeom>
        </p:spPr>
        <p:txBody>
          <a:bodyPr/>
          <a:lstStyle/>
          <a:p>
            <a:pPr/>
          </a:p>
        </p:txBody>
      </p:sp>
      <p:sp>
        <p:nvSpPr>
          <p:cNvPr id="703" name="Shape 703"/>
          <p:cNvSpPr/>
          <p:nvPr>
            <p:ph type="body" sz="quarter" idx="1"/>
          </p:nvPr>
        </p:nvSpPr>
        <p:spPr>
          <a:prstGeom prst="rect">
            <a:avLst/>
          </a:prstGeom>
        </p:spPr>
        <p:txBody>
          <a:bodyPr/>
          <a:lstStyle/>
          <a:p>
            <a:pPr/>
            <a:r>
              <a:t>The ESC 2024 hypertension guidelines represent the biggest update in European guidance in a decade, and there are two headline changes you need to know. First: a new category called 'elevated blood pressure,' defined as SBP 120 to 139 or DBP 70 to 89 — below the hypertension threshold but where CV risk is already rising. This acknowledges that the relationship between BP and cardiovascular risk is essentially continuous. Second, and more practically important: the treatment target has shifted aggressively downward. The new guideline recommends a treated systolic target of 120 to 129 mmHg as the standard goal — provided therapy is tolerated. This is a complete inversion of the previous approach, which was to treat to 140/90 and intensify only in high-risk groups. Now the default is the lower target, with relaxation only if not tolerated. For high-risk patients — established CVD, T2DM, CKD — treatment is recommended if BP is above 130/80. Other important changes: single-pill combination therapy is strongly advocated for adherence; primary aldosteronism screening is now recommended for all hypertensive patients; renal denervation gets a Class IIb recommendation for resistant hypertension in experienced centres. These changes bring European guidance much closer to the ACC/AHA position.</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9" name="Shape 709"/>
          <p:cNvSpPr/>
          <p:nvPr>
            <p:ph type="sldImg"/>
          </p:nvPr>
        </p:nvSpPr>
        <p:spPr>
          <a:prstGeom prst="rect">
            <a:avLst/>
          </a:prstGeom>
        </p:spPr>
        <p:txBody>
          <a:bodyPr/>
          <a:lstStyle/>
          <a:p>
            <a:pPr/>
          </a:p>
        </p:txBody>
      </p:sp>
      <p:sp>
        <p:nvSpPr>
          <p:cNvPr id="710" name="Shape 710"/>
          <p:cNvSpPr/>
          <p:nvPr>
            <p:ph type="body" sz="quarter" idx="1"/>
          </p:nvPr>
        </p:nvSpPr>
        <p:spPr>
          <a:prstGeom prst="rect">
            <a:avLst/>
          </a:prstGeom>
        </p:spPr>
        <p:txBody>
          <a:bodyPr/>
          <a:lstStyle/>
          <a:p>
            <a:pPr/>
            <a:r>
              <a:t>Section four — heart failure. This has been the most active area of cardiovascular therapeutics in the last decade. The four pillars of HFrEF therapy are now well established, SGLT2 inhibitors have expanded into HFpEF, and the ESC produced a focused update just last year. I want to cover diagnosis, investigation, and both phenotypes — HFrEF and HFpEF — before finishing on devices and acute management.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5" name="Shape 725"/>
          <p:cNvSpPr/>
          <p:nvPr>
            <p:ph type="sldImg"/>
          </p:nvPr>
        </p:nvSpPr>
        <p:spPr>
          <a:prstGeom prst="rect">
            <a:avLst/>
          </a:prstGeom>
        </p:spPr>
        <p:txBody>
          <a:bodyPr/>
          <a:lstStyle/>
          <a:p>
            <a:pPr/>
          </a:p>
        </p:txBody>
      </p:sp>
      <p:sp>
        <p:nvSpPr>
          <p:cNvPr id="726" name="Shape 726"/>
          <p:cNvSpPr/>
          <p:nvPr>
            <p:ph type="body" sz="quarter" idx="1"/>
          </p:nvPr>
        </p:nvSpPr>
        <p:spPr>
          <a:prstGeom prst="rect">
            <a:avLst/>
          </a:prstGeom>
        </p:spPr>
        <p:txBody>
          <a:bodyPr/>
          <a:lstStyle/>
          <a:p>
            <a:pPr/>
            <a:r>
              <a:t>You should have read this position paper at https://onlinelibrary.wiley.com/doi/10.1002/ejheart failure.2115</a:t>
            </a:r>
          </a:p>
          <a:p>
            <a:pPr>
              <a:spcBef>
                <a:spcPts val="300"/>
              </a:spcBef>
            </a:pPr>
          </a:p>
          <a:p>
            <a:pPr>
              <a:spcBef>
                <a:spcPts val="300"/>
              </a:spcBef>
            </a:pPr>
            <a:r>
              <a:t>Here are the key points:</a:t>
            </a:r>
          </a:p>
          <a:p>
            <a:pPr marL="171450" indent="-171450">
              <a:spcBef>
                <a:spcPts val="300"/>
              </a:spcBef>
              <a:buClr>
                <a:srgbClr val="000000"/>
              </a:buClr>
              <a:buSzPts val="1200"/>
              <a:buFont typeface="Arial"/>
              <a:buChar char="•"/>
            </a:pPr>
            <a:r>
              <a:t>The authors propose a universal definition of heart failure (heart failure)</a:t>
            </a:r>
          </a:p>
          <a:p>
            <a:pPr marL="171450" indent="-171450">
              <a:spcBef>
                <a:spcPts val="300"/>
              </a:spcBef>
              <a:buClr>
                <a:srgbClr val="000000"/>
              </a:buClr>
              <a:buSzPts val="1200"/>
              <a:buFont typeface="Arial"/>
              <a:buChar char="•"/>
            </a:pPr>
            <a:r>
              <a:t>There are now revised stages of heart failure as follows: </a:t>
            </a:r>
          </a:p>
          <a:p>
            <a:pPr lvl="1" marL="628562" indent="-171450">
              <a:spcBef>
                <a:spcPts val="300"/>
              </a:spcBef>
              <a:buClr>
                <a:srgbClr val="000000"/>
              </a:buClr>
              <a:buSzPts val="1200"/>
              <a:buFont typeface="Arial"/>
              <a:buChar char="•"/>
            </a:pPr>
            <a:r>
              <a:t>At risk for heart failure (Stage A), for patients at risk for heart failure but without current or prior symptoms or signs of heart failure and without structural or biomarker evidence of heart disease. </a:t>
            </a:r>
          </a:p>
          <a:p>
            <a:pPr lvl="1" marL="628562" indent="-171450">
              <a:spcBef>
                <a:spcPts val="300"/>
              </a:spcBef>
              <a:buClr>
                <a:srgbClr val="000000"/>
              </a:buClr>
              <a:buSzPts val="1200"/>
              <a:buFont typeface="Arial"/>
              <a:buChar char="•"/>
            </a:pPr>
            <a:r>
              <a:t>Pre-heart failure (Stage B), for patients without current or prior symptoms or signs of heart failure but evidence of structural heart disease or abnormal cardiac function, or elevated natriuretic peptide levels. </a:t>
            </a:r>
          </a:p>
          <a:p>
            <a:pPr lvl="1" marL="628562" indent="-171450">
              <a:spcBef>
                <a:spcPts val="300"/>
              </a:spcBef>
              <a:buClr>
                <a:srgbClr val="000000"/>
              </a:buClr>
              <a:buSzPts val="1200"/>
              <a:buFont typeface="Arial"/>
              <a:buChar char="•"/>
            </a:pPr>
            <a:r>
              <a:t>heart failure (Stage C), for patients with current or prior symptoms and/or signs of heart failure caused by a structural and/or functional cardiac abnormality. </a:t>
            </a:r>
          </a:p>
          <a:p>
            <a:pPr lvl="1" marL="628562" indent="-171450">
              <a:spcBef>
                <a:spcPts val="300"/>
              </a:spcBef>
              <a:buClr>
                <a:srgbClr val="000000"/>
              </a:buClr>
              <a:buSzPts val="1200"/>
              <a:buFont typeface="Arial"/>
              <a:buChar char="•"/>
            </a:pPr>
            <a:r>
              <a:t>Advanced heart failure (Stage D), for patients with severe symptoms and/or signs of heart failure at rest, recurrent hospitalizations despite guideline-directed medical therapy (GDMT), refractory or intolerant to GDMT, requiring advanced therapies such as consideration for transplant, mechanical circulatory support, or palliative care.</a:t>
            </a:r>
          </a:p>
          <a:p>
            <a:pPr lvl="1" indent="457112">
              <a:spcBef>
                <a:spcPts val="300"/>
              </a:spcBef>
            </a:pPr>
          </a:p>
          <a:p>
            <a:pPr>
              <a:spcBef>
                <a:spcPts val="300"/>
              </a:spcBef>
            </a:pPr>
            <a:r>
              <a:t>There is a revised classification of heart failure according to left ventricular ejection fraction (LVEF). The classification includes heart failure with reduced ejection fraction (HFrEF): heart failure with LVEF ≤40%; heart failure with mildly reduced ejection fraction (HFmrEF): heart failure with LVEF 41–49%; heart failure with preserved ejection fraction (HFpEF): heart failure with LVEF ≥50%; and heart failure with improved ejection fraction (heart failureimpEF): heart failure with a baseline LVEF ≤40%, a ≥10 point increase from baseline LVEF, and a second measurement of LVEF &gt;40%.</a:t>
            </a:r>
          </a:p>
          <a:p>
            <a:pPr>
              <a:spcBef>
                <a:spcPts val="300"/>
              </a:spcBef>
            </a:pPr>
          </a:p>
          <a:p>
            <a:pPr>
              <a:spcBef>
                <a:spcPts val="300"/>
              </a:spcBef>
              <a:defRPr b="1"/>
            </a:pPr>
            <a:r>
              <a:t>Questions</a:t>
            </a:r>
          </a:p>
          <a:p>
            <a:pPr>
              <a:spcBef>
                <a:spcPts val="300"/>
              </a:spcBef>
            </a:pPr>
            <a:r>
              <a:t>Think why these changes have been made. How could these changes improve patient diagnosis and care?</a:t>
            </a:r>
          </a:p>
          <a:p>
            <a:pPr>
              <a:spcBef>
                <a:spcPts val="300"/>
              </a:spcBef>
            </a:pPr>
            <a:r>
              <a:t>You will have noticed that there is mention of EF &lt;50%. Does this make sense or cause more confusion?</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61" name="Shape 761"/>
          <p:cNvSpPr/>
          <p:nvPr>
            <p:ph type="sldImg"/>
          </p:nvPr>
        </p:nvSpPr>
        <p:spPr>
          <a:prstGeom prst="rect">
            <a:avLst/>
          </a:prstGeom>
        </p:spPr>
        <p:txBody>
          <a:bodyPr/>
          <a:lstStyle/>
          <a:p>
            <a:pPr/>
          </a:p>
        </p:txBody>
      </p:sp>
      <p:sp>
        <p:nvSpPr>
          <p:cNvPr id="762" name="Shape 762"/>
          <p:cNvSpPr/>
          <p:nvPr>
            <p:ph type="body" sz="quarter" idx="1"/>
          </p:nvPr>
        </p:nvSpPr>
        <p:spPr>
          <a:prstGeom prst="rect">
            <a:avLst/>
          </a:prstGeom>
        </p:spPr>
        <p:txBody>
          <a:bodyPr/>
          <a:lstStyle/>
          <a:p>
            <a:pPr/>
            <a:r>
              <a:t>The universal ESC 2021 definition of heart failure has three components: symptoms of HF, structural or functional cardiac abnormality, and elevated natriuretic peptides. All three need to be present. The phenotypes are defined by ejection fraction. HFrEF — EF below 40% — accounts for about 50% of cases and has the strongest evidence base for pharmacotherapy. HFmrEF — EF 40 to 49%, the so-called mildly reduced — is a smaller group that increasingly is treated like HFrEF based on emerging trial data. HFpEF — EF 50% or above — accounts for the other 50%, and historically had almost no evidence-based pharmacotherapy. SGLT2 inhibitors have changed that picture significantly. The typical HFrEF patient is younger, male, with a dilated cardiomyopathy — ischaemic or non-ischaemic. The typical HFpEF patient is older, female, obese, hypertensive, with AF. These are almost different diseases that share a syndrome name.</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83" name="Shape 783"/>
          <p:cNvSpPr/>
          <p:nvPr>
            <p:ph type="sldImg"/>
          </p:nvPr>
        </p:nvSpPr>
        <p:spPr>
          <a:prstGeom prst="rect">
            <a:avLst/>
          </a:prstGeom>
        </p:spPr>
        <p:txBody>
          <a:bodyPr/>
          <a:lstStyle/>
          <a:p>
            <a:pPr/>
          </a:p>
        </p:txBody>
      </p:sp>
      <p:sp>
        <p:nvSpPr>
          <p:cNvPr id="784" name="Shape 784"/>
          <p:cNvSpPr/>
          <p:nvPr>
            <p:ph type="body" sz="quarter" idx="1"/>
          </p:nvPr>
        </p:nvSpPr>
        <p:spPr>
          <a:prstGeom prst="rect">
            <a:avLst/>
          </a:prstGeom>
        </p:spPr>
        <p:txBody>
          <a:bodyPr/>
          <a:lstStyle/>
          <a:p>
            <a:pPr/>
            <a:r>
              <a:t>Heart failure is a clinical diagnosis supported by investigations. The classic symptom triad is exertional dyspnoea, orthopnoea, and paroxysmal nocturnal dyspnoea. Fatigue and reduced exercise tolerance are often the earliest symptoms, though they're non-specific. Ankle oedema on its own is a poor diagnostic feature — it has many causes. On examination: an elevated JVP is the most specific sign of fluid overload. A third heart sound — or S3 gallop — when present, has high specificity for HF. Displaced apex beat suggests cardiomegaly. Bibasal crepitations and pleural effusions indicate pulmonary venous congestion. Hepatomegaly can occur with right heart failure, and if it's pulsatile, think about tricuspid regurgitation. The NYHA classification is worth knowing: Class I — no symptoms at ordinary activity; Class II — slight limitation; Class III — marked limitation; Class IV — symptoms at rest. Prognosis, drug dosing targets, and device eligibility all reference NYHA class.</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4" name="Shape 824"/>
          <p:cNvSpPr/>
          <p:nvPr>
            <p:ph type="sldImg"/>
          </p:nvPr>
        </p:nvSpPr>
        <p:spPr>
          <a:prstGeom prst="rect">
            <a:avLst/>
          </a:prstGeom>
        </p:spPr>
        <p:txBody>
          <a:bodyPr/>
          <a:lstStyle/>
          <a:p>
            <a:pPr/>
          </a:p>
        </p:txBody>
      </p:sp>
      <p:sp>
        <p:nvSpPr>
          <p:cNvPr id="825" name="Shape 825"/>
          <p:cNvSpPr/>
          <p:nvPr>
            <p:ph type="body" sz="quarter" idx="1"/>
          </p:nvPr>
        </p:nvSpPr>
        <p:spPr>
          <a:prstGeom prst="rect">
            <a:avLst/>
          </a:prstGeom>
        </p:spPr>
        <p:txBody>
          <a:bodyPr/>
          <a:lstStyle/>
          <a:p>
            <a:pPr/>
            <a:r>
              <a:t>NT-proBNP is the diagnostic gatekeeper and one of the most useful biomarkers in cardiology. The key thresholds in a non-acute setting: below 125 pg/mL makes HF unlikely — the negative predictive value is around 99% — though strong clinical suspicion should still guide the decision to echo, because no test is perfect. Between 125 and 2000: investigate with echocardiogram, referral to community HF pathway or outpatients. Above 2000: specialist referral within two weeks; if clinically decompensated, consider urgent referral. Two important confounders on the high side: AF and atrial flutter substantially elevate BNP even without significant LV dysfunction; and CKD raises levels significantly because the kidneys clear BNP. So in an elderly patient with CKD and AF, a mildly elevated NT-proBNP may not mean heart failure. On the low side: obesity suppresses BNP synthesis in adipose tissue — patients with HFpEF who are obese may have lower-than-expected BNP levels. This is a well-recognised phenomenon and one reason HFpEF is underdiagnosed.</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60" name="Shape 860"/>
          <p:cNvSpPr/>
          <p:nvPr>
            <p:ph type="sldImg"/>
          </p:nvPr>
        </p:nvSpPr>
        <p:spPr>
          <a:prstGeom prst="rect">
            <a:avLst/>
          </a:prstGeom>
        </p:spPr>
        <p:txBody>
          <a:bodyPr/>
          <a:lstStyle/>
          <a:p>
            <a:pPr/>
          </a:p>
        </p:txBody>
      </p:sp>
      <p:sp>
        <p:nvSpPr>
          <p:cNvPr id="861" name="Shape 861"/>
          <p:cNvSpPr/>
          <p:nvPr>
            <p:ph type="body" sz="quarter" idx="1"/>
          </p:nvPr>
        </p:nvSpPr>
        <p:spPr>
          <a:prstGeom prst="rect">
            <a:avLst/>
          </a:prstGeom>
        </p:spPr>
        <p:txBody>
          <a:bodyPr/>
          <a:lstStyle/>
          <a:p>
            <a:pPr/>
            <a:r>
              <a:t>Echocardiography defines the phenotype, aetiology, and guides treatment. Walk through the key parameters. LVEF by biplane Simpson's method — this is the single most important number and defines HFrEF vs HFpEF. LV size and volumes — a dilated, thin-walled LV suggests DCM or post-MI remodelling; a thick-walled, non-dilated LV suggests hypertensive HD, HCM, or infiltrative disease. Wall motion analysis — regional wall motion abnormality points to ischaemic aetiology; global hypokinesis suggests DCM, myocarditis, or cardiotoxicity. E/e' ratio — this is the key non-invasive surrogate of LV filling pressure. E is the early mitral inflow velocity, e' is the lateral mitral annular velocity; a ratio above 14 suggests elevated LV end-diastolic pressure — a key criterion for diagnosing HFpEF. LA volume index above 34 mL/m² indicates chronic elevation of filling pressures. TAPSE below 17 mm and RVSP above 40 mmHg indicate RV dysfunction and pulmonary hypertension respectively. Don't forget the valves — significant AR or MR may be the primary cause rather than a consequence of LV dysfunction. And always look at the pericardium — effusion, calcification, constrictive pattern on Doppler.</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87" name="Shape 887"/>
          <p:cNvSpPr/>
          <p:nvPr>
            <p:ph type="sldImg"/>
          </p:nvPr>
        </p:nvSpPr>
        <p:spPr>
          <a:prstGeom prst="rect">
            <a:avLst/>
          </a:prstGeom>
        </p:spPr>
        <p:txBody>
          <a:bodyPr/>
          <a:lstStyle/>
          <a:p>
            <a:pPr/>
          </a:p>
        </p:txBody>
      </p:sp>
      <p:sp>
        <p:nvSpPr>
          <p:cNvPr id="888" name="Shape 888"/>
          <p:cNvSpPr/>
          <p:nvPr>
            <p:ph type="body" sz="quarter" idx="1"/>
          </p:nvPr>
        </p:nvSpPr>
        <p:spPr>
          <a:prstGeom prst="rect">
            <a:avLst/>
          </a:prstGeom>
        </p:spPr>
        <p:txBody>
          <a:bodyPr/>
          <a:lstStyle/>
          <a:p>
            <a:pPr/>
            <a:r>
              <a:t>A comprehensive workup matters because aetiology directs treatment. The blood panel should always include iron studies — ferritin and TSAT — because iron deficiency is present in approximately 50% of HFrEF patients and is now a Class IIa-A target for treatment. Hypothyroidism is a reversible cause of dilated cardiomyopathy; hyperthyroidism precipitates AF and high-output failure — TFTs in every new HF patient. The ECG gives you aetiology clues: LBBB is strongly associated with non-ischaemic DCM and is also your CRT eligibility trigger; Q waves indicate prior MI; low voltage with a pseudoinfarction pattern should make you think of cardiac amyloid. CXR: cardiomegaly, upper lobe venous diversion, Kerley B lines, bat-wing perihilar oedema, pleural effusions. Importantly, a normal CXR does not exclude heart failure — particularly in early or compensated disease. For advanced imaging: CMR is gold-standard for tissue characterisation — late gadolinium enhancement distinguishes ischaemic (subendocardial or transmural scar) from non-ischaemic causes (midwall fibrosis in DCM, diffuse enhancement in amyloid). Bone scintigraphy with 99mTc-DPD is now the preferred non-invasive test for ATTR amyloid — very high sensitivity and specificity. Genetic testing: the ESC now recommends genetic testing in all non-ischaemic DCM because LMNA mutations in particular carry a high risk of malignant arrhythmia that changes device therapy decisions.</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28" name="Shape 928"/>
          <p:cNvSpPr/>
          <p:nvPr>
            <p:ph type="sldImg"/>
          </p:nvPr>
        </p:nvSpPr>
        <p:spPr>
          <a:prstGeom prst="rect">
            <a:avLst/>
          </a:prstGeom>
        </p:spPr>
        <p:txBody>
          <a:bodyPr/>
          <a:lstStyle/>
          <a:p>
            <a:pPr/>
          </a:p>
        </p:txBody>
      </p:sp>
      <p:sp>
        <p:nvSpPr>
          <p:cNvPr id="929" name="Shape 929"/>
          <p:cNvSpPr/>
          <p:nvPr>
            <p:ph type="body" sz="quarter" idx="1"/>
          </p:nvPr>
        </p:nvSpPr>
        <p:spPr>
          <a:prstGeom prst="rect">
            <a:avLst/>
          </a:prstGeom>
        </p:spPr>
        <p:txBody>
          <a:bodyPr/>
          <a:lstStyle/>
          <a:p>
            <a:pPr/>
            <a:r>
              <a:t>In acute decompensation, always ask: why now? Treating the precipitant is as important as diuresis. AF is the most common precipitant — it causes loss of atrial kick, fast ventricular rate, and can reduce cardiac output by 20 to 30% in a patient with impaired diastolic function. Rate control urgently — target below 110 at rest. ACS is the next most important: troponin and ECG in every acute HF presentation. Non-adherence to medications is actually the commonest precipitant in community HF — studies suggest it accounts for 50% of hospital readmissions. This is why the HF nurse follow-up programme is so important. Infections increase cardiac metabolic demand and cause direct myocardial depression through inflammatory mediators. Drugs are frequently overlooked: NSAIDs cause sodium retention and renal vasoconstriction, worsening both fluid status and renal function; thiazolidinediones cause fluid retention; verapamil and diltiazem are negatively inotropic; alcohol in large quantities is directly cardiotoxic. Always check the drug chart.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69" name="Shape 969"/>
          <p:cNvSpPr/>
          <p:nvPr>
            <p:ph type="sldImg"/>
          </p:nvPr>
        </p:nvSpPr>
        <p:spPr>
          <a:prstGeom prst="rect">
            <a:avLst/>
          </a:prstGeom>
        </p:spPr>
        <p:txBody>
          <a:bodyPr/>
          <a:lstStyle/>
          <a:p>
            <a:pPr/>
          </a:p>
        </p:txBody>
      </p:sp>
      <p:sp>
        <p:nvSpPr>
          <p:cNvPr id="970" name="Shape 970"/>
          <p:cNvSpPr/>
          <p:nvPr>
            <p:ph type="body" sz="quarter" idx="1"/>
          </p:nvPr>
        </p:nvSpPr>
        <p:spPr>
          <a:prstGeom prst="rect">
            <a:avLst/>
          </a:prstGeom>
        </p:spPr>
        <p:txBody>
          <a:bodyPr/>
          <a:lstStyle/>
          <a:p>
            <a:pPr/>
            <a:r>
              <a:t>The four pillars of HFrEF therapy are the most evidence-rich area in cardiovascular medicine. Each class has independent, additive mortality benefit, and all four should be initiated and uptitrated to maximum tolerated dose in every eligible patient. The figures on this slide are relative risk reductions from the landmark trials. ACEi/ARB/ARNI: approximately 24% mortality reduction. Beta-blockers: approximately 34%. MRAs: approximately 30%. SGLT2 inhibitors: 26% reduction in the composite of CV death and HF hospitalisation — and this benefit emerged from trials in which most patients were already on the first three pillars, meaning the SGLT2i benefit is additive on top of the established three. If you put these together, the combined relative risk reduction from all four pillars is very substantial. This is one reason that modern treated HFrEF has a significantly better prognosis than it did 20 years ago.</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02" name="Shape 1002"/>
          <p:cNvSpPr/>
          <p:nvPr>
            <p:ph type="sldImg"/>
          </p:nvPr>
        </p:nvSpPr>
        <p:spPr>
          <a:prstGeom prst="rect">
            <a:avLst/>
          </a:prstGeom>
        </p:spPr>
        <p:txBody>
          <a:bodyPr/>
          <a:lstStyle/>
          <a:p>
            <a:pPr/>
          </a:p>
        </p:txBody>
      </p:sp>
      <p:sp>
        <p:nvSpPr>
          <p:cNvPr id="1003" name="Shape 1003"/>
          <p:cNvSpPr/>
          <p:nvPr>
            <p:ph type="body" sz="quarter" idx="1"/>
          </p:nvPr>
        </p:nvSpPr>
        <p:spPr>
          <a:prstGeom prst="rect">
            <a:avLst/>
          </a:prstGeom>
        </p:spPr>
        <p:txBody>
          <a:bodyPr/>
          <a:lstStyle/>
          <a:p>
            <a:pPr/>
            <a:r>
              <a:t>On RAAS therapy. ACE inhibitors have been the cornerstone of HFrEF treatment since the CONSENSUS and SOLVD trials in the 1980s and 1990s. The key message here is the step up to ARNI — sacubitril-valsartan, Entresto. The PARADIGM-HF trial in 2014 compared ARNI against enalapril in over 8,000 patients. Results: 20% relative risk reduction in the composite of CV death or HF hospitalisation; 16% reduction in all-cause mortality; approximately 20% reduction in sudden cardiac death. These are substantial effect sizes. ARNI is now recommended as first-line over ACEi where it's available and tolerated. The critical safety point for switching: you must have a 36-hour washout between stopping the ACE inhibitor and starting ARNI, because both drugs elevate bradykinin — the combination can cause life-threatening angioedema. If a patient has ACEi-associated cough, switch to an ARB rather than ARNI, because the sacubitril component also elevates bradykinin.</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37" name="Shape 1037"/>
          <p:cNvSpPr/>
          <p:nvPr>
            <p:ph type="sldImg"/>
          </p:nvPr>
        </p:nvSpPr>
        <p:spPr>
          <a:prstGeom prst="rect">
            <a:avLst/>
          </a:prstGeom>
        </p:spPr>
        <p:txBody>
          <a:bodyPr/>
          <a:lstStyle/>
          <a:p>
            <a:pPr/>
          </a:p>
        </p:txBody>
      </p:sp>
      <p:sp>
        <p:nvSpPr>
          <p:cNvPr id="1038" name="Shape 1038"/>
          <p:cNvSpPr/>
          <p:nvPr>
            <p:ph type="body" sz="quarter" idx="1"/>
          </p:nvPr>
        </p:nvSpPr>
        <p:spPr>
          <a:prstGeom prst="rect">
            <a:avLst/>
          </a:prstGeom>
        </p:spPr>
        <p:txBody>
          <a:bodyPr/>
          <a:lstStyle/>
          <a:p>
            <a:pPr/>
            <a:r>
              <a:t>Beta-blockers and MRAs. On beta-blockers: three are licensed for HFrEF — bisoprolol, carvedilol, and metoprolol succinate. The mortality benefit is consistent across all three and is large — approximately 34% relative risk reduction. Mechanism: anti-remodelling, anti-arrhythmic, reduction in sympathetic drive. The key practical points: start only when the patient is euvolaemic — starting a beta-blocker in a fluid-overloaded patient can precipitate acute decompensation. Start low and uptitrate slowly — monthly increments. And never stop abruptly — rebound tachycardia can cause acute decompensation. On MRAs: important to distinguish the trials. RALES established spironolactone in NYHA III-IV HFrEF — 30% mortality reduction. EMPHASIS-HF established eplerenone in mild HFrEF, NYHA II, EF 35% or below — 37% reduction in CV death and HF hospitalisation. EPHESUS is the separate post-MI trial for eplerenone — don't confuse the two. Eplerenone is preferred post-MI because spironolactone has anti-androgenic effects. The critical safety issue: hyperkalaemia. Always check potassium and eGFR before starting, and at 1, 4, 8, and 12 weeks. Avoid if potassium above 5.0 or eGFR below 30.</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3" name="Shape 1083"/>
          <p:cNvSpPr/>
          <p:nvPr>
            <p:ph type="sldImg"/>
          </p:nvPr>
        </p:nvSpPr>
        <p:spPr>
          <a:prstGeom prst="rect">
            <a:avLst/>
          </a:prstGeom>
        </p:spPr>
        <p:txBody>
          <a:bodyPr/>
          <a:lstStyle/>
          <a:p>
            <a:pPr/>
          </a:p>
        </p:txBody>
      </p:sp>
      <p:sp>
        <p:nvSpPr>
          <p:cNvPr id="1084" name="Shape 1084"/>
          <p:cNvSpPr/>
          <p:nvPr>
            <p:ph type="body" sz="quarter" idx="1"/>
          </p:nvPr>
        </p:nvSpPr>
        <p:spPr>
          <a:prstGeom prst="rect">
            <a:avLst/>
          </a:prstGeom>
        </p:spPr>
        <p:txBody>
          <a:bodyPr/>
          <a:lstStyle/>
          <a:p>
            <a:pPr/>
            <a:r>
              <a:t>SGLT2 inhibitors are the most recent addition to the four pillars, and their cardiac effects are largely independent of their glucose-lowering action. Two landmark trials: DAPA-HF in 2019 — dapagliflozin 10 mg daily in HFrEF, 45% of patients had no diabetes. 26% relative risk reduction in worsening HF or CV death, NNT 21, benefit seen within 28 days. EMPEROR-Reduced in 2020 — empagliflozin 10 mg, similar results. Both drugs, both in HFrEF, both with benefit regardless of diabetes status. The mechanisms are pleiotropic — it's not simply diuresis. There are haemodynamic effects, reduction in preload and afterload, anti-inflammatory effects, improvement in mitochondrial function, and possibly direct myocardial metabolic effects. Well tolerated generally, though genital mycotic infections are worth warning patients about. The expansion into HFpEF is covered on a later slide — EMPEROR-Preserved and DELIVER are the key trials.</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20" name="Shape 1120"/>
          <p:cNvSpPr/>
          <p:nvPr>
            <p:ph type="sldImg"/>
          </p:nvPr>
        </p:nvSpPr>
        <p:spPr>
          <a:prstGeom prst="rect">
            <a:avLst/>
          </a:prstGeom>
        </p:spPr>
        <p:txBody>
          <a:bodyPr/>
          <a:lstStyle/>
          <a:p>
            <a:pPr/>
          </a:p>
        </p:txBody>
      </p:sp>
      <p:sp>
        <p:nvSpPr>
          <p:cNvPr id="1121" name="Shape 1121"/>
          <p:cNvSpPr/>
          <p:nvPr>
            <p:ph type="body" sz="quarter" idx="1"/>
          </p:nvPr>
        </p:nvSpPr>
        <p:spPr>
          <a:prstGeom prst="rect">
            <a:avLst/>
          </a:prstGeom>
        </p:spPr>
        <p:txBody>
          <a:bodyPr/>
          <a:lstStyle/>
          <a:p>
            <a:pPr/>
            <a:r>
              <a:t>GLP-1 receptor agonists have moved well beyond their origins as diabetes drugs, and I think every physician managing cardiovascular risk needs to understand the evidence. Three trials you should know. SELECT in 2023: semaglutide 2.4 mg weekly versus placebo in over 17,000 non-diabetic patients with obesity and established CVD. Twenty percent relative risk reduction in MACE — CV death, non-fatal MI, non-fatal stroke. NNT around 60 over three years. This was the first trial to show cardiovascular benefit of a GLP-1 RA in people without diabetes, and the effect size is clinically meaningful. Interestingly, the benefit appeared within 4 to 8 weeks — much faster than weight loss alone would explain — suggesting direct anti-inflammatory and plaque-stabilising effects. STEP-HFpEF: semaglutide in obese patients with HFpEF. Significant improvement in symptoms measured by KCCQ, six-minute walk distance, and weight loss of around 13%. No mortality data yet, but the symptomatic benefit is important and I'll return to this when we discuss HFpEF. FLOW in 2024: renoprotective benefit in T2DM with CKD — 24% reduction in the renal composite — stopped early due to clear benefit. On the HTN side: modest systolic BP reduction of 3 to 5 mmHg, not a substitute for antihypertensives. The cautions: GI side effects are common particularly at initiation; pancreatitis risk is rare but real; there's a recent retinopathy signal with high-dose semaglutide in T2DM; and these drugs sit outside the current NICE hypertension pathway.</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41" name="Shape 1141"/>
          <p:cNvSpPr/>
          <p:nvPr>
            <p:ph type="sldImg"/>
          </p:nvPr>
        </p:nvSpPr>
        <p:spPr>
          <a:prstGeom prst="rect">
            <a:avLst/>
          </a:prstGeom>
        </p:spPr>
        <p:txBody>
          <a:bodyPr/>
          <a:lstStyle/>
          <a:p>
            <a:pPr/>
          </a:p>
        </p:txBody>
      </p:sp>
      <p:sp>
        <p:nvSpPr>
          <p:cNvPr id="1142" name="Shape 1142"/>
          <p:cNvSpPr/>
          <p:nvPr>
            <p:ph type="body" sz="quarter" idx="1"/>
          </p:nvPr>
        </p:nvSpPr>
        <p:spPr>
          <a:prstGeom prst="rect">
            <a:avLst/>
          </a:prstGeom>
        </p:spPr>
        <p:txBody>
          <a:bodyPr/>
          <a:lstStyle/>
          <a:p>
            <a:pPr/>
            <a:r>
              <a:t>Devices are adjuncts to pharmacotherapy and eligibility should be reassessed after three months of optimal medical therapy, because EF can improve substantially. On ICDs: the primary prevention indication is EF 35% or below despite optimal therapy for at least three months, with NYHA II or III symptoms and life expectancy over one year. The ischaemic cardiomyopathy data — SCD-HeFT, MADIT-II — show 23 to 31% reduction in all-cause mortality. The non-ischaemic data from DANISH in 2016 showed no statistically significant mortality benefit in the modern era, though there was a non-significant trend, and consensus still supports ICD use in non-ischaemic DCM with EF 35% or below. Secondary prevention: any patient who has survived sustained VT or VF should have an ICD. On CRT: the indication is EF 35% or below plus LBBB with QRS 130 ms or more. Class I-A evidence. CARE-HF showed 29% mortality reduction vs optimal pharmacotherapy. CRT-D is preferred where SCD risk is high. CRT-P if life expectancy is limited or SCD risk is lower. About 65% of patients respond with clinical improvement or reverse remodelling — EF normalisation in a minority. If EF recovers to normal, reassess device need at 6 to 12 months.</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79" name="Shape 1179"/>
          <p:cNvSpPr/>
          <p:nvPr>
            <p:ph type="sldImg"/>
          </p:nvPr>
        </p:nvSpPr>
        <p:spPr>
          <a:prstGeom prst="rect">
            <a:avLst/>
          </a:prstGeom>
        </p:spPr>
        <p:txBody>
          <a:bodyPr/>
          <a:lstStyle/>
          <a:p>
            <a:pPr/>
          </a:p>
        </p:txBody>
      </p:sp>
      <p:sp>
        <p:nvSpPr>
          <p:cNvPr id="1180" name="Shape 1180"/>
          <p:cNvSpPr/>
          <p:nvPr>
            <p:ph type="body" sz="quarter" idx="1"/>
          </p:nvPr>
        </p:nvSpPr>
        <p:spPr>
          <a:prstGeom prst="rect">
            <a:avLst/>
          </a:prstGeom>
        </p:spPr>
        <p:txBody>
          <a:bodyPr/>
          <a:lstStyle/>
          <a:p>
            <a:pPr/>
            <a:r>
              <a:t>The ESC 2023 focused update brought three headline changes. First: SGLT2 inhibitors are now Class I in the full EF spectrum. EMPEROR-Preserved showed 21% reduction in CV death or HHF with empagliflozin in HFpEF; DELIVER showed 18% with dapagliflozin. This makes SGLT2i the first class with a robust Class I recommendation in HFpEF — landmark change. Second: IV iron therapy upgraded to Class IIa-A. IRONMAN and AFFIRM-AHF are the trials. Iron deficiency is defined as ferritin below 100, or TSAT below 20% if ferritin is 100 to 299. The clinical effect: improvement in symptoms and reduction in HF hospitalisation. The recommendation is to administer IV ferric carboxymaltose or ferric derisomaltose in symptomatic HFrEF and HFmrEF patients who are iron deficient — ideally before hospital discharge. Third: STRONG-HF — covered in detail on the next slide — showed that rapid uptitration of all GDMT within two weeks of discharge reduced 180-day readmission and death by 34%. This has changed the approach to post-discharge follow-up: two-week review is now ESC Class I.</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27" name="Shape 1227"/>
          <p:cNvSpPr/>
          <p:nvPr>
            <p:ph type="sldImg"/>
          </p:nvPr>
        </p:nvSpPr>
        <p:spPr>
          <a:prstGeom prst="rect">
            <a:avLst/>
          </a:prstGeom>
        </p:spPr>
        <p:txBody>
          <a:bodyPr/>
          <a:lstStyle/>
          <a:p>
            <a:pPr/>
          </a:p>
        </p:txBody>
      </p:sp>
      <p:sp>
        <p:nvSpPr>
          <p:cNvPr id="1228" name="Shape 1228"/>
          <p:cNvSpPr/>
          <p:nvPr>
            <p:ph type="body" sz="quarter" idx="1"/>
          </p:nvPr>
        </p:nvSpPr>
        <p:spPr>
          <a:prstGeom prst="rect">
            <a:avLst/>
          </a:prstGeom>
        </p:spPr>
        <p:txBody>
          <a:bodyPr/>
          <a:lstStyle/>
          <a:p>
            <a:pPr/>
            <a:r>
              <a:t>STRONG-HF is one of the most practically impactful heart failure trials of recent years because it challenges a deeply ingrained clinical orthodoxy: the idea that you start drugs cautiously and titrate slowly after an acute HF admission. The trial randomised 1,078 patients in 35 countries who had been admitted with acute heart failure. The intervention arm received high-intensity care — meaning that all three guideline-directed therapies (RAAS inhibitor, beta-blocker, and MRA) were up-titrated rapidly over the first two weeks after discharge, guided by NT-proBNP measurements at each visit. The control arm received usual care. The result: a 34% relative risk reduction in the primary endpoint of 180-day all-cause death or HF rehospitalisation. Numbers: 15.2% in the high-intensity arm versus 23.3% in usual care. The trial was stopped early by the data monitoring committee because the benefit was so clear. Secondary outcomes supported the primary: HF rehospitalisation fell substantially, KCCQ quality of life scores were better in the HIC arm, and NT-proBNP fell further. Safety was reassuring — no significant increase in worsening renal function or hyperkalaemia. Hypotension occurred slightly more often in the high-intensity arm (6.4% vs 4.2%) but was manageable and did not drive withdrawals. What makes this trial clinically important is the NT-proBNP-guided titration protocol — it provides a systematic, safe way to rapidly intensify therapy and gives clinicians a biomarker target rather than waiting passively. The 50% of maximum licensed dose target at two weeks is more ambitious than most clinicians achieve in practice. The major caveat: SGLT2 inhibitors were not systematically included because the trial predated widespread SGLT2i use in HF — the benefit with all four pillars would likely be even greater. The clinical translation is clear: every patient discharged after acute HF should have a two-week follow-up review, ideally with a HF nurse, with active medication up-titration guided by symptoms, renal function, and NT-proBNP. This is now an ESC Class I recommendation.</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59" name="Shape 1259"/>
          <p:cNvSpPr/>
          <p:nvPr>
            <p:ph type="sldImg"/>
          </p:nvPr>
        </p:nvSpPr>
        <p:spPr>
          <a:prstGeom prst="rect">
            <a:avLst/>
          </a:prstGeom>
        </p:spPr>
        <p:txBody>
          <a:bodyPr/>
          <a:lstStyle/>
          <a:p>
            <a:pPr/>
          </a:p>
        </p:txBody>
      </p:sp>
      <p:sp>
        <p:nvSpPr>
          <p:cNvPr id="1260" name="Shape 1260"/>
          <p:cNvSpPr/>
          <p:nvPr>
            <p:ph type="body" sz="quarter" idx="1"/>
          </p:nvPr>
        </p:nvSpPr>
        <p:spPr>
          <a:prstGeom prst="rect">
            <a:avLst/>
          </a:prstGeom>
        </p:spPr>
        <p:txBody>
          <a:bodyPr/>
          <a:lstStyle/>
          <a:p>
            <a:pPr/>
            <a:r>
              <a:t>A broad overview of the CIED landscape. Permanent pacemakers: the main indications are symptomatic sinus node disease and AV block — Mobitz II second degree or complete heart block are Class I regardless of symptoms, because these can progress unpredictably. Worth knowing: after TAVI, high-grade AV block occurs in 10 to 25% of patients, particularly with Medtronic CoreValve, and requires monitoring and often a permanent pacemaker. An important evolving area: physiological pacing. Right ventricular apex pacing causes dyssynchrony over time and can worsen LV function. His bundle pacing and left bundle branch area pacing preserve the normal conduction sequence and are increasingly preferred — the evidence base is now strong enough that NHSE has funded specific physiological pacing pathways. On ICDs: we've covered transvenous. The subcutaneous ICD has no transvenous lead and is ideal for younger patients who need protection from VF but don't need pacing or anti-tachycardia pacing. No ATP capability is the key limitation. Wearable defibrillator vest: bridge to decision in newly diagnosed HFrEF or post-MI with very low EF while you're waiting to see whether the EF recovers. The VEST trial didn't show mortality benefit in post-MI patients overall, so patient selection matters. Remote monitoring: all modern devices transmit daily — this allows early detection of AF, lead issues, and fluid accumulation before clinical decompensation. The CardioMEMS pulmonary artery pressure sensor is the most advanced remote monitoring tool — an implantable sensor in the PA that allows daily pressure readings. The CHAMPION trial showed a 37% reduction in HF hospitalisation.</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67" name="Shape 1267"/>
          <p:cNvSpPr/>
          <p:nvPr>
            <p:ph type="sldImg"/>
          </p:nvPr>
        </p:nvSpPr>
        <p:spPr>
          <a:prstGeom prst="rect">
            <a:avLst/>
          </a:prstGeom>
        </p:spPr>
        <p:txBody>
          <a:bodyPr/>
          <a:lstStyle/>
          <a:p>
            <a:pPr/>
          </a:p>
        </p:txBody>
      </p:sp>
      <p:sp>
        <p:nvSpPr>
          <p:cNvPr id="1268" name="Shape 1268"/>
          <p:cNvSpPr/>
          <p:nvPr>
            <p:ph type="body" sz="quarter" idx="1"/>
          </p:nvPr>
        </p:nvSpPr>
        <p:spPr>
          <a:prstGeom prst="rect">
            <a:avLst/>
          </a:prstGeom>
        </p:spPr>
        <p:txBody>
          <a:bodyPr/>
          <a:lstStyle>
            <a:lvl1pPr>
              <a:spcBef>
                <a:spcPts val="400"/>
              </a:spcBef>
            </a:lvl1pPr>
          </a:lstStyle>
          <a:p>
            <a:pPr/>
            <a:r>
              <a:t>Some say that ICD improve survival but downside is that patients end up with more HF, hence MADIT CRT trial.</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5" name="Shape 1305"/>
          <p:cNvSpPr/>
          <p:nvPr>
            <p:ph type="sldImg"/>
          </p:nvPr>
        </p:nvSpPr>
        <p:spPr>
          <a:prstGeom prst="rect">
            <a:avLst/>
          </a:prstGeom>
        </p:spPr>
        <p:txBody>
          <a:bodyPr/>
          <a:lstStyle/>
          <a:p>
            <a:pPr/>
          </a:p>
        </p:txBody>
      </p:sp>
      <p:sp>
        <p:nvSpPr>
          <p:cNvPr id="1306" name="Shape 1306"/>
          <p:cNvSpPr/>
          <p:nvPr>
            <p:ph type="body" sz="quarter" idx="1"/>
          </p:nvPr>
        </p:nvSpPr>
        <p:spPr>
          <a:prstGeom prst="rect">
            <a:avLst/>
          </a:prstGeom>
        </p:spPr>
        <p:txBody>
          <a:bodyPr/>
          <a:lstStyle/>
          <a:p>
            <a:pPr/>
            <a:r>
              <a:t>HFpEF deserves particular attention because it now accounts for half of all heart failure presentations and has been historically undertreated. The diagnosis requires: EF 50% or above; symptoms of HF; structural or functional evidence on echo — elevated E/e', dilated LA, LVH, or elevated RVSP; and elevated natriuretic peptides. The typical patient: elderly, female, obese, hypertensive, with AF. This is different from HFrEF — you're often dealing with a stiff, non-dilated ventricle that can't relax, rather than a dilated, poorly contracting one. On treatment: SGLT2 inhibitors are now Class I following EMPEROR-Preserved and DELIVER. Importantly, these trials showed reduction in HF hospitalisation — the mortality benefit was not clearly demonstrated. This is a crucial nuance: we can now tell patients that SGLT2i will reduce their risk of HF-related hospital admission, but we cannot yet claim a clear mortality benefit in HFpEF. Other management: diurese for congestion, aggressive BP control, rate control in AF, and increasingly weight loss — the STEP-HFpEF data suggest that weight reduction has significant symptom benefits in obese HFpEF. Cardiac rehab improves functional capacity — the ExTraMATCH meta-analysis supports this.</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0" name="Shape 1330"/>
          <p:cNvSpPr/>
          <p:nvPr>
            <p:ph type="sldImg"/>
          </p:nvPr>
        </p:nvSpPr>
        <p:spPr>
          <a:prstGeom prst="rect">
            <a:avLst/>
          </a:prstGeom>
        </p:spPr>
        <p:txBody>
          <a:bodyPr/>
          <a:lstStyle/>
          <a:p>
            <a:pPr/>
          </a:p>
        </p:txBody>
      </p:sp>
      <p:sp>
        <p:nvSpPr>
          <p:cNvPr id="1331" name="Shape 1331"/>
          <p:cNvSpPr/>
          <p:nvPr>
            <p:ph type="body" sz="quarter" idx="1"/>
          </p:nvPr>
        </p:nvSpPr>
        <p:spPr>
          <a:prstGeom prst="rect">
            <a:avLst/>
          </a:prstGeom>
        </p:spPr>
        <p:txBody>
          <a:bodyPr/>
          <a:lstStyle/>
          <a:p>
            <a:pPr/>
            <a:r>
              <a:t>Acute decompensated heart failure: the initial assessment should characterise the patient using the Forrester classification — wet or dry (fluid status) and warm or cold (peripheral perfusion). Most patients are wet and warm — congested but with maintained cardiac output. This group responds well to diuresis. The wet and cold group — low output with congestion — has much worse prognosis and may need inotropic support. On treatment: sit the patient upright, oxygen if sats below 94%. IV furosemide at 40 to 80 mg — or 2.5 times the home oral dose if they're already on furosemide. IV GTN if the systolic BP is above 110 and the predominant problem is congestion and breathlessness rather than cardiogenic shock — vasodilation reduces preload rapidly. CPAP is effective in acute pulmonary oedema — reduces preload and improves oxygenation. Target urine output of 0.5 to 1 mL/kg/hour, daily weights. On beta-blockers: do not start in acute decompensation. If the patient is already on one, continue at the same dose unless there's haemodynamic compromise — the evidence supports continuing even in moderate decompensation. Cardiogenic shock is a different scenario entirely: BP below 90 mmHg with signs of end-organ hypoperfusion. Urgent angiography to exclude ACS, inotropes, and consider mechanical circulatory support. Thirty-day mortality is 40 to 50%.</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55" name="Shape 1355"/>
          <p:cNvSpPr/>
          <p:nvPr>
            <p:ph type="sldImg"/>
          </p:nvPr>
        </p:nvSpPr>
        <p:spPr>
          <a:prstGeom prst="rect">
            <a:avLst/>
          </a:prstGeom>
        </p:spPr>
        <p:txBody>
          <a:bodyPr/>
          <a:lstStyle/>
          <a:p>
            <a:pPr/>
          </a:p>
        </p:txBody>
      </p:sp>
      <p:sp>
        <p:nvSpPr>
          <p:cNvPr id="1356" name="Shape 1356"/>
          <p:cNvSpPr/>
          <p:nvPr>
            <p:ph type="body" sz="quarter" idx="1"/>
          </p:nvPr>
        </p:nvSpPr>
        <p:spPr>
          <a:prstGeom prst="rect">
            <a:avLst/>
          </a:prstGeom>
        </p:spPr>
        <p:txBody>
          <a:bodyPr/>
          <a:lstStyle/>
          <a:p>
            <a:pPr/>
            <a:r>
              <a:t>A framework for referral. Same-day or emergency: suspected acute HF with haemodynamic compromise, new HF with suspected ACS or severe valvular disease, cardiogenic shock, sustained VT. Two-week pathway: new diagnosis with NT-proBNP above 2000, EF 35% or below for device eligibility assessment, first HF hospitalisation, suspected reversible cause. Reversible causes are important to think about: myocarditis — often viral — Takotsubo cardiomyopathy, peripartum cardiomyopathy, and alcohol-related cardiomyopathy may all partially or fully recover with time and treatment. Don't implant a device before at least three months of optimal therapy. Routine referral via the HF service: this is where the HF nurse is crucial. The evidence suggests that community HF nurse follow-up is associated with 20 to 30% reductions in readmission rates in observational data, though estimates vary. Every patient should have a named HF nurse contact before leaving hospital.</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0" name="Shape 1390"/>
          <p:cNvSpPr/>
          <p:nvPr>
            <p:ph type="sldImg"/>
          </p:nvPr>
        </p:nvSpPr>
        <p:spPr>
          <a:prstGeom prst="rect">
            <a:avLst/>
          </a:prstGeom>
        </p:spPr>
        <p:txBody>
          <a:bodyPr/>
          <a:lstStyle/>
          <a:p>
            <a:pPr/>
          </a:p>
        </p:txBody>
      </p:sp>
      <p:sp>
        <p:nvSpPr>
          <p:cNvPr id="1391" name="Shape 1391"/>
          <p:cNvSpPr/>
          <p:nvPr>
            <p:ph type="body" sz="quarter" idx="1"/>
          </p:nvPr>
        </p:nvSpPr>
        <p:spPr>
          <a:prstGeom prst="rect">
            <a:avLst/>
          </a:prstGeom>
        </p:spPr>
        <p:txBody>
          <a:bodyPr/>
          <a:lstStyle/>
          <a:p>
            <a:pPr/>
            <a:r>
              <a:t>To summarise the key take-home messages from each section. On AChEIs: check an ECG and resting heart rate before starting. Repeat at four to six weeks. Memantine is a low cardiac risk alternative when bradycardia or conduction disease makes AChEIs too risky. Watch for interactions with rate-limiting drugs. On antipsychotics and QTc: know your thresholds — above 500 ms or a delta of 60 ms means act. Prefer aripiprazole or olanzapine in patients with cardiac concerns. Check CredibleMeds for interactions. Correct potassium above 4.0 and magnesium above 0.8 before starting high-risk agents. On hypertension: confirm with ABPM before treating. Follow the NICE steps. The new ESC 2024 and ACC/AHA 2025 guidelines both push treated systolic targets to 120 to 130 mmHg — more aggressive than before. For resistant hypertension: screen for secondary causes, especially primary aldosteronism. On heart failure: four pillars in HFrEF — all four, maximum tolerated doses. NT-proBNP is your gatekeeper. SGLT2i are now Class I in HFpEF. ESC 2023 adds IV iron and rapid post-discharge optimisation — STRONG-HF makes the two-week review mandatory, not optional. Treat precipitants. Refer appropriately. Every patient needs a HF nurse.</a:t>
            </a: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2" name="Shape 1402"/>
          <p:cNvSpPr/>
          <p:nvPr>
            <p:ph type="sldImg"/>
          </p:nvPr>
        </p:nvSpPr>
        <p:spPr>
          <a:prstGeom prst="rect">
            <a:avLst/>
          </a:prstGeom>
        </p:spPr>
        <p:txBody>
          <a:bodyPr/>
          <a:lstStyle/>
          <a:p>
            <a:pPr/>
          </a:p>
        </p:txBody>
      </p:sp>
      <p:sp>
        <p:nvSpPr>
          <p:cNvPr id="1403" name="Shape 1403"/>
          <p:cNvSpPr/>
          <p:nvPr>
            <p:ph type="body" sz="quarter" idx="1"/>
          </p:nvPr>
        </p:nvSpPr>
        <p:spPr>
          <a:prstGeom prst="rect">
            <a:avLst/>
          </a:prstGeom>
        </p:spPr>
        <p:txBody>
          <a:bodyPr/>
          <a:lstStyle/>
          <a:p>
            <a:pPr>
              <a:spcBef>
                <a:spcPts val="400"/>
              </a:spcBef>
              <a:defRPr b="1" cap="all">
                <a:solidFill>
                  <a:srgbClr val="1A1A1A"/>
                </a:solidFill>
                <a:latin typeface="ff-scala-sans-pro"/>
                <a:ea typeface="ff-scala-sans-pro"/>
                <a:cs typeface="ff-scala-sans-pro"/>
                <a:sym typeface="ff-scala-sans-pro"/>
              </a:defRPr>
            </a:pPr>
            <a:r>
              <a:t>BACKGROUND</a:t>
            </a:r>
          </a:p>
          <a:p>
            <a:pPr>
              <a:spcBef>
                <a:spcPts val="400"/>
              </a:spcBef>
              <a:defRPr>
                <a:solidFill>
                  <a:srgbClr val="4D4D4D"/>
                </a:solidFill>
                <a:latin typeface="ff-quadraat-web-pro"/>
                <a:ea typeface="ff-quadraat-web-pro"/>
                <a:cs typeface="ff-quadraat-web-pro"/>
                <a:sym typeface="ff-quadraat-web-pro"/>
              </a:defRPr>
            </a:pPr>
            <a:r>
              <a:t>Evolocumab is a monoclonal antibody that inhibits proprotein convertase subtilisin–kexin type 9 (PCSK9) and lowers low-density lipoprotein (LDL) cholesterol levels by approximately 60%. Whether it prevents cardiovascular events is uncertain.</a:t>
            </a:r>
          </a:p>
          <a:p>
            <a:pPr>
              <a:spcBef>
                <a:spcPts val="400"/>
              </a:spcBef>
              <a:defRPr b="1" cap="all">
                <a:solidFill>
                  <a:srgbClr val="1A1A1A"/>
                </a:solidFill>
                <a:latin typeface="ff-scala-sans-pro"/>
                <a:ea typeface="ff-scala-sans-pro"/>
                <a:cs typeface="ff-scala-sans-pro"/>
                <a:sym typeface="ff-scala-sans-pro"/>
              </a:defRPr>
            </a:pPr>
            <a:r>
              <a:t>METHODS</a:t>
            </a:r>
          </a:p>
          <a:p>
            <a:pPr>
              <a:spcBef>
                <a:spcPts val="400"/>
              </a:spcBef>
              <a:defRPr>
                <a:solidFill>
                  <a:srgbClr val="4D4D4D"/>
                </a:solidFill>
                <a:latin typeface="ff-quadraat-web-pro"/>
                <a:ea typeface="ff-quadraat-web-pro"/>
                <a:cs typeface="ff-quadraat-web-pro"/>
                <a:sym typeface="ff-quadraat-web-pro"/>
              </a:defRPr>
            </a:pPr>
            <a:r>
              <a:t>We conducted a randomized, double-blind, placebo-controlled trial involving 27,564 patients with atherosclerotic cardiovascular disease and LDL cholesterol levels of 70 mg per deciliter (1.8 mmol per liter) or higher who were receiving statin therapy. Patients were randomly assigned to receive evolocumab (either 140 mg every 2 weeks or 420 mg monthly) or matching placebo as subcutaneous injections. The primary efficacy end point was the composite of cardiovascular death, myocardial infarction, stroke, hospitalization for unstable angina, or coronary revascularization. The key secondary efficacy end point was the composite of cardiovascular death, myocardial infarction, or stroke. The median duration of follow-up was 2.2 years.</a:t>
            </a:r>
          </a:p>
          <a:p>
            <a:pPr>
              <a:spcBef>
                <a:spcPts val="400"/>
              </a:spcBef>
              <a:defRPr b="1" cap="all">
                <a:solidFill>
                  <a:srgbClr val="1A1A1A"/>
                </a:solidFill>
                <a:latin typeface="ff-scala-sans-pro"/>
                <a:ea typeface="ff-scala-sans-pro"/>
                <a:cs typeface="ff-scala-sans-pro"/>
                <a:sym typeface="ff-scala-sans-pro"/>
              </a:defRPr>
            </a:pPr>
            <a:r>
              <a:t>RESULTS</a:t>
            </a:r>
          </a:p>
          <a:p>
            <a:pPr>
              <a:spcBef>
                <a:spcPts val="400"/>
              </a:spcBef>
              <a:defRPr>
                <a:solidFill>
                  <a:srgbClr val="4D4D4D"/>
                </a:solidFill>
                <a:latin typeface="ff-quadraat-web-pro"/>
                <a:ea typeface="ff-quadraat-web-pro"/>
                <a:cs typeface="ff-quadraat-web-pro"/>
                <a:sym typeface="ff-quadraat-web-pro"/>
              </a:defRPr>
            </a:pPr>
            <a:r>
              <a:t>At 48 weeks, the least-squares mean percentage reduction in LDL cholesterol levels with evolocumab, as compared with placebo, was 59%, from a median baseline value of 92 mg per deciliter (2.4 mmol per liter) to 30 mg per deciliter (0.78 mmol per liter) (P&lt;0.001). Relative to placebo, evolocumab treatment significantly reduced the risk of the primary end point (1344 patients [9.8%] vs. 1563 patients [11.3%]; hazard ratio, 0.85; 95% confidence interval [CI], 0.79 to 0.92; P&lt;0.001) and the key secondary end point (816 [5.9%] vs. 1013 [7.4%]; hazard ratio, 0.80; 95% CI, 0.73 to 0.88; P&lt;0.001). The results were consistent across key subgroups, including the subgroup of patients in the lowest quartile for baseline LDL cholesterol levels (median, 74 mg per deciliter [1.9 mmol per liter]). There was no significant difference between the study groups with regard to adverse events (including new-onset diabetes and neurocognitive events), with the exception of injection-site reactions, which were more common with evolocumab (2.1% vs. 1.6%).</a:t>
            </a:r>
          </a:p>
          <a:p>
            <a:pPr>
              <a:spcBef>
                <a:spcPts val="400"/>
              </a:spcBef>
              <a:defRPr b="1" cap="all">
                <a:solidFill>
                  <a:srgbClr val="1A1A1A"/>
                </a:solidFill>
                <a:latin typeface="ff-scala-sans-pro"/>
                <a:ea typeface="ff-scala-sans-pro"/>
                <a:cs typeface="ff-scala-sans-pro"/>
                <a:sym typeface="ff-scala-sans-pro"/>
              </a:defRPr>
            </a:pPr>
            <a:r>
              <a:t>CONCLUSIONS</a:t>
            </a:r>
          </a:p>
          <a:p>
            <a:pPr>
              <a:spcBef>
                <a:spcPts val="400"/>
              </a:spcBef>
              <a:defRPr>
                <a:solidFill>
                  <a:srgbClr val="4D4D4D"/>
                </a:solidFill>
                <a:latin typeface="ff-quadraat-web-pro"/>
                <a:ea typeface="ff-quadraat-web-pro"/>
                <a:cs typeface="ff-quadraat-web-pro"/>
                <a:sym typeface="ff-quadraat-web-pro"/>
              </a:defRPr>
            </a:pPr>
            <a:r>
              <a:t>In our trial, inhibition of PCSK9 with evolocumab on a background of statin therapy lowered LDL cholesterol levels to a median of 30 mg per deciliter (0.78 mmol per liter) and reduced the risk of cardiovascular events. These findings show that patients with atherosclerotic cardiovascular disease benefit from lowering of LDL cholesterol levels below current targets. (Funded by Amgen; FOURIER ClinicalTrials.gov number, </a:t>
            </a:r>
            <a:r>
              <a:rPr b="1" u="sng">
                <a:solidFill>
                  <a:srgbClr val="009999"/>
                </a:solidFill>
                <a:uFill>
                  <a:solidFill>
                    <a:srgbClr val="009999"/>
                  </a:solidFill>
                </a:uFill>
                <a:hlinkClick r:id="rId3" invalidUrl="" action="" tgtFrame="" tooltip="" history="1" highlightClick="0" endSnd="0"/>
              </a:rPr>
              <a:t>NCT01764633</a:t>
            </a:r>
            <a:r>
              <a:rPr b="1" u="sng">
                <a:solidFill>
                  <a:srgbClr val="009999"/>
                </a:solidFill>
                <a:uFill>
                  <a:solidFill>
                    <a:srgbClr val="009999"/>
                  </a:solidFill>
                </a:uFill>
                <a:latin typeface="inherit"/>
                <a:ea typeface="inherit"/>
                <a:cs typeface="inherit"/>
                <a:sym typeface="inherit"/>
                <a:hlinkClick r:id="rId3" invalidUrl="" action="" tgtFrame="" tooltip="" history="1" highlightClick="0" endSnd="0"/>
              </a:rPr>
              <a:t>. opens in new tab</a:t>
            </a:r>
            <a:r>
              <a:t>.)</a:t>
            </a: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08" name="Shape 1508"/>
          <p:cNvSpPr/>
          <p:nvPr>
            <p:ph type="sldImg"/>
          </p:nvPr>
        </p:nvSpPr>
        <p:spPr>
          <a:prstGeom prst="rect">
            <a:avLst/>
          </a:prstGeom>
        </p:spPr>
        <p:txBody>
          <a:bodyPr/>
          <a:lstStyle/>
          <a:p>
            <a:pPr/>
          </a:p>
        </p:txBody>
      </p:sp>
      <p:sp>
        <p:nvSpPr>
          <p:cNvPr id="1509" name="Shape 1509"/>
          <p:cNvSpPr/>
          <p:nvPr>
            <p:ph type="body" sz="quarter" idx="1"/>
          </p:nvPr>
        </p:nvSpPr>
        <p:spPr>
          <a:prstGeom prst="rect">
            <a:avLst/>
          </a:prstGeom>
        </p:spPr>
        <p:txBody>
          <a:bodyPr/>
          <a:lstStyle/>
          <a:p>
            <a:pPr/>
            <a:r>
              <a:t>Thank you. I hope that's been useful — a lot of ground covered in an hour. I'm very happy to take questions on anything we've discussed, and equally happy to discuss clinical cases if you have something specific in mind. I can also be contacted for outpatient cardiology referrals via St Anthony's or via the NHS South London network. Let's open the floor.</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8" name="Title Text"/>
          <p:cNvSpPr txBox="1"/>
          <p:nvPr>
            <p:ph type="title"/>
          </p:nvPr>
        </p:nvSpPr>
        <p:spPr>
          <a:xfrm>
            <a:off x="1485900" y="67866"/>
            <a:ext cx="6172200" cy="1132284"/>
          </a:xfrm>
          <a:prstGeom prst="rect">
            <a:avLst/>
          </a:prstGeom>
        </p:spPr>
        <p:txBody>
          <a:bodyPr lIns="38100" tIns="38100" rIns="38100" bIns="38100">
            <a:normAutofit fontScale="100000" lnSpcReduction="0"/>
          </a:bodyPr>
          <a:lstStyle>
            <a:lvl1pPr indent="39687" defTabSz="685800">
              <a:defRPr b="1" sz="3200">
                <a:effectLst>
                  <a:outerShdw sx="100000" sy="100000" kx="0" ky="0" algn="b" rotWithShape="0" blurRad="0" dist="0" dir="5400000">
                    <a:srgbClr val="000000"/>
                  </a:outerShdw>
                </a:effectLst>
                <a:latin typeface="Garamond"/>
                <a:ea typeface="Garamond"/>
                <a:cs typeface="Garamond"/>
                <a:sym typeface="Garamond"/>
              </a:defRPr>
            </a:lvl1pPr>
          </a:lstStyle>
          <a:p>
            <a:pPr/>
            <a:r>
              <a:t>Title Text</a:t>
            </a:r>
          </a:p>
        </p:txBody>
      </p:sp>
      <p:sp>
        <p:nvSpPr>
          <p:cNvPr id="19" name="Body Level One…"/>
          <p:cNvSpPr txBox="1"/>
          <p:nvPr>
            <p:ph type="body" idx="1"/>
          </p:nvPr>
        </p:nvSpPr>
        <p:spPr>
          <a:xfrm>
            <a:off x="1485900" y="1200150"/>
            <a:ext cx="6172200" cy="3943350"/>
          </a:xfrm>
          <a:prstGeom prst="rect">
            <a:avLst/>
          </a:prstGeom>
        </p:spPr>
        <p:txBody>
          <a:bodyPr lIns="38100" tIns="38100" rIns="38100" bIns="38100">
            <a:normAutofit fontScale="100000" lnSpcReduction="0"/>
          </a:bodyPr>
          <a:lstStyle>
            <a:lvl1pPr marL="296863" indent="-257175" defTabSz="685800">
              <a:spcBef>
                <a:spcPts val="500"/>
              </a:spcBef>
              <a:buClr>
                <a:srgbClr val="FFCC00"/>
              </a:buClr>
              <a:buSzPct val="69000"/>
              <a:buFontTx/>
              <a:buChar char="■"/>
              <a:defRPr sz="2400">
                <a:effectLst>
                  <a:outerShdw sx="100000" sy="100000" kx="0" ky="0" algn="b" rotWithShape="0" blurRad="0" dist="0" dir="5400000">
                    <a:srgbClr val="000000"/>
                  </a:outerShdw>
                </a:effectLst>
                <a:latin typeface="Garamond"/>
                <a:ea typeface="Garamond"/>
                <a:cs typeface="Garamond"/>
                <a:sym typeface="Garamond"/>
              </a:defRPr>
            </a:lvl1pPr>
            <a:lvl2pPr marL="691016" indent="-244928" defTabSz="685800">
              <a:spcBef>
                <a:spcPts val="500"/>
              </a:spcBef>
              <a:buClr>
                <a:srgbClr val="FFCC00"/>
              </a:buClr>
              <a:buSzPct val="69000"/>
              <a:buFontTx/>
              <a:buChar char="■"/>
              <a:defRPr sz="2400">
                <a:effectLst>
                  <a:outerShdw sx="100000" sy="100000" kx="0" ky="0" algn="b" rotWithShape="0" blurRad="0" dist="0" dir="5400000">
                    <a:srgbClr val="000000"/>
                  </a:outerShdw>
                </a:effectLst>
                <a:latin typeface="Garamond"/>
                <a:ea typeface="Garamond"/>
                <a:cs typeface="Garamond"/>
                <a:sym typeface="Garamond"/>
              </a:defRPr>
            </a:lvl2pPr>
            <a:lvl3pPr marL="1131887" indent="-228600" defTabSz="685800">
              <a:spcBef>
                <a:spcPts val="500"/>
              </a:spcBef>
              <a:buClr>
                <a:srgbClr val="FFCC00"/>
              </a:buClr>
              <a:buSzPct val="69000"/>
              <a:buFontTx/>
              <a:buChar char="■"/>
              <a:defRPr sz="2400">
                <a:effectLst>
                  <a:outerShdw sx="100000" sy="100000" kx="0" ky="0" algn="b" rotWithShape="0" blurRad="0" dist="0" dir="5400000">
                    <a:srgbClr val="000000"/>
                  </a:outerShdw>
                </a:effectLst>
                <a:latin typeface="Garamond"/>
                <a:ea typeface="Garamond"/>
                <a:cs typeface="Garamond"/>
                <a:sym typeface="Garamond"/>
              </a:defRPr>
            </a:lvl3pPr>
            <a:lvl4pPr marL="1634807" indent="-274319" defTabSz="685800">
              <a:spcBef>
                <a:spcPts val="500"/>
              </a:spcBef>
              <a:buClr>
                <a:srgbClr val="FFCC00"/>
              </a:buClr>
              <a:buSzPct val="69000"/>
              <a:buFontTx/>
              <a:buChar char="■"/>
              <a:defRPr sz="2400">
                <a:effectLst>
                  <a:outerShdw sx="100000" sy="100000" kx="0" ky="0" algn="b" rotWithShape="0" blurRad="0" dist="0" dir="5400000">
                    <a:srgbClr val="000000"/>
                  </a:outerShdw>
                </a:effectLst>
                <a:latin typeface="Garamond"/>
                <a:ea typeface="Garamond"/>
                <a:cs typeface="Garamond"/>
                <a:sym typeface="Garamond"/>
              </a:defRPr>
            </a:lvl4pPr>
            <a:lvl5pPr marL="2092007" indent="-274319" defTabSz="685800">
              <a:spcBef>
                <a:spcPts val="500"/>
              </a:spcBef>
              <a:buClr>
                <a:srgbClr val="FFCC00"/>
              </a:buClr>
              <a:buSzPct val="69000"/>
              <a:buFontTx/>
              <a:buChar char="■"/>
              <a:defRPr sz="2400">
                <a:effectLst>
                  <a:outerShdw sx="100000" sy="100000" kx="0" ky="0" algn="b" rotWithShape="0" blurRad="0" dist="0" dir="5400000">
                    <a:srgbClr val="000000"/>
                  </a:outerShdw>
                </a:effectLst>
                <a:latin typeface="Garamond"/>
                <a:ea typeface="Garamond"/>
                <a:cs typeface="Garamond"/>
                <a:sym typeface="Garamond"/>
              </a:defRPr>
            </a:lvl5pPr>
          </a:lstStyle>
          <a:p>
            <a:pPr/>
            <a:r>
              <a:t>Body Level One</a:t>
            </a:r>
          </a:p>
          <a:p>
            <a:pPr lvl="1"/>
            <a:r>
              <a:t>Body Level Two</a:t>
            </a:r>
          </a:p>
          <a:p>
            <a:pPr lvl="2"/>
            <a:r>
              <a:t>Body Level Three</a:t>
            </a:r>
          </a:p>
          <a:p>
            <a:pPr lvl="3"/>
            <a:r>
              <a:t>Body Level Four</a:t>
            </a:r>
          </a:p>
          <a:p>
            <a:pPr lvl="4"/>
            <a:r>
              <a:t>Body Level Five</a:t>
            </a:r>
          </a:p>
        </p:txBody>
      </p:sp>
      <p:sp>
        <p:nvSpPr>
          <p:cNvPr id="20" name="Slide Number"/>
          <p:cNvSpPr txBox="1"/>
          <p:nvPr>
            <p:ph type="sldNum" sz="quarter" idx="2"/>
          </p:nvPr>
        </p:nvSpPr>
        <p:spPr>
          <a:xfrm>
            <a:off x="6753196" y="4856409"/>
            <a:ext cx="208417" cy="191841"/>
          </a:xfrm>
          <a:prstGeom prst="rect">
            <a:avLst/>
          </a:prstGeom>
        </p:spPr>
        <p:txBody>
          <a:bodyPr lIns="34289" tIns="34289" rIns="34289" bIns="34289" anchor="b"/>
          <a:lstStyle>
            <a:lvl1pPr algn="ctr" defTabSz="685800">
              <a:defRPr sz="900">
                <a:solidFill>
                  <a:srgbClr val="FFFFFF"/>
                </a:solidFill>
                <a:latin typeface="Arial"/>
                <a:ea typeface="Arial"/>
                <a:cs typeface="Arial"/>
                <a:sym typeface="Aria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7" name="Title Text"/>
          <p:cNvSpPr txBox="1"/>
          <p:nvPr>
            <p:ph type="title"/>
          </p:nvPr>
        </p:nvSpPr>
        <p:spPr>
          <a:xfrm>
            <a:off x="1485900" y="67866"/>
            <a:ext cx="6172200" cy="1132284"/>
          </a:xfrm>
          <a:prstGeom prst="rect">
            <a:avLst/>
          </a:prstGeom>
        </p:spPr>
        <p:txBody>
          <a:bodyPr lIns="38100" tIns="38100" rIns="38100" bIns="38100">
            <a:normAutofit fontScale="100000" lnSpcReduction="0"/>
          </a:bodyPr>
          <a:lstStyle>
            <a:lvl1pPr indent="39687" defTabSz="685800">
              <a:defRPr b="1" sz="3200">
                <a:solidFill>
                  <a:srgbClr val="E5E5FF"/>
                </a:solidFill>
                <a:latin typeface="Garamond"/>
                <a:ea typeface="Garamond"/>
                <a:cs typeface="Garamond"/>
                <a:sym typeface="Garamond"/>
              </a:defRPr>
            </a:lvl1pPr>
          </a:lstStyle>
          <a:p>
            <a:pPr/>
            <a:r>
              <a:t>Title Text</a:t>
            </a:r>
          </a:p>
        </p:txBody>
      </p:sp>
      <p:sp>
        <p:nvSpPr>
          <p:cNvPr id="28" name="Body Level One…"/>
          <p:cNvSpPr txBox="1"/>
          <p:nvPr>
            <p:ph type="body" idx="1"/>
          </p:nvPr>
        </p:nvSpPr>
        <p:spPr>
          <a:xfrm>
            <a:off x="1485900" y="1200150"/>
            <a:ext cx="6172200" cy="3943350"/>
          </a:xfrm>
          <a:prstGeom prst="rect">
            <a:avLst/>
          </a:prstGeom>
        </p:spPr>
        <p:txBody>
          <a:bodyPr lIns="38100" tIns="38100" rIns="38100" bIns="38100">
            <a:normAutofit fontScale="100000" lnSpcReduction="0"/>
          </a:bodyPr>
          <a:lstStyle>
            <a:lvl1pPr marL="296863" indent="-257175" defTabSz="685800">
              <a:spcBef>
                <a:spcPts val="500"/>
              </a:spcBef>
              <a:buClr>
                <a:srgbClr val="FFCC00"/>
              </a:buClr>
              <a:buSzPct val="69000"/>
              <a:buFontTx/>
              <a:buChar char="■"/>
              <a:defRPr sz="2400">
                <a:solidFill>
                  <a:srgbClr val="FFFFFF"/>
                </a:solidFill>
                <a:latin typeface="Garamond"/>
                <a:ea typeface="Garamond"/>
                <a:cs typeface="Garamond"/>
                <a:sym typeface="Garamond"/>
              </a:defRPr>
            </a:lvl1pPr>
            <a:lvl2pPr marL="691016" indent="-244928" defTabSz="685800">
              <a:spcBef>
                <a:spcPts val="500"/>
              </a:spcBef>
              <a:buClr>
                <a:srgbClr val="FFCC00"/>
              </a:buClr>
              <a:buSzPct val="69000"/>
              <a:buFontTx/>
              <a:buChar char="■"/>
              <a:defRPr sz="2400">
                <a:solidFill>
                  <a:srgbClr val="FFFFFF"/>
                </a:solidFill>
                <a:latin typeface="Garamond"/>
                <a:ea typeface="Garamond"/>
                <a:cs typeface="Garamond"/>
                <a:sym typeface="Garamond"/>
              </a:defRPr>
            </a:lvl2pPr>
            <a:lvl3pPr marL="1131887" indent="-228600" defTabSz="685800">
              <a:spcBef>
                <a:spcPts val="500"/>
              </a:spcBef>
              <a:buClr>
                <a:srgbClr val="FFCC00"/>
              </a:buClr>
              <a:buSzPct val="69000"/>
              <a:buFontTx/>
              <a:buChar char="■"/>
              <a:defRPr sz="2400">
                <a:solidFill>
                  <a:srgbClr val="FFFFFF"/>
                </a:solidFill>
                <a:latin typeface="Garamond"/>
                <a:ea typeface="Garamond"/>
                <a:cs typeface="Garamond"/>
                <a:sym typeface="Garamond"/>
              </a:defRPr>
            </a:lvl3pPr>
            <a:lvl4pPr marL="1634807" indent="-274319" defTabSz="685800">
              <a:spcBef>
                <a:spcPts val="500"/>
              </a:spcBef>
              <a:buClr>
                <a:srgbClr val="FFCC00"/>
              </a:buClr>
              <a:buSzPct val="69000"/>
              <a:buFontTx/>
              <a:buChar char="■"/>
              <a:defRPr sz="2400">
                <a:solidFill>
                  <a:srgbClr val="FFFFFF"/>
                </a:solidFill>
                <a:latin typeface="Garamond"/>
                <a:ea typeface="Garamond"/>
                <a:cs typeface="Garamond"/>
                <a:sym typeface="Garamond"/>
              </a:defRPr>
            </a:lvl4pPr>
            <a:lvl5pPr marL="2092007" indent="-274319" defTabSz="685800">
              <a:spcBef>
                <a:spcPts val="500"/>
              </a:spcBef>
              <a:buClr>
                <a:srgbClr val="FFCC00"/>
              </a:buClr>
              <a:buSzPct val="69000"/>
              <a:buFontTx/>
              <a:buChar char="■"/>
              <a:defRPr sz="2400">
                <a:solidFill>
                  <a:srgbClr val="FFFFFF"/>
                </a:solidFill>
                <a:latin typeface="Garamond"/>
                <a:ea typeface="Garamond"/>
                <a:cs typeface="Garamond"/>
                <a:sym typeface="Garamond"/>
              </a:defRPr>
            </a:lvl5pPr>
          </a:lstStyle>
          <a:p>
            <a:pPr/>
            <a:r>
              <a:t>Body Level One</a:t>
            </a:r>
          </a:p>
          <a:p>
            <a:pPr lvl="1"/>
            <a:r>
              <a:t>Body Level Two</a:t>
            </a:r>
          </a:p>
          <a:p>
            <a:pPr lvl="2"/>
            <a:r>
              <a:t>Body Level Three</a:t>
            </a:r>
          </a:p>
          <a:p>
            <a:pPr lvl="3"/>
            <a:r>
              <a:t>Body Level Four</a:t>
            </a:r>
          </a:p>
          <a:p>
            <a:pPr lvl="4"/>
            <a:r>
              <a:t>Body Level Five</a:t>
            </a:r>
          </a:p>
        </p:txBody>
      </p:sp>
      <p:sp>
        <p:nvSpPr>
          <p:cNvPr id="29" name="Slide Number"/>
          <p:cNvSpPr txBox="1"/>
          <p:nvPr>
            <p:ph type="sldNum" sz="quarter" idx="2"/>
          </p:nvPr>
        </p:nvSpPr>
        <p:spPr>
          <a:xfrm>
            <a:off x="6753196" y="4851646"/>
            <a:ext cx="208417" cy="191842"/>
          </a:xfrm>
          <a:prstGeom prst="rect">
            <a:avLst/>
          </a:prstGeom>
        </p:spPr>
        <p:txBody>
          <a:bodyPr lIns="34289" tIns="34289" rIns="34289" bIns="34289" anchor="b"/>
          <a:lstStyle>
            <a:lvl1pPr algn="ctr" defTabSz="685800">
              <a:defRPr sz="900">
                <a:solidFill>
                  <a:srgbClr val="FFFFFF"/>
                </a:solidFill>
                <a:latin typeface="Arial"/>
                <a:ea typeface="Arial"/>
                <a:cs typeface="Arial"/>
                <a:sym typeface="Aria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Comparison">
    <p:spTree>
      <p:nvGrpSpPr>
        <p:cNvPr id="1" name=""/>
        <p:cNvGrpSpPr/>
        <p:nvPr/>
      </p:nvGrpSpPr>
      <p:grpSpPr>
        <a:xfrm>
          <a:off x="0" y="0"/>
          <a:ext cx="0" cy="0"/>
          <a:chOff x="0" y="0"/>
          <a:chExt cx="0" cy="0"/>
        </a:xfrm>
      </p:grpSpPr>
      <p:sp>
        <p:nvSpPr>
          <p:cNvPr id="36" name="Title Text"/>
          <p:cNvSpPr txBox="1"/>
          <p:nvPr>
            <p:ph type="title"/>
          </p:nvPr>
        </p:nvSpPr>
        <p:spPr>
          <a:xfrm>
            <a:off x="1615380" y="273844"/>
            <a:ext cx="5915027" cy="994173"/>
          </a:xfrm>
          <a:prstGeom prst="rect">
            <a:avLst/>
          </a:prstGeom>
        </p:spPr>
        <p:txBody>
          <a:bodyPr lIns="38100" tIns="38100" rIns="38100" bIns="38100">
            <a:normAutofit fontScale="100000" lnSpcReduction="0"/>
          </a:bodyPr>
          <a:lstStyle>
            <a:lvl1pPr indent="39687" defTabSz="685800">
              <a:defRPr b="1" sz="3200">
                <a:solidFill>
                  <a:srgbClr val="E5E5FF"/>
                </a:solidFill>
                <a:latin typeface="Garamond"/>
                <a:ea typeface="Garamond"/>
                <a:cs typeface="Garamond"/>
                <a:sym typeface="Garamond"/>
              </a:defRPr>
            </a:lvl1pPr>
          </a:lstStyle>
          <a:p>
            <a:pPr/>
            <a:r>
              <a:t>Title Text</a:t>
            </a:r>
          </a:p>
        </p:txBody>
      </p:sp>
      <p:sp>
        <p:nvSpPr>
          <p:cNvPr id="37" name="Body Level One…"/>
          <p:cNvSpPr txBox="1"/>
          <p:nvPr>
            <p:ph type="body" sz="quarter" idx="1"/>
          </p:nvPr>
        </p:nvSpPr>
        <p:spPr>
          <a:xfrm>
            <a:off x="1615380" y="1260873"/>
            <a:ext cx="2901258" cy="617935"/>
          </a:xfrm>
          <a:prstGeom prst="rect">
            <a:avLst/>
          </a:prstGeom>
        </p:spPr>
        <p:txBody>
          <a:bodyPr lIns="38100" tIns="38100" rIns="38100" bIns="38100" anchor="b">
            <a:normAutofit fontScale="100000" lnSpcReduction="0"/>
          </a:bodyPr>
          <a:lstStyle>
            <a:lvl1pPr marL="0" indent="0" defTabSz="685800">
              <a:spcBef>
                <a:spcPts val="500"/>
              </a:spcBef>
              <a:buSzTx/>
              <a:buFontTx/>
              <a:buNone/>
              <a:defRPr b="1" sz="1200">
                <a:solidFill>
                  <a:srgbClr val="FFFFFF"/>
                </a:solidFill>
                <a:latin typeface="Garamond"/>
                <a:ea typeface="Garamond"/>
                <a:cs typeface="Garamond"/>
                <a:sym typeface="Garamond"/>
              </a:defRPr>
            </a:lvl1pPr>
            <a:lvl2pPr marL="0" indent="0" defTabSz="685800">
              <a:spcBef>
                <a:spcPts val="500"/>
              </a:spcBef>
              <a:buSzTx/>
              <a:buFontTx/>
              <a:buNone/>
              <a:defRPr b="1" sz="1200">
                <a:solidFill>
                  <a:srgbClr val="FFFFFF"/>
                </a:solidFill>
                <a:latin typeface="Garamond"/>
                <a:ea typeface="Garamond"/>
                <a:cs typeface="Garamond"/>
                <a:sym typeface="Garamond"/>
              </a:defRPr>
            </a:lvl2pPr>
            <a:lvl3pPr marL="0" indent="0" defTabSz="685800">
              <a:spcBef>
                <a:spcPts val="500"/>
              </a:spcBef>
              <a:buSzTx/>
              <a:buFontTx/>
              <a:buNone/>
              <a:defRPr b="1" sz="1200">
                <a:solidFill>
                  <a:srgbClr val="FFFFFF"/>
                </a:solidFill>
                <a:latin typeface="Garamond"/>
                <a:ea typeface="Garamond"/>
                <a:cs typeface="Garamond"/>
                <a:sym typeface="Garamond"/>
              </a:defRPr>
            </a:lvl3pPr>
            <a:lvl4pPr marL="0" indent="0" defTabSz="685800">
              <a:spcBef>
                <a:spcPts val="500"/>
              </a:spcBef>
              <a:buSzTx/>
              <a:buFontTx/>
              <a:buNone/>
              <a:defRPr b="1" sz="1200">
                <a:solidFill>
                  <a:srgbClr val="FFFFFF"/>
                </a:solidFill>
                <a:latin typeface="Garamond"/>
                <a:ea typeface="Garamond"/>
                <a:cs typeface="Garamond"/>
                <a:sym typeface="Garamond"/>
              </a:defRPr>
            </a:lvl4pPr>
            <a:lvl5pPr marL="0" indent="0" defTabSz="685800">
              <a:spcBef>
                <a:spcPts val="500"/>
              </a:spcBef>
              <a:buSzTx/>
              <a:buFontTx/>
              <a:buNone/>
              <a:defRPr b="1" sz="1200">
                <a:solidFill>
                  <a:srgbClr val="FFFFFF"/>
                </a:solidFill>
                <a:latin typeface="Garamond"/>
                <a:ea typeface="Garamond"/>
                <a:cs typeface="Garamond"/>
                <a:sym typeface="Garamond"/>
              </a:defRPr>
            </a:lvl5pPr>
          </a:lstStyle>
          <a:p>
            <a:pPr/>
            <a:r>
              <a:t>Body Level One</a:t>
            </a:r>
          </a:p>
          <a:p>
            <a:pPr lvl="1"/>
            <a:r>
              <a:t>Body Level Two</a:t>
            </a:r>
          </a:p>
          <a:p>
            <a:pPr lvl="2"/>
            <a:r>
              <a:t>Body Level Three</a:t>
            </a:r>
          </a:p>
          <a:p>
            <a:pPr lvl="3"/>
            <a:r>
              <a:t>Body Level Four</a:t>
            </a:r>
          </a:p>
          <a:p>
            <a:pPr lvl="4"/>
            <a:r>
              <a:t>Body Level Five</a:t>
            </a:r>
          </a:p>
        </p:txBody>
      </p:sp>
      <p:sp>
        <p:nvSpPr>
          <p:cNvPr id="38" name="Text Placeholder 4"/>
          <p:cNvSpPr/>
          <p:nvPr>
            <p:ph type="body" sz="quarter" idx="21"/>
          </p:nvPr>
        </p:nvSpPr>
        <p:spPr>
          <a:xfrm>
            <a:off x="4614862" y="1260873"/>
            <a:ext cx="2915544" cy="617935"/>
          </a:xfrm>
          <a:prstGeom prst="rect">
            <a:avLst/>
          </a:prstGeom>
          <a:ln w="3175"/>
        </p:spPr>
        <p:txBody>
          <a:bodyPr lIns="38100" tIns="38100" rIns="38100" bIns="38100" anchor="b">
            <a:normAutofit fontScale="100000" lnSpcReduction="0"/>
          </a:bodyPr>
          <a:lstStyle/>
          <a:p>
            <a:pPr marL="0" indent="0" defTabSz="685800">
              <a:spcBef>
                <a:spcPts val="500"/>
              </a:spcBef>
              <a:buSzTx/>
              <a:buFontTx/>
              <a:buNone/>
              <a:defRPr b="1" sz="1800">
                <a:solidFill>
                  <a:srgbClr val="FFFFFF"/>
                </a:solidFill>
                <a:latin typeface="Garamond"/>
                <a:ea typeface="Garamond"/>
                <a:cs typeface="Garamond"/>
                <a:sym typeface="Garamond"/>
              </a:defRPr>
            </a:pPr>
          </a:p>
        </p:txBody>
      </p:sp>
      <p:sp>
        <p:nvSpPr>
          <p:cNvPr id="39" name="Slide Number"/>
          <p:cNvSpPr txBox="1"/>
          <p:nvPr>
            <p:ph type="sldNum" sz="quarter" idx="2"/>
          </p:nvPr>
        </p:nvSpPr>
        <p:spPr>
          <a:xfrm>
            <a:off x="6753196" y="4851646"/>
            <a:ext cx="208417" cy="191842"/>
          </a:xfrm>
          <a:prstGeom prst="rect">
            <a:avLst/>
          </a:prstGeom>
        </p:spPr>
        <p:txBody>
          <a:bodyPr lIns="34289" tIns="34289" rIns="34289" bIns="34289" anchor="b"/>
          <a:lstStyle>
            <a:lvl1pPr algn="ctr" defTabSz="685800">
              <a:defRPr sz="900">
                <a:solidFill>
                  <a:srgbClr val="FFFFFF"/>
                </a:solidFill>
                <a:latin typeface="Arial"/>
                <a:ea typeface="Arial"/>
                <a:cs typeface="Arial"/>
                <a:sym typeface="Aria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sp>
        <p:nvSpPr>
          <p:cNvPr id="46" name="Title Text"/>
          <p:cNvSpPr txBox="1"/>
          <p:nvPr>
            <p:ph type="title"/>
          </p:nvPr>
        </p:nvSpPr>
        <p:spPr>
          <a:xfrm>
            <a:off x="1614487" y="273843"/>
            <a:ext cx="5915026" cy="994174"/>
          </a:xfrm>
          <a:prstGeom prst="rect">
            <a:avLst/>
          </a:prstGeom>
        </p:spPr>
        <p:txBody>
          <a:bodyPr lIns="38100" tIns="38100" rIns="38100" bIns="38100">
            <a:normAutofit fontScale="100000" lnSpcReduction="0"/>
          </a:bodyPr>
          <a:lstStyle>
            <a:lvl1pPr indent="39687" defTabSz="685800">
              <a:defRPr b="1" sz="3200">
                <a:solidFill>
                  <a:srgbClr val="E5E5FF"/>
                </a:solidFill>
                <a:latin typeface="Garamond"/>
                <a:ea typeface="Garamond"/>
                <a:cs typeface="Garamond"/>
                <a:sym typeface="Garamond"/>
              </a:defRPr>
            </a:lvl1pPr>
          </a:lstStyle>
          <a:p>
            <a:pPr/>
            <a:r>
              <a:t>Title Text</a:t>
            </a:r>
          </a:p>
        </p:txBody>
      </p:sp>
      <p:sp>
        <p:nvSpPr>
          <p:cNvPr id="47" name="Slide Number"/>
          <p:cNvSpPr txBox="1"/>
          <p:nvPr>
            <p:ph type="sldNum" sz="quarter" idx="2"/>
          </p:nvPr>
        </p:nvSpPr>
        <p:spPr>
          <a:xfrm>
            <a:off x="5153591" y="4713535"/>
            <a:ext cx="208418" cy="191842"/>
          </a:xfrm>
          <a:prstGeom prst="rect">
            <a:avLst/>
          </a:prstGeom>
        </p:spPr>
        <p:txBody>
          <a:bodyPr lIns="34289" tIns="34289" rIns="34289" bIns="34289" anchor="b"/>
          <a:lstStyle>
            <a:lvl1pPr algn="ctr" defTabSz="685800">
              <a:defRPr sz="900">
                <a:solidFill>
                  <a:srgbClr val="FFFFFF"/>
                </a:solidFill>
                <a:latin typeface="Arial"/>
                <a:ea typeface="Arial"/>
                <a:cs typeface="Arial"/>
                <a:sym typeface="Aria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54" name="Title Text"/>
          <p:cNvSpPr txBox="1"/>
          <p:nvPr>
            <p:ph type="title"/>
          </p:nvPr>
        </p:nvSpPr>
        <p:spPr>
          <a:xfrm>
            <a:off x="1657350" y="1597818"/>
            <a:ext cx="5829300" cy="1102520"/>
          </a:xfrm>
          <a:prstGeom prst="rect">
            <a:avLst/>
          </a:prstGeom>
        </p:spPr>
        <p:txBody>
          <a:bodyPr lIns="38100" tIns="38100" rIns="38100" bIns="38100">
            <a:normAutofit fontScale="100000" lnSpcReduction="0"/>
          </a:bodyPr>
          <a:lstStyle>
            <a:lvl1pPr indent="39687" defTabSz="685800">
              <a:defRPr b="1" sz="3200">
                <a:solidFill>
                  <a:srgbClr val="E5E5FF"/>
                </a:solidFill>
                <a:latin typeface="Garamond"/>
                <a:ea typeface="Garamond"/>
                <a:cs typeface="Garamond"/>
                <a:sym typeface="Garamond"/>
              </a:defRPr>
            </a:lvl1pPr>
          </a:lstStyle>
          <a:p>
            <a:pPr/>
            <a:r>
              <a:t>Title Text</a:t>
            </a:r>
          </a:p>
        </p:txBody>
      </p:sp>
      <p:sp>
        <p:nvSpPr>
          <p:cNvPr id="55" name="Body Level One…"/>
          <p:cNvSpPr txBox="1"/>
          <p:nvPr>
            <p:ph type="body" sz="quarter" idx="1"/>
          </p:nvPr>
        </p:nvSpPr>
        <p:spPr>
          <a:xfrm>
            <a:off x="2171700" y="2914650"/>
            <a:ext cx="4800600" cy="1314450"/>
          </a:xfrm>
          <a:prstGeom prst="rect">
            <a:avLst/>
          </a:prstGeom>
        </p:spPr>
        <p:txBody>
          <a:bodyPr lIns="38100" tIns="38100" rIns="38100" bIns="38100">
            <a:normAutofit fontScale="100000" lnSpcReduction="0"/>
          </a:bodyPr>
          <a:lstStyle>
            <a:lvl1pPr marL="0" indent="0" algn="ctr" defTabSz="685800">
              <a:spcBef>
                <a:spcPts val="500"/>
              </a:spcBef>
              <a:buSzTx/>
              <a:buFontTx/>
              <a:buNone/>
              <a:defRPr sz="2400">
                <a:solidFill>
                  <a:srgbClr val="FFFFFF"/>
                </a:solidFill>
                <a:latin typeface="Garamond"/>
                <a:ea typeface="Garamond"/>
                <a:cs typeface="Garamond"/>
                <a:sym typeface="Garamond"/>
              </a:defRPr>
            </a:lvl1pPr>
            <a:lvl2pPr marL="0" indent="457200" algn="ctr" defTabSz="685800">
              <a:spcBef>
                <a:spcPts val="500"/>
              </a:spcBef>
              <a:buSzTx/>
              <a:buFontTx/>
              <a:buNone/>
              <a:defRPr sz="2400">
                <a:solidFill>
                  <a:srgbClr val="FFFFFF"/>
                </a:solidFill>
                <a:latin typeface="Garamond"/>
                <a:ea typeface="Garamond"/>
                <a:cs typeface="Garamond"/>
                <a:sym typeface="Garamond"/>
              </a:defRPr>
            </a:lvl2pPr>
            <a:lvl3pPr marL="0" indent="914400" algn="ctr" defTabSz="685800">
              <a:spcBef>
                <a:spcPts val="500"/>
              </a:spcBef>
              <a:buSzTx/>
              <a:buFontTx/>
              <a:buNone/>
              <a:defRPr sz="2400">
                <a:solidFill>
                  <a:srgbClr val="FFFFFF"/>
                </a:solidFill>
                <a:latin typeface="Garamond"/>
                <a:ea typeface="Garamond"/>
                <a:cs typeface="Garamond"/>
                <a:sym typeface="Garamond"/>
              </a:defRPr>
            </a:lvl3pPr>
            <a:lvl4pPr marL="0" indent="1371600" algn="ctr" defTabSz="685800">
              <a:spcBef>
                <a:spcPts val="500"/>
              </a:spcBef>
              <a:buSzTx/>
              <a:buFontTx/>
              <a:buNone/>
              <a:defRPr sz="2400">
                <a:solidFill>
                  <a:srgbClr val="FFFFFF"/>
                </a:solidFill>
                <a:latin typeface="Garamond"/>
                <a:ea typeface="Garamond"/>
                <a:cs typeface="Garamond"/>
                <a:sym typeface="Garamond"/>
              </a:defRPr>
            </a:lvl4pPr>
            <a:lvl5pPr marL="0" indent="1828800" algn="ctr" defTabSz="685800">
              <a:spcBef>
                <a:spcPts val="500"/>
              </a:spcBef>
              <a:buSzTx/>
              <a:buFontTx/>
              <a:buNone/>
              <a:defRPr sz="2400">
                <a:solidFill>
                  <a:srgbClr val="FFFFFF"/>
                </a:solidFill>
                <a:latin typeface="Garamond"/>
                <a:ea typeface="Garamond"/>
                <a:cs typeface="Garamond"/>
                <a:sym typeface="Garamond"/>
              </a:defRPr>
            </a:lvl5pPr>
          </a:lstStyle>
          <a:p>
            <a:pPr/>
            <a:r>
              <a:t>Body Level One</a:t>
            </a:r>
          </a:p>
          <a:p>
            <a:pPr lvl="1"/>
            <a:r>
              <a:t>Body Level Two</a:t>
            </a:r>
          </a:p>
          <a:p>
            <a:pPr lvl="2"/>
            <a:r>
              <a:t>Body Level Three</a:t>
            </a:r>
          </a:p>
          <a:p>
            <a:pPr lvl="3"/>
            <a:r>
              <a:t>Body Level Four</a:t>
            </a:r>
          </a:p>
          <a:p>
            <a:pPr lvl="4"/>
            <a:r>
              <a:t>Body Level Five</a:t>
            </a:r>
          </a:p>
        </p:txBody>
      </p:sp>
      <p:sp>
        <p:nvSpPr>
          <p:cNvPr id="56" name="Slide Number"/>
          <p:cNvSpPr txBox="1"/>
          <p:nvPr>
            <p:ph type="sldNum" sz="quarter" idx="2"/>
          </p:nvPr>
        </p:nvSpPr>
        <p:spPr>
          <a:xfrm>
            <a:off x="6753196" y="4851646"/>
            <a:ext cx="208417" cy="191842"/>
          </a:xfrm>
          <a:prstGeom prst="rect">
            <a:avLst/>
          </a:prstGeom>
        </p:spPr>
        <p:txBody>
          <a:bodyPr lIns="34289" tIns="34289" rIns="34289" bIns="34289" anchor="b"/>
          <a:lstStyle>
            <a:lvl1pPr algn="ctr" defTabSz="685800">
              <a:defRPr sz="900">
                <a:solidFill>
                  <a:srgbClr val="FFFFFF"/>
                </a:solidFill>
                <a:latin typeface="Arial"/>
                <a:ea typeface="Arial"/>
                <a:cs typeface="Arial"/>
                <a:sym typeface="Aria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63" name="Title Text"/>
          <p:cNvSpPr txBox="1"/>
          <p:nvPr>
            <p:ph type="title"/>
          </p:nvPr>
        </p:nvSpPr>
        <p:spPr>
          <a:xfrm>
            <a:off x="1485900" y="67866"/>
            <a:ext cx="6172200" cy="1132284"/>
          </a:xfrm>
          <a:prstGeom prst="rect">
            <a:avLst/>
          </a:prstGeom>
        </p:spPr>
        <p:txBody>
          <a:bodyPr lIns="38100" tIns="38100" rIns="38100" bIns="38100">
            <a:normAutofit fontScale="100000" lnSpcReduction="0"/>
          </a:bodyPr>
          <a:lstStyle>
            <a:lvl1pPr indent="39687" defTabSz="685800">
              <a:defRPr b="1" sz="3200">
                <a:solidFill>
                  <a:srgbClr val="E5E5FF"/>
                </a:solidFill>
                <a:latin typeface="Garamond"/>
                <a:ea typeface="Garamond"/>
                <a:cs typeface="Garamond"/>
                <a:sym typeface="Garamond"/>
              </a:defRPr>
            </a:lvl1pPr>
          </a:lstStyle>
          <a:p>
            <a:pPr/>
            <a:r>
              <a:t>Title Text</a:t>
            </a:r>
          </a:p>
        </p:txBody>
      </p:sp>
      <p:sp>
        <p:nvSpPr>
          <p:cNvPr id="64" name="Body Level One…"/>
          <p:cNvSpPr txBox="1"/>
          <p:nvPr>
            <p:ph type="body" sz="half" idx="1"/>
          </p:nvPr>
        </p:nvSpPr>
        <p:spPr>
          <a:xfrm>
            <a:off x="1485900" y="1200150"/>
            <a:ext cx="3028950" cy="3943350"/>
          </a:xfrm>
          <a:prstGeom prst="rect">
            <a:avLst/>
          </a:prstGeom>
        </p:spPr>
        <p:txBody>
          <a:bodyPr lIns="38100" tIns="38100" rIns="38100" bIns="38100">
            <a:normAutofit fontScale="100000" lnSpcReduction="0"/>
          </a:bodyPr>
          <a:lstStyle>
            <a:lvl1pPr marL="284616" indent="-244928" defTabSz="685800">
              <a:spcBef>
                <a:spcPts val="500"/>
              </a:spcBef>
              <a:buClr>
                <a:srgbClr val="FFCC00"/>
              </a:buClr>
              <a:buSzPct val="69000"/>
              <a:buFontTx/>
              <a:buChar char="■"/>
              <a:defRPr sz="2000">
                <a:solidFill>
                  <a:srgbClr val="FFFFFF"/>
                </a:solidFill>
                <a:latin typeface="Garamond"/>
                <a:ea typeface="Garamond"/>
                <a:cs typeface="Garamond"/>
                <a:sym typeface="Garamond"/>
              </a:defRPr>
            </a:lvl1pPr>
            <a:lvl2pPr marL="684212" indent="-238125" defTabSz="685800">
              <a:spcBef>
                <a:spcPts val="500"/>
              </a:spcBef>
              <a:buClr>
                <a:srgbClr val="FFCC00"/>
              </a:buClr>
              <a:buSzPct val="69000"/>
              <a:buFontTx/>
              <a:buChar char="■"/>
              <a:defRPr sz="2000">
                <a:solidFill>
                  <a:srgbClr val="FFFFFF"/>
                </a:solidFill>
                <a:latin typeface="Garamond"/>
                <a:ea typeface="Garamond"/>
                <a:cs typeface="Garamond"/>
                <a:sym typeface="Garamond"/>
              </a:defRPr>
            </a:lvl2pPr>
            <a:lvl3pPr marL="1131887" indent="-228600" defTabSz="685800">
              <a:spcBef>
                <a:spcPts val="500"/>
              </a:spcBef>
              <a:buClr>
                <a:srgbClr val="FFCC00"/>
              </a:buClr>
              <a:buSzPct val="69000"/>
              <a:buFontTx/>
              <a:buChar char="■"/>
              <a:defRPr sz="2000">
                <a:solidFill>
                  <a:srgbClr val="FFFFFF"/>
                </a:solidFill>
                <a:latin typeface="Garamond"/>
                <a:ea typeface="Garamond"/>
                <a:cs typeface="Garamond"/>
                <a:sym typeface="Garamond"/>
              </a:defRPr>
            </a:lvl3pPr>
            <a:lvl4pPr marL="1614487" indent="-254000" defTabSz="685800">
              <a:spcBef>
                <a:spcPts val="500"/>
              </a:spcBef>
              <a:buClr>
                <a:srgbClr val="FFCC00"/>
              </a:buClr>
              <a:buSzPct val="69000"/>
              <a:buFontTx/>
              <a:buChar char="■"/>
              <a:defRPr sz="2000">
                <a:solidFill>
                  <a:srgbClr val="FFFFFF"/>
                </a:solidFill>
                <a:latin typeface="Garamond"/>
                <a:ea typeface="Garamond"/>
                <a:cs typeface="Garamond"/>
                <a:sym typeface="Garamond"/>
              </a:defRPr>
            </a:lvl4pPr>
            <a:lvl5pPr marL="2071688" indent="-254000" defTabSz="685800">
              <a:spcBef>
                <a:spcPts val="500"/>
              </a:spcBef>
              <a:buClr>
                <a:srgbClr val="FFCC00"/>
              </a:buClr>
              <a:buSzPct val="69000"/>
              <a:buFontTx/>
              <a:buChar char="■"/>
              <a:defRPr sz="2000">
                <a:solidFill>
                  <a:srgbClr val="FFFFFF"/>
                </a:solidFill>
                <a:latin typeface="Garamond"/>
                <a:ea typeface="Garamond"/>
                <a:cs typeface="Garamond"/>
                <a:sym typeface="Garamond"/>
              </a:defRPr>
            </a:lvl5pPr>
          </a:lstStyle>
          <a:p>
            <a:pPr/>
            <a:r>
              <a:t>Body Level One</a:t>
            </a:r>
          </a:p>
          <a:p>
            <a:pPr lvl="1"/>
            <a:r>
              <a:t>Body Level Two</a:t>
            </a:r>
          </a:p>
          <a:p>
            <a:pPr lvl="2"/>
            <a:r>
              <a:t>Body Level Three</a:t>
            </a:r>
          </a:p>
          <a:p>
            <a:pPr lvl="3"/>
            <a:r>
              <a:t>Body Level Four</a:t>
            </a:r>
          </a:p>
          <a:p>
            <a:pPr lvl="4"/>
            <a:r>
              <a:t>Body Level Five</a:t>
            </a:r>
          </a:p>
        </p:txBody>
      </p:sp>
      <p:sp>
        <p:nvSpPr>
          <p:cNvPr id="65" name="Slide Number"/>
          <p:cNvSpPr txBox="1"/>
          <p:nvPr>
            <p:ph type="sldNum" sz="quarter" idx="2"/>
          </p:nvPr>
        </p:nvSpPr>
        <p:spPr>
          <a:xfrm>
            <a:off x="6753196" y="4851646"/>
            <a:ext cx="208417" cy="191842"/>
          </a:xfrm>
          <a:prstGeom prst="rect">
            <a:avLst/>
          </a:prstGeom>
        </p:spPr>
        <p:txBody>
          <a:bodyPr lIns="34289" tIns="34289" rIns="34289" bIns="34289" anchor="b"/>
          <a:lstStyle>
            <a:lvl1pPr algn="ctr" defTabSz="685800">
              <a:defRPr sz="900">
                <a:solidFill>
                  <a:srgbClr val="FFFFFF"/>
                </a:solidFill>
                <a:latin typeface="Arial"/>
                <a:ea typeface="Arial"/>
                <a:cs typeface="Arial"/>
                <a:sym typeface="Arial"/>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457200" y="69056"/>
            <a:ext cx="8229600" cy="1131094"/>
          </a:xfrm>
          <a:prstGeom prst="rect">
            <a:avLst/>
          </a:prstGeom>
          <a:ln w="12700">
            <a:miter lim="400000"/>
          </a:ln>
          <a:extLst>
            <a:ext uri="{C572A759-6A51-4108-AA02-DFA0A04FC94B}">
              <ma14:wrappingTextBoxFlag xmlns:ma14="http://schemas.microsoft.com/office/mac/drawingml/2011/main" val="1"/>
            </a:ext>
          </a:extLst>
        </p:spPr>
        <p:txBody>
          <a:bodyPr lIns="45719" rIns="45719" anchor="ctr"/>
          <a:lstStyle/>
          <a:p>
            <a:pPr/>
            <a:r>
              <a:t>Title Text</a:t>
            </a:r>
          </a:p>
        </p:txBody>
      </p:sp>
      <p:sp>
        <p:nvSpPr>
          <p:cNvPr id="3" name="Body Level One…"/>
          <p:cNvSpPr txBox="1"/>
          <p:nvPr>
            <p:ph type="body" idx="1"/>
          </p:nvPr>
        </p:nvSpPr>
        <p:spPr>
          <a:xfrm>
            <a:off x="457200" y="1200150"/>
            <a:ext cx="8229600" cy="3943350"/>
          </a:xfrm>
          <a:prstGeom prst="rect">
            <a:avLst/>
          </a:prstGeom>
          <a:ln w="12700">
            <a:miter lim="400000"/>
          </a:ln>
          <a:extLst>
            <a:ext uri="{C572A759-6A51-4108-AA02-DFA0A04FC94B}">
              <ma14:wrappingTextBoxFlag xmlns:ma14="http://schemas.microsoft.com/office/mac/drawingml/2011/main" val="1"/>
            </a:ext>
          </a:extLst>
        </p:spPr>
        <p:txBody>
          <a:bodyPr lIns="45719" rIns="45719"/>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4419600" y="4627562"/>
            <a:ext cx="2133600" cy="279401"/>
          </a:xfrm>
          <a:prstGeom prst="rect">
            <a:avLst/>
          </a:prstGeom>
          <a:ln w="12700">
            <a:miter lim="400000"/>
          </a:ln>
        </p:spPr>
        <p:txBody>
          <a:bodyPr wrap="none" lIns="45719" rIns="45719" anchor="ctr">
            <a:spAutoFit/>
          </a:bodyPr>
          <a:lstStyle>
            <a:lvl1pPr algn="r">
              <a:defRPr sz="12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png"/><Relationship Id="rId4" Type="http://schemas.openxmlformats.org/officeDocument/2006/relationships/image" Target="../media/image3.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5.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 Id="rId3" Type="http://schemas.openxmlformats.org/officeDocument/2006/relationships/image" Target="../media/image7.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 Id="rId3" Type="http://schemas.openxmlformats.org/officeDocument/2006/relationships/image" Target="../media/image9.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0.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1.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2.png"/><Relationship Id="rId3" Type="http://schemas.openxmlformats.org/officeDocument/2006/relationships/image" Target="../media/image13.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4.png"/><Relationship Id="rId4" Type="http://schemas.openxmlformats.org/officeDocument/2006/relationships/image" Target="../media/image15.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6.png"/><Relationship Id="rId4" Type="http://schemas.openxmlformats.org/officeDocument/2006/relationships/image" Target="../media/image17.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8.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2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2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2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2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3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3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3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3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3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9.png"/><Relationship Id="rId3" Type="http://schemas.openxmlformats.org/officeDocument/2006/relationships/image" Target="../media/image20.png"/><Relationship Id="rId4" Type="http://schemas.openxmlformats.org/officeDocument/2006/relationships/image" Target="../media/image21.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0.png"/><Relationship Id="rId3" Type="http://schemas.openxmlformats.org/officeDocument/2006/relationships/image" Target="../media/image21.png"/><Relationship Id="rId4" Type="http://schemas.openxmlformats.org/officeDocument/2006/relationships/image" Target="../media/image22.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3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_rels/slide3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video" Target="../media/media1.mp4"/><Relationship Id="rId3" Type="http://schemas.microsoft.com/office/2007/relationships/media" Target="../media/media1.mp4"/><Relationship Id="rId4" Type="http://schemas.openxmlformats.org/officeDocument/2006/relationships/image" Target="../media/image23.png"/><Relationship Id="rId5" Type="http://schemas.openxmlformats.org/officeDocument/2006/relationships/video" Target="../media/media1.mov"/><Relationship Id="rId6" Type="http://schemas.microsoft.com/office/2007/relationships/media" Target="../media/media1.mov"/><Relationship Id="rId7" Type="http://schemas.openxmlformats.org/officeDocument/2006/relationships/image" Target="../media/image24.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4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s>

</file>

<file path=ppt/slides/_rels/slide4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4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s>

</file>

<file path=ppt/slides/_rels/slide4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s>

</file>

<file path=ppt/slides/_rels/slide4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s>

</file>

<file path=ppt/slides/_rels/slide4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s>

</file>

<file path=ppt/slides/_rels/slide4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4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s>

</file>

<file path=ppt/slides/_rels/slide4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5.png"/><Relationship Id="rId3" Type="http://schemas.openxmlformats.org/officeDocument/2006/relationships/image" Target="../media/image26.png"/><Relationship Id="rId4" Type="http://schemas.openxmlformats.org/officeDocument/2006/relationships/image" Target="../media/image27.png"/></Relationships>

</file>

<file path=ppt/slides/_rels/slide5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8.png"/><Relationship Id="rId3" Type="http://schemas.openxmlformats.org/officeDocument/2006/relationships/image" Target="../media/image29.png"/></Relationships>

</file>

<file path=ppt/slides/_rels/slide5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0.png"/></Relationships>

</file>

<file path=ppt/slides/_rels/slide5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s>

</file>

<file path=ppt/slides/_rels/slide5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1.png"/><Relationship Id="rId3" Type="http://schemas.openxmlformats.org/officeDocument/2006/relationships/hyperlink" Target="https://en.wikipedia.org/wiki/Glucosuria" TargetMode="External"/></Relationships>

</file>

<file path=ppt/slides/_rels/slide5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2.png"/><Relationship Id="rId3" Type="http://schemas.openxmlformats.org/officeDocument/2006/relationships/image" Target="../media/image29.png"/><Relationship Id="rId4" Type="http://schemas.openxmlformats.org/officeDocument/2006/relationships/image" Target="../media/image33.png"/><Relationship Id="rId5" Type="http://schemas.openxmlformats.org/officeDocument/2006/relationships/image" Target="../media/image34.png"/></Relationships>

</file>

<file path=ppt/slides/_rels/slide5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5.png"/><Relationship Id="rId3" Type="http://schemas.openxmlformats.org/officeDocument/2006/relationships/image" Target="../media/image29.png"/></Relationships>

</file>

<file path=ppt/slides/_rels/slide5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s>

</file>

<file path=ppt/slides/_rels/slide5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s>

</file>

<file path=ppt/slides/_rels/slide5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s>

</file>

<file path=ppt/slides/_rels/slide5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s>

</file>

<file path=ppt/slides/_rels/slide6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s>

</file>

<file path=ppt/slides/_rels/slide61.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6.png"/></Relationships>

</file>

<file path=ppt/slides/_rels/slide6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s>

</file>

<file path=ppt/slides/_rels/slide6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5.xml"/><Relationship Id="rId3" Type="http://schemas.openxmlformats.org/officeDocument/2006/relationships/image" Target="../media/image37.png"/><Relationship Id="rId4" Type="http://schemas.openxmlformats.org/officeDocument/2006/relationships/image" Target="../media/image38.png"/><Relationship Id="rId5" Type="http://schemas.openxmlformats.org/officeDocument/2006/relationships/image" Target="../media/image39.png"/><Relationship Id="rId6" Type="http://schemas.openxmlformats.org/officeDocument/2006/relationships/image" Target="../media/image29.png"/></Relationships>

</file>

<file path=ppt/slides/_rels/slide6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40.png"/><Relationship Id="rId3" Type="http://schemas.openxmlformats.org/officeDocument/2006/relationships/image" Target="../media/image29.png"/></Relationships>

</file>

<file path=ppt/slides/_rels/slide6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41.png"/></Relationships>

</file>

<file path=ppt/slides/_rels/slide6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2.png"/><Relationship Id="rId3" Type="http://schemas.openxmlformats.org/officeDocument/2006/relationships/image" Target="../media/image43.png"/></Relationships>

</file>

<file path=ppt/slides/_rels/slide6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9.png"/><Relationship Id="rId3" Type="http://schemas.openxmlformats.org/officeDocument/2006/relationships/image" Target="../media/image44.png"/></Relationships>

</file>

<file path=ppt/slides/_rels/slide6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Relationships>

</file>

<file path=ppt/slides/_rels/slide6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7.xml"/></Relationships>

</file>

<file path=ppt/slides/_rels/slide7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8.xml"/></Relationships>

</file>

<file path=ppt/slides/_rels/slide7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9.xml"/></Relationships>

</file>

<file path=ppt/slides/_rels/slide72.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0.xml"/><Relationship Id="rId3" Type="http://schemas.openxmlformats.org/officeDocument/2006/relationships/image" Target="../media/image45.png"/><Relationship Id="rId4" Type="http://schemas.openxmlformats.org/officeDocument/2006/relationships/image" Target="../media/image46.png"/><Relationship Id="rId5" Type="http://schemas.openxmlformats.org/officeDocument/2006/relationships/image" Target="../media/image47.png"/></Relationships>

</file>

<file path=ppt/slides/_rels/slide7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48.png"/><Relationship Id="rId3" Type="http://schemas.openxmlformats.org/officeDocument/2006/relationships/image" Target="../media/image45.png"/><Relationship Id="rId4" Type="http://schemas.openxmlformats.org/officeDocument/2006/relationships/image" Target="../media/image46.png"/></Relationships>

</file>

<file path=ppt/slides/_rels/slide75.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76.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7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49.png"/></Relationships>

</file>

<file path=ppt/slides/_rels/slide7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50.png"/></Relationships>

</file>

<file path=ppt/slides/_rels/slide7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1.png"/><Relationship Id="rId3" Type="http://schemas.openxmlformats.org/officeDocument/2006/relationships/image" Target="../media/image1.jpeg"/></Relationships>

</file>

<file path=ppt/slides/_rels/slide80.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8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video" Target="../media/media2.mp4"/><Relationship Id="rId3" Type="http://schemas.microsoft.com/office/2007/relationships/media" Target="../media/media2.mp4"/><Relationship Id="rId4" Type="http://schemas.openxmlformats.org/officeDocument/2006/relationships/image" Target="../media/image52.png"/></Relationships>

</file>

<file path=ppt/slides/_rels/slide8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video" Target="../media/media3.mp4"/><Relationship Id="rId3" Type="http://schemas.microsoft.com/office/2007/relationships/media" Target="../media/media3.mp4"/><Relationship Id="rId4" Type="http://schemas.openxmlformats.org/officeDocument/2006/relationships/image" Target="../media/image53.png"/></Relationships>

</file>

<file path=ppt/slides/_rels/slide8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4.png"/></Relationships>

</file>

<file path=ppt/slides/_rels/slide8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55.png"/></Relationships>

</file>

<file path=ppt/slides/_rels/slide85.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8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56.png"/><Relationship Id="rId3" Type="http://schemas.openxmlformats.org/officeDocument/2006/relationships/image" Target="../media/image57.png"/></Relationships>

</file>

<file path=ppt/slides/_rels/slide8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video" Target="../media/media4.mp4"/><Relationship Id="rId3" Type="http://schemas.microsoft.com/office/2007/relationships/media" Target="../media/media4.mp4"/><Relationship Id="rId4" Type="http://schemas.openxmlformats.org/officeDocument/2006/relationships/image" Target="../media/image58.png"/></Relationships>

</file>

<file path=ppt/slides/_rels/slide8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9.png"/><Relationship Id="rId3" Type="http://schemas.openxmlformats.org/officeDocument/2006/relationships/image" Target="../media/image60.png"/></Relationships>

</file>

<file path=ppt/slides/_rels/slide90.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91.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9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video" Target="../media/media2.mov"/><Relationship Id="rId3" Type="http://schemas.microsoft.com/office/2007/relationships/media" Target="../media/media2.mov"/><Relationship Id="rId4" Type="http://schemas.openxmlformats.org/officeDocument/2006/relationships/image" Target="../media/image61.png"/></Relationships>

</file>

<file path=ppt/slides/_rels/slide9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video" Target="../media/media5.mp4"/><Relationship Id="rId3" Type="http://schemas.microsoft.com/office/2007/relationships/media" Target="../media/media5.mp4"/><Relationship Id="rId4" Type="http://schemas.openxmlformats.org/officeDocument/2006/relationships/image" Target="../media/image62.png"/></Relationships>

</file>

<file path=ppt/slides/_rels/slide94.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9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3.png"/><Relationship Id="rId3" Type="http://schemas.openxmlformats.org/officeDocument/2006/relationships/image" Target="../media/image64.png"/></Relationships>

</file>

<file path=ppt/slides/_rels/slide9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1.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B3A5C"/>
        </a:solidFill>
      </p:bgPr>
    </p:bg>
    <p:spTree>
      <p:nvGrpSpPr>
        <p:cNvPr id="1" name=""/>
        <p:cNvGrpSpPr/>
        <p:nvPr/>
      </p:nvGrpSpPr>
      <p:grpSpPr>
        <a:xfrm>
          <a:off x="0" y="0"/>
          <a:ext cx="0" cy="0"/>
          <a:chOff x="0" y="0"/>
          <a:chExt cx="0" cy="0"/>
        </a:xfrm>
      </p:grpSpPr>
      <p:sp>
        <p:nvSpPr>
          <p:cNvPr id="74" name="Shape 0"/>
          <p:cNvSpPr/>
          <p:nvPr/>
        </p:nvSpPr>
        <p:spPr>
          <a:xfrm>
            <a:off x="0" y="0"/>
            <a:ext cx="9144000" cy="109728"/>
          </a:xfrm>
          <a:prstGeom prst="rect">
            <a:avLst/>
          </a:prstGeom>
          <a:solidFill>
            <a:srgbClr val="00A896"/>
          </a:solidFill>
          <a:ln w="12700">
            <a:solidFill>
              <a:srgbClr val="00A896"/>
            </a:solidFill>
          </a:ln>
        </p:spPr>
        <p:txBody>
          <a:bodyPr lIns="45719" rIns="45719"/>
          <a:lstStyle/>
          <a:p>
            <a:pPr/>
          </a:p>
        </p:txBody>
      </p:sp>
      <p:sp>
        <p:nvSpPr>
          <p:cNvPr id="75" name="Shape 1"/>
          <p:cNvSpPr/>
          <p:nvPr/>
        </p:nvSpPr>
        <p:spPr>
          <a:xfrm>
            <a:off x="-1" y="109728"/>
            <a:ext cx="365762" cy="5033772"/>
          </a:xfrm>
          <a:prstGeom prst="rect">
            <a:avLst/>
          </a:prstGeom>
          <a:solidFill>
            <a:srgbClr val="00A896"/>
          </a:solidFill>
          <a:ln w="12700">
            <a:solidFill>
              <a:srgbClr val="00A896"/>
            </a:solidFill>
          </a:ln>
        </p:spPr>
        <p:txBody>
          <a:bodyPr lIns="45719" rIns="45719"/>
          <a:lstStyle/>
          <a:p>
            <a:pPr/>
          </a:p>
        </p:txBody>
      </p:sp>
      <p:sp>
        <p:nvSpPr>
          <p:cNvPr id="76" name="Shape 2"/>
          <p:cNvSpPr/>
          <p:nvPr/>
        </p:nvSpPr>
        <p:spPr>
          <a:xfrm>
            <a:off x="5943600" y="-1371600"/>
            <a:ext cx="5486400" cy="5486400"/>
          </a:xfrm>
          <a:prstGeom prst="ellipse">
            <a:avLst/>
          </a:prstGeom>
          <a:solidFill>
            <a:srgbClr val="0D4B60">
              <a:alpha val="60000"/>
            </a:srgbClr>
          </a:solidFill>
          <a:ln w="12700">
            <a:solidFill>
              <a:srgbClr val="0D4B60"/>
            </a:solidFill>
          </a:ln>
        </p:spPr>
        <p:txBody>
          <a:bodyPr lIns="45719" rIns="45719"/>
          <a:lstStyle/>
          <a:p>
            <a:pPr/>
          </a:p>
        </p:txBody>
      </p:sp>
      <p:sp>
        <p:nvSpPr>
          <p:cNvPr id="77" name="Shape 3"/>
          <p:cNvSpPr/>
          <p:nvPr/>
        </p:nvSpPr>
        <p:spPr>
          <a:xfrm>
            <a:off x="6858000" y="2286000"/>
            <a:ext cx="3657600" cy="3657600"/>
          </a:xfrm>
          <a:prstGeom prst="ellipse">
            <a:avLst/>
          </a:prstGeom>
          <a:solidFill>
            <a:srgbClr val="00A896">
              <a:alpha val="25000"/>
            </a:srgbClr>
          </a:solidFill>
          <a:ln w="12700">
            <a:solidFill>
              <a:srgbClr val="00A896"/>
            </a:solidFill>
          </a:ln>
        </p:spPr>
        <p:txBody>
          <a:bodyPr lIns="45719" rIns="45719"/>
          <a:lstStyle/>
          <a:p>
            <a:pPr/>
          </a:p>
        </p:txBody>
      </p:sp>
      <p:sp>
        <p:nvSpPr>
          <p:cNvPr id="78" name="Text 4"/>
          <p:cNvSpPr txBox="1"/>
          <p:nvPr/>
        </p:nvSpPr>
        <p:spPr>
          <a:xfrm>
            <a:off x="640080" y="1059619"/>
            <a:ext cx="822960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pc="800" sz="1300">
                <a:solidFill>
                  <a:srgbClr val="C8EDEA"/>
                </a:solidFill>
              </a:defRPr>
            </a:lvl1pPr>
          </a:lstStyle>
          <a:p>
            <a:pPr/>
            <a:r>
              <a:t>CARDIOLOGY</a:t>
            </a:r>
          </a:p>
        </p:txBody>
      </p:sp>
      <p:sp>
        <p:nvSpPr>
          <p:cNvPr id="79" name="Text 5"/>
          <p:cNvSpPr txBox="1"/>
          <p:nvPr/>
        </p:nvSpPr>
        <p:spPr>
          <a:xfrm>
            <a:off x="640080" y="1421789"/>
            <a:ext cx="7772401" cy="996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3400">
                <a:solidFill>
                  <a:srgbClr val="FFFFFF"/>
                </a:solidFill>
              </a:defRPr>
            </a:lvl1pPr>
          </a:lstStyle>
          <a:p>
            <a:pPr/>
            <a:r>
              <a:t>Prescribing, Hypertension and Heart Failure </a:t>
            </a:r>
          </a:p>
        </p:txBody>
      </p:sp>
      <p:sp>
        <p:nvSpPr>
          <p:cNvPr id="80" name="Text 6"/>
          <p:cNvSpPr txBox="1"/>
          <p:nvPr/>
        </p:nvSpPr>
        <p:spPr>
          <a:xfrm>
            <a:off x="640080" y="2587954"/>
            <a:ext cx="6400801" cy="21905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700">
                <a:solidFill>
                  <a:srgbClr val="C8EDEA"/>
                </a:solidFill>
              </a:defRPr>
            </a:lvl1pPr>
          </a:lstStyle>
          <a:p>
            <a:pPr/>
            <a:r>
              <a:t>A clinical update</a:t>
            </a:r>
          </a:p>
        </p:txBody>
      </p:sp>
      <p:sp>
        <p:nvSpPr>
          <p:cNvPr id="81" name="Shape 7"/>
          <p:cNvSpPr/>
          <p:nvPr/>
        </p:nvSpPr>
        <p:spPr>
          <a:xfrm>
            <a:off x="640080" y="3063239"/>
            <a:ext cx="1280161" cy="36577"/>
          </a:xfrm>
          <a:prstGeom prst="rect">
            <a:avLst/>
          </a:prstGeom>
          <a:solidFill>
            <a:srgbClr val="00A896"/>
          </a:solidFill>
          <a:ln w="12700">
            <a:solidFill>
              <a:srgbClr val="00A896"/>
            </a:solidFill>
          </a:ln>
        </p:spPr>
        <p:txBody>
          <a:bodyPr lIns="45719" rIns="45719"/>
          <a:lstStyle/>
          <a:p>
            <a:pPr/>
          </a:p>
        </p:txBody>
      </p:sp>
      <p:sp>
        <p:nvSpPr>
          <p:cNvPr id="82" name="Text 8"/>
          <p:cNvSpPr txBox="1"/>
          <p:nvPr/>
        </p:nvSpPr>
        <p:spPr>
          <a:xfrm>
            <a:off x="640080" y="3278703"/>
            <a:ext cx="6400801" cy="20915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600">
                <a:solidFill>
                  <a:srgbClr val="FFFFFF"/>
                </a:solidFill>
              </a:defRPr>
            </a:lvl1pPr>
          </a:lstStyle>
          <a:p>
            <a:pPr/>
            <a:r>
              <a:t>Dr Kris Knott</a:t>
            </a:r>
          </a:p>
        </p:txBody>
      </p:sp>
      <p:sp>
        <p:nvSpPr>
          <p:cNvPr id="83" name="Text 9"/>
          <p:cNvSpPr txBox="1"/>
          <p:nvPr/>
        </p:nvSpPr>
        <p:spPr>
          <a:xfrm>
            <a:off x="640080" y="3586919"/>
            <a:ext cx="6400801" cy="3699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300">
                <a:solidFill>
                  <a:srgbClr val="C8EDEA"/>
                </a:solidFill>
              </a:defRPr>
            </a:pPr>
            <a:r>
              <a:t>Consultant Cardiologist  |  St George’s Hospital</a:t>
            </a:r>
          </a:p>
          <a:p>
            <a:pPr>
              <a:defRPr sz="1300">
                <a:solidFill>
                  <a:srgbClr val="C8EDEA"/>
                </a:solidFill>
              </a:defRPr>
            </a:pPr>
            <a:r>
              <a:t>Honorary Associate Professor | University College London</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87"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88"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89"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Overview</a:t>
            </a:r>
          </a:p>
        </p:txBody>
      </p:sp>
      <p:sp>
        <p:nvSpPr>
          <p:cNvPr id="90"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91"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92" name="Shape 5"/>
          <p:cNvSpPr/>
          <p:nvPr/>
        </p:nvSpPr>
        <p:spPr>
          <a:xfrm>
            <a:off x="274320" y="1005839"/>
            <a:ext cx="8229601"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3" name="Shape 6"/>
          <p:cNvSpPr/>
          <p:nvPr/>
        </p:nvSpPr>
        <p:spPr>
          <a:xfrm>
            <a:off x="274320" y="1005839"/>
            <a:ext cx="64009" cy="749809"/>
          </a:xfrm>
          <a:prstGeom prst="rect">
            <a:avLst/>
          </a:prstGeom>
          <a:solidFill>
            <a:srgbClr val="00A896"/>
          </a:solidFill>
          <a:ln w="12700">
            <a:solidFill>
              <a:srgbClr val="00A896"/>
            </a:solidFill>
          </a:ln>
        </p:spPr>
        <p:txBody>
          <a:bodyPr lIns="45719" rIns="45719"/>
          <a:lstStyle/>
          <a:p>
            <a:pPr/>
          </a:p>
        </p:txBody>
      </p:sp>
      <p:sp>
        <p:nvSpPr>
          <p:cNvPr id="94" name="Text 7"/>
          <p:cNvSpPr txBox="1"/>
          <p:nvPr/>
        </p:nvSpPr>
        <p:spPr>
          <a:xfrm>
            <a:off x="502919" y="1199513"/>
            <a:ext cx="548641" cy="35331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800">
                <a:solidFill>
                  <a:srgbClr val="00A896"/>
                </a:solidFill>
              </a:defRPr>
            </a:lvl1pPr>
          </a:lstStyle>
          <a:p>
            <a:pPr/>
            <a:r>
              <a:t>01</a:t>
            </a:r>
          </a:p>
        </p:txBody>
      </p:sp>
      <p:sp>
        <p:nvSpPr>
          <p:cNvPr id="95" name="Text 8"/>
          <p:cNvSpPr txBox="1"/>
          <p:nvPr/>
        </p:nvSpPr>
        <p:spPr>
          <a:xfrm>
            <a:off x="1097280" y="1144332"/>
            <a:ext cx="56692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1E2A38"/>
                </a:solidFill>
              </a:defRPr>
            </a:lvl1pPr>
          </a:lstStyle>
          <a:p>
            <a:pPr/>
            <a:r>
              <a:t>Acetylcholinesterase Inhibitors &amp; Memantine</a:t>
            </a:r>
          </a:p>
        </p:txBody>
      </p:sp>
      <p:sp>
        <p:nvSpPr>
          <p:cNvPr id="96" name="Text 9"/>
          <p:cNvSpPr txBox="1"/>
          <p:nvPr/>
        </p:nvSpPr>
        <p:spPr>
          <a:xfrm>
            <a:off x="1097280" y="1478202"/>
            <a:ext cx="56692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Cardiac considerations and monitoring</a:t>
            </a:r>
          </a:p>
        </p:txBody>
      </p:sp>
      <p:sp>
        <p:nvSpPr>
          <p:cNvPr id="97" name="Shape 12"/>
          <p:cNvSpPr/>
          <p:nvPr/>
        </p:nvSpPr>
        <p:spPr>
          <a:xfrm>
            <a:off x="274320" y="1920239"/>
            <a:ext cx="8229601"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8" name="Shape 13"/>
          <p:cNvSpPr/>
          <p:nvPr/>
        </p:nvSpPr>
        <p:spPr>
          <a:xfrm>
            <a:off x="274320" y="1920239"/>
            <a:ext cx="64009" cy="749809"/>
          </a:xfrm>
          <a:prstGeom prst="rect">
            <a:avLst/>
          </a:prstGeom>
          <a:solidFill>
            <a:srgbClr val="C47A00"/>
          </a:solidFill>
          <a:ln w="12700">
            <a:solidFill>
              <a:srgbClr val="C47A00"/>
            </a:solidFill>
          </a:ln>
        </p:spPr>
        <p:txBody>
          <a:bodyPr lIns="45719" rIns="45719"/>
          <a:lstStyle/>
          <a:p>
            <a:pPr/>
          </a:p>
        </p:txBody>
      </p:sp>
      <p:sp>
        <p:nvSpPr>
          <p:cNvPr id="99" name="Text 14"/>
          <p:cNvSpPr txBox="1"/>
          <p:nvPr/>
        </p:nvSpPr>
        <p:spPr>
          <a:xfrm>
            <a:off x="502919" y="2113913"/>
            <a:ext cx="548641" cy="35331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800">
                <a:solidFill>
                  <a:srgbClr val="C47A00"/>
                </a:solidFill>
              </a:defRPr>
            </a:lvl1pPr>
          </a:lstStyle>
          <a:p>
            <a:pPr/>
            <a:r>
              <a:t>02</a:t>
            </a:r>
          </a:p>
        </p:txBody>
      </p:sp>
      <p:sp>
        <p:nvSpPr>
          <p:cNvPr id="100" name="Text 15"/>
          <p:cNvSpPr txBox="1"/>
          <p:nvPr/>
        </p:nvSpPr>
        <p:spPr>
          <a:xfrm>
            <a:off x="1097280" y="2058732"/>
            <a:ext cx="56692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1E2A38"/>
                </a:solidFill>
              </a:defRPr>
            </a:lvl1pPr>
          </a:lstStyle>
          <a:p>
            <a:pPr/>
            <a:r>
              <a:t>Antipsychotics &amp; QTc Prolongation</a:t>
            </a:r>
          </a:p>
        </p:txBody>
      </p:sp>
      <p:sp>
        <p:nvSpPr>
          <p:cNvPr id="101" name="Text 16"/>
          <p:cNvSpPr txBox="1"/>
          <p:nvPr/>
        </p:nvSpPr>
        <p:spPr>
          <a:xfrm>
            <a:off x="1097280" y="2392602"/>
            <a:ext cx="56692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Risk stratification and thresholds</a:t>
            </a:r>
          </a:p>
        </p:txBody>
      </p:sp>
      <p:sp>
        <p:nvSpPr>
          <p:cNvPr id="102" name="Shape 19"/>
          <p:cNvSpPr/>
          <p:nvPr/>
        </p:nvSpPr>
        <p:spPr>
          <a:xfrm>
            <a:off x="274320" y="2834639"/>
            <a:ext cx="8229601"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3" name="Shape 20"/>
          <p:cNvSpPr/>
          <p:nvPr/>
        </p:nvSpPr>
        <p:spPr>
          <a:xfrm>
            <a:off x="274320" y="2834639"/>
            <a:ext cx="64009" cy="749809"/>
          </a:xfrm>
          <a:prstGeom prst="rect">
            <a:avLst/>
          </a:prstGeom>
          <a:solidFill>
            <a:srgbClr val="3D5A73"/>
          </a:solidFill>
          <a:ln w="12700">
            <a:solidFill>
              <a:srgbClr val="3D5A73"/>
            </a:solidFill>
          </a:ln>
        </p:spPr>
        <p:txBody>
          <a:bodyPr lIns="45719" rIns="45719"/>
          <a:lstStyle/>
          <a:p>
            <a:pPr/>
          </a:p>
        </p:txBody>
      </p:sp>
      <p:sp>
        <p:nvSpPr>
          <p:cNvPr id="104" name="Text 21"/>
          <p:cNvSpPr txBox="1"/>
          <p:nvPr/>
        </p:nvSpPr>
        <p:spPr>
          <a:xfrm>
            <a:off x="502919" y="3028313"/>
            <a:ext cx="548641" cy="35331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800">
                <a:solidFill>
                  <a:srgbClr val="3D5A73"/>
                </a:solidFill>
              </a:defRPr>
            </a:lvl1pPr>
          </a:lstStyle>
          <a:p>
            <a:pPr/>
            <a:r>
              <a:t>03</a:t>
            </a:r>
          </a:p>
        </p:txBody>
      </p:sp>
      <p:sp>
        <p:nvSpPr>
          <p:cNvPr id="105" name="Text 22"/>
          <p:cNvSpPr txBox="1"/>
          <p:nvPr/>
        </p:nvSpPr>
        <p:spPr>
          <a:xfrm>
            <a:off x="1097280" y="2973132"/>
            <a:ext cx="56692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1E2A38"/>
                </a:solidFill>
              </a:defRPr>
            </a:lvl1pPr>
          </a:lstStyle>
          <a:p>
            <a:pPr/>
            <a:r>
              <a:t>Management of Hypertension</a:t>
            </a:r>
          </a:p>
        </p:txBody>
      </p:sp>
      <p:sp>
        <p:nvSpPr>
          <p:cNvPr id="106" name="Text 23"/>
          <p:cNvSpPr txBox="1"/>
          <p:nvPr/>
        </p:nvSpPr>
        <p:spPr>
          <a:xfrm>
            <a:off x="1097280" y="3307002"/>
            <a:ext cx="56692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NICE NG136 algorithm and special groups</a:t>
            </a:r>
          </a:p>
        </p:txBody>
      </p:sp>
      <p:sp>
        <p:nvSpPr>
          <p:cNvPr id="107" name="Shape 26"/>
          <p:cNvSpPr/>
          <p:nvPr/>
        </p:nvSpPr>
        <p:spPr>
          <a:xfrm>
            <a:off x="274320" y="3749040"/>
            <a:ext cx="8229601"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8" name="Shape 27"/>
          <p:cNvSpPr/>
          <p:nvPr/>
        </p:nvSpPr>
        <p:spPr>
          <a:xfrm>
            <a:off x="274320" y="3749040"/>
            <a:ext cx="64009" cy="749809"/>
          </a:xfrm>
          <a:prstGeom prst="rect">
            <a:avLst/>
          </a:prstGeom>
          <a:solidFill>
            <a:srgbClr val="C0392B"/>
          </a:solidFill>
          <a:ln w="12700">
            <a:solidFill>
              <a:srgbClr val="C0392B"/>
            </a:solidFill>
          </a:ln>
        </p:spPr>
        <p:txBody>
          <a:bodyPr lIns="45719" rIns="45719"/>
          <a:lstStyle/>
          <a:p>
            <a:pPr/>
          </a:p>
        </p:txBody>
      </p:sp>
      <p:sp>
        <p:nvSpPr>
          <p:cNvPr id="109" name="Text 28"/>
          <p:cNvSpPr txBox="1"/>
          <p:nvPr/>
        </p:nvSpPr>
        <p:spPr>
          <a:xfrm>
            <a:off x="502919" y="3942712"/>
            <a:ext cx="548641" cy="35331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800">
                <a:solidFill>
                  <a:srgbClr val="C0392B"/>
                </a:solidFill>
              </a:defRPr>
            </a:lvl1pPr>
          </a:lstStyle>
          <a:p>
            <a:pPr/>
            <a:r>
              <a:t>04</a:t>
            </a:r>
          </a:p>
        </p:txBody>
      </p:sp>
      <p:sp>
        <p:nvSpPr>
          <p:cNvPr id="110" name="Text 29"/>
          <p:cNvSpPr txBox="1"/>
          <p:nvPr/>
        </p:nvSpPr>
        <p:spPr>
          <a:xfrm>
            <a:off x="1097280" y="3887532"/>
            <a:ext cx="56692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1E2A38"/>
                </a:solidFill>
              </a:defRPr>
            </a:lvl1pPr>
          </a:lstStyle>
          <a:p>
            <a:pPr/>
            <a:r>
              <a:t>Heart Failure — Diagnosis &amp; Treatment</a:t>
            </a:r>
          </a:p>
        </p:txBody>
      </p:sp>
      <p:sp>
        <p:nvSpPr>
          <p:cNvPr id="111" name="Text 30"/>
          <p:cNvSpPr txBox="1"/>
          <p:nvPr/>
        </p:nvSpPr>
        <p:spPr>
          <a:xfrm>
            <a:off x="1097280" y="4221402"/>
            <a:ext cx="56692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HFrEF, HFpEF and the four pillars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B3A5C"/>
        </a:solidFill>
      </p:bgPr>
    </p:bg>
    <p:spTree>
      <p:nvGrpSpPr>
        <p:cNvPr id="1" name=""/>
        <p:cNvGrpSpPr/>
        <p:nvPr/>
      </p:nvGrpSpPr>
      <p:grpSpPr>
        <a:xfrm>
          <a:off x="0" y="0"/>
          <a:ext cx="0" cy="0"/>
          <a:chOff x="0" y="0"/>
          <a:chExt cx="0" cy="0"/>
        </a:xfrm>
      </p:grpSpPr>
      <p:sp>
        <p:nvSpPr>
          <p:cNvPr id="115" name="Shape 0"/>
          <p:cNvSpPr/>
          <p:nvPr/>
        </p:nvSpPr>
        <p:spPr>
          <a:xfrm>
            <a:off x="-1" y="0"/>
            <a:ext cx="365762" cy="5143500"/>
          </a:xfrm>
          <a:prstGeom prst="rect">
            <a:avLst/>
          </a:prstGeom>
          <a:solidFill>
            <a:srgbClr val="00A896"/>
          </a:solidFill>
          <a:ln w="12700">
            <a:solidFill>
              <a:srgbClr val="00A896"/>
            </a:solidFill>
          </a:ln>
        </p:spPr>
        <p:txBody>
          <a:bodyPr lIns="45719" rIns="45719"/>
          <a:lstStyle/>
          <a:p>
            <a:pPr/>
          </a:p>
        </p:txBody>
      </p:sp>
      <p:sp>
        <p:nvSpPr>
          <p:cNvPr id="116" name="Text 1"/>
          <p:cNvSpPr txBox="1"/>
          <p:nvPr/>
        </p:nvSpPr>
        <p:spPr>
          <a:xfrm>
            <a:off x="685800" y="403998"/>
            <a:ext cx="3657600" cy="111224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8800">
                <a:solidFill>
                  <a:srgbClr val="00A896"/>
                </a:solidFill>
              </a:defRPr>
            </a:lvl1pPr>
          </a:lstStyle>
          <a:p>
            <a:pPr/>
            <a:r>
              <a:t>01</a:t>
            </a:r>
          </a:p>
        </p:txBody>
      </p:sp>
      <p:sp>
        <p:nvSpPr>
          <p:cNvPr id="117" name="Text 2"/>
          <p:cNvSpPr txBox="1"/>
          <p:nvPr/>
        </p:nvSpPr>
        <p:spPr>
          <a:xfrm>
            <a:off x="685800" y="1869092"/>
            <a:ext cx="8229600" cy="101669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b="1" sz="3600">
                <a:solidFill>
                  <a:srgbClr val="FFFFFF"/>
                </a:solidFill>
              </a:defRPr>
            </a:pPr>
            <a:r>
              <a:t>Acetylcholinesterase</a:t>
            </a:r>
          </a:p>
          <a:p>
            <a:pPr>
              <a:defRPr b="1" sz="3600">
                <a:solidFill>
                  <a:srgbClr val="FFFFFF"/>
                </a:solidFill>
              </a:defRPr>
            </a:pPr>
            <a:r>
              <a:t>Inhibitors &amp; Memantine</a:t>
            </a:r>
          </a:p>
        </p:txBody>
      </p:sp>
      <p:sp>
        <p:nvSpPr>
          <p:cNvPr id="118" name="Text 3"/>
          <p:cNvSpPr txBox="1"/>
          <p:nvPr/>
        </p:nvSpPr>
        <p:spPr>
          <a:xfrm>
            <a:off x="685800" y="3273754"/>
            <a:ext cx="8046719" cy="21905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700">
                <a:solidFill>
                  <a:srgbClr val="C8EDEA"/>
                </a:solidFill>
              </a:defRPr>
            </a:lvl1pPr>
          </a:lstStyle>
          <a:p>
            <a:pPr/>
            <a:r>
              <a:t>Cardiac considerations</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22"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23"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24"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AChEIs &amp; Memantine — Mechanisms &amp; Indications</a:t>
            </a:r>
          </a:p>
        </p:txBody>
      </p:sp>
      <p:sp>
        <p:nvSpPr>
          <p:cNvPr id="125"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26"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27" name="Shape 5"/>
          <p:cNvSpPr/>
          <p:nvPr/>
        </p:nvSpPr>
        <p:spPr>
          <a:xfrm>
            <a:off x="274320" y="1005839"/>
            <a:ext cx="4114801" cy="34747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8" name="Shape 6"/>
          <p:cNvSpPr/>
          <p:nvPr/>
        </p:nvSpPr>
        <p:spPr>
          <a:xfrm>
            <a:off x="274320" y="1005839"/>
            <a:ext cx="64009" cy="3474722"/>
          </a:xfrm>
          <a:prstGeom prst="rect">
            <a:avLst/>
          </a:prstGeom>
          <a:solidFill>
            <a:srgbClr val="00A896"/>
          </a:solidFill>
          <a:ln w="12700">
            <a:solidFill>
              <a:srgbClr val="00A896"/>
            </a:solidFill>
          </a:ln>
        </p:spPr>
        <p:txBody>
          <a:bodyPr lIns="45719" rIns="45719"/>
          <a:lstStyle/>
          <a:p>
            <a:pPr/>
          </a:p>
        </p:txBody>
      </p:sp>
      <p:sp>
        <p:nvSpPr>
          <p:cNvPr id="129" name="Text 7"/>
          <p:cNvSpPr txBox="1"/>
          <p:nvPr/>
        </p:nvSpPr>
        <p:spPr>
          <a:xfrm>
            <a:off x="502920" y="1160203"/>
            <a:ext cx="384048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Acetylcholinesterase Inhibitors</a:t>
            </a:r>
          </a:p>
        </p:txBody>
      </p:sp>
      <p:sp>
        <p:nvSpPr>
          <p:cNvPr id="130" name="Text 8"/>
          <p:cNvSpPr txBox="1"/>
          <p:nvPr/>
        </p:nvSpPr>
        <p:spPr>
          <a:xfrm>
            <a:off x="502920" y="1396799"/>
            <a:ext cx="3840480" cy="918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Inhibit breakdown of acetylcholine at cholinergic synapses → ↑ ACh availability</a:t>
            </a:r>
          </a:p>
          <a:p>
            <a:pPr>
              <a:defRPr sz="1200"/>
            </a:pPr>
          </a:p>
          <a:p>
            <a:pPr>
              <a:defRPr sz="1200">
                <a:solidFill>
                  <a:srgbClr val="1E2A38"/>
                </a:solidFill>
              </a:defRPr>
            </a:pPr>
            <a:r>
              <a:t>Enhances central cholinergic signalling — symptomatic benefit in Alzheimer's disease</a:t>
            </a:r>
          </a:p>
        </p:txBody>
      </p:sp>
      <p:sp>
        <p:nvSpPr>
          <p:cNvPr id="131" name="Text 9"/>
          <p:cNvSpPr txBox="1"/>
          <p:nvPr/>
        </p:nvSpPr>
        <p:spPr>
          <a:xfrm>
            <a:off x="502920" y="2397174"/>
            <a:ext cx="38404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6B7E92"/>
                </a:solidFill>
              </a:defRPr>
            </a:lvl1pPr>
          </a:lstStyle>
          <a:p>
            <a:pPr/>
            <a:r>
              <a:t>Approved Agents</a:t>
            </a:r>
          </a:p>
        </p:txBody>
      </p:sp>
      <p:sp>
        <p:nvSpPr>
          <p:cNvPr id="132" name="Shape 10"/>
          <p:cNvSpPr/>
          <p:nvPr/>
        </p:nvSpPr>
        <p:spPr>
          <a:xfrm>
            <a:off x="384047" y="2578607"/>
            <a:ext cx="36577" cy="402337"/>
          </a:xfrm>
          <a:prstGeom prst="rect">
            <a:avLst/>
          </a:prstGeom>
          <a:solidFill>
            <a:srgbClr val="00A896"/>
          </a:solidFill>
          <a:ln w="12700">
            <a:solidFill>
              <a:srgbClr val="00A896"/>
            </a:solidFill>
          </a:ln>
        </p:spPr>
        <p:txBody>
          <a:bodyPr lIns="45719" rIns="45719"/>
          <a:lstStyle/>
          <a:p>
            <a:pPr/>
          </a:p>
        </p:txBody>
      </p:sp>
      <p:sp>
        <p:nvSpPr>
          <p:cNvPr id="133" name="Text 11"/>
          <p:cNvSpPr txBox="1"/>
          <p:nvPr/>
        </p:nvSpPr>
        <p:spPr>
          <a:xfrm>
            <a:off x="548640" y="2628191"/>
            <a:ext cx="13716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E2A38"/>
                </a:solidFill>
              </a:defRPr>
            </a:lvl1pPr>
          </a:lstStyle>
          <a:p>
            <a:pPr/>
            <a:r>
              <a:t>Donepezil</a:t>
            </a:r>
          </a:p>
        </p:txBody>
      </p:sp>
      <p:sp>
        <p:nvSpPr>
          <p:cNvPr id="134" name="Text 12"/>
          <p:cNvSpPr txBox="1"/>
          <p:nvPr/>
        </p:nvSpPr>
        <p:spPr>
          <a:xfrm>
            <a:off x="1920239" y="2712641"/>
            <a:ext cx="118872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6B7E92"/>
                </a:solidFill>
              </a:defRPr>
            </a:lvl1pPr>
          </a:lstStyle>
          <a:p>
            <a:pPr/>
            <a:r>
              <a:t>5–10 mg OD</a:t>
            </a:r>
          </a:p>
        </p:txBody>
      </p:sp>
      <p:sp>
        <p:nvSpPr>
          <p:cNvPr id="135" name="Text 13"/>
          <p:cNvSpPr txBox="1"/>
          <p:nvPr/>
        </p:nvSpPr>
        <p:spPr>
          <a:xfrm>
            <a:off x="548640" y="2811824"/>
            <a:ext cx="365760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Most commonly used; once daily</a:t>
            </a:r>
          </a:p>
        </p:txBody>
      </p:sp>
      <p:sp>
        <p:nvSpPr>
          <p:cNvPr id="136" name="Shape 14"/>
          <p:cNvSpPr/>
          <p:nvPr/>
        </p:nvSpPr>
        <p:spPr>
          <a:xfrm>
            <a:off x="384047" y="3072383"/>
            <a:ext cx="36577" cy="402337"/>
          </a:xfrm>
          <a:prstGeom prst="rect">
            <a:avLst/>
          </a:prstGeom>
          <a:solidFill>
            <a:srgbClr val="00A896"/>
          </a:solidFill>
          <a:ln w="12700">
            <a:solidFill>
              <a:srgbClr val="00A896"/>
            </a:solidFill>
          </a:ln>
        </p:spPr>
        <p:txBody>
          <a:bodyPr lIns="45719" rIns="45719"/>
          <a:lstStyle/>
          <a:p>
            <a:pPr/>
          </a:p>
        </p:txBody>
      </p:sp>
      <p:sp>
        <p:nvSpPr>
          <p:cNvPr id="137" name="Text 15"/>
          <p:cNvSpPr txBox="1"/>
          <p:nvPr/>
        </p:nvSpPr>
        <p:spPr>
          <a:xfrm>
            <a:off x="548640" y="3121967"/>
            <a:ext cx="13716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E2A38"/>
                </a:solidFill>
              </a:defRPr>
            </a:lvl1pPr>
          </a:lstStyle>
          <a:p>
            <a:pPr/>
            <a:r>
              <a:t>Rivastigmine</a:t>
            </a:r>
          </a:p>
        </p:txBody>
      </p:sp>
      <p:sp>
        <p:nvSpPr>
          <p:cNvPr id="138" name="Text 16"/>
          <p:cNvSpPr txBox="1"/>
          <p:nvPr/>
        </p:nvSpPr>
        <p:spPr>
          <a:xfrm>
            <a:off x="1920239" y="3206418"/>
            <a:ext cx="118872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6B7E92"/>
                </a:solidFill>
              </a:defRPr>
            </a:lvl1pPr>
          </a:lstStyle>
          <a:p>
            <a:pPr/>
            <a:r>
              <a:t>1.5–6 mg BD / patch</a:t>
            </a:r>
          </a:p>
        </p:txBody>
      </p:sp>
      <p:sp>
        <p:nvSpPr>
          <p:cNvPr id="139" name="Text 17"/>
          <p:cNvSpPr txBox="1"/>
          <p:nvPr/>
        </p:nvSpPr>
        <p:spPr>
          <a:xfrm>
            <a:off x="548640" y="3305600"/>
            <a:ext cx="365760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Also licensed for PD dementia</a:t>
            </a:r>
          </a:p>
        </p:txBody>
      </p:sp>
      <p:sp>
        <p:nvSpPr>
          <p:cNvPr id="140" name="Shape 18"/>
          <p:cNvSpPr/>
          <p:nvPr/>
        </p:nvSpPr>
        <p:spPr>
          <a:xfrm>
            <a:off x="384047" y="3566159"/>
            <a:ext cx="36577" cy="402337"/>
          </a:xfrm>
          <a:prstGeom prst="rect">
            <a:avLst/>
          </a:prstGeom>
          <a:solidFill>
            <a:srgbClr val="00A896"/>
          </a:solidFill>
          <a:ln w="12700">
            <a:solidFill>
              <a:srgbClr val="00A896"/>
            </a:solidFill>
          </a:ln>
        </p:spPr>
        <p:txBody>
          <a:bodyPr lIns="45719" rIns="45719"/>
          <a:lstStyle/>
          <a:p>
            <a:pPr/>
          </a:p>
        </p:txBody>
      </p:sp>
      <p:sp>
        <p:nvSpPr>
          <p:cNvPr id="141" name="Text 19"/>
          <p:cNvSpPr txBox="1"/>
          <p:nvPr/>
        </p:nvSpPr>
        <p:spPr>
          <a:xfrm>
            <a:off x="548640" y="3615743"/>
            <a:ext cx="13716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E2A38"/>
                </a:solidFill>
              </a:defRPr>
            </a:lvl1pPr>
          </a:lstStyle>
          <a:p>
            <a:pPr/>
            <a:r>
              <a:t>Galantamine</a:t>
            </a:r>
          </a:p>
        </p:txBody>
      </p:sp>
      <p:sp>
        <p:nvSpPr>
          <p:cNvPr id="142" name="Text 20"/>
          <p:cNvSpPr txBox="1"/>
          <p:nvPr/>
        </p:nvSpPr>
        <p:spPr>
          <a:xfrm>
            <a:off x="1920239" y="3700193"/>
            <a:ext cx="118872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6B7E92"/>
                </a:solidFill>
              </a:defRPr>
            </a:lvl1pPr>
          </a:lstStyle>
          <a:p>
            <a:pPr/>
            <a:r>
              <a:t>4–12 mg BD</a:t>
            </a:r>
          </a:p>
        </p:txBody>
      </p:sp>
      <p:sp>
        <p:nvSpPr>
          <p:cNvPr id="143" name="Text 21"/>
          <p:cNvSpPr txBox="1"/>
          <p:nvPr/>
        </p:nvSpPr>
        <p:spPr>
          <a:xfrm>
            <a:off x="548640" y="3799376"/>
            <a:ext cx="365760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Also nicotinic receptor modulator</a:t>
            </a:r>
          </a:p>
        </p:txBody>
      </p:sp>
      <p:sp>
        <p:nvSpPr>
          <p:cNvPr id="144" name="Shape 22"/>
          <p:cNvSpPr/>
          <p:nvPr/>
        </p:nvSpPr>
        <p:spPr>
          <a:xfrm>
            <a:off x="4617720" y="1005839"/>
            <a:ext cx="4160521" cy="34747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45" name="Shape 23"/>
          <p:cNvSpPr/>
          <p:nvPr/>
        </p:nvSpPr>
        <p:spPr>
          <a:xfrm>
            <a:off x="4617720" y="1005839"/>
            <a:ext cx="64009" cy="3474722"/>
          </a:xfrm>
          <a:prstGeom prst="rect">
            <a:avLst/>
          </a:prstGeom>
          <a:solidFill>
            <a:srgbClr val="1A7A60"/>
          </a:solidFill>
          <a:ln w="12700">
            <a:solidFill>
              <a:srgbClr val="1A7A60"/>
            </a:solidFill>
          </a:ln>
        </p:spPr>
        <p:txBody>
          <a:bodyPr lIns="45719" rIns="45719"/>
          <a:lstStyle/>
          <a:p>
            <a:pPr/>
          </a:p>
        </p:txBody>
      </p:sp>
      <p:sp>
        <p:nvSpPr>
          <p:cNvPr id="146" name="Text 24"/>
          <p:cNvSpPr txBox="1"/>
          <p:nvPr/>
        </p:nvSpPr>
        <p:spPr>
          <a:xfrm>
            <a:off x="4846320" y="1160203"/>
            <a:ext cx="384048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A7A60"/>
                </a:solidFill>
              </a:defRPr>
            </a:lvl1pPr>
          </a:lstStyle>
          <a:p>
            <a:pPr/>
            <a:r>
              <a:t>Memantine</a:t>
            </a:r>
          </a:p>
        </p:txBody>
      </p:sp>
      <p:sp>
        <p:nvSpPr>
          <p:cNvPr id="147" name="Text 25"/>
          <p:cNvSpPr txBox="1"/>
          <p:nvPr/>
        </p:nvSpPr>
        <p:spPr>
          <a:xfrm>
            <a:off x="4846320" y="1442519"/>
            <a:ext cx="3840480" cy="918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NMDA receptor antagonist — blocks pathological glutamate excitotoxicity</a:t>
            </a:r>
          </a:p>
          <a:p>
            <a:pPr>
              <a:defRPr sz="1200"/>
            </a:pPr>
          </a:p>
          <a:p>
            <a:pPr>
              <a:defRPr sz="1200">
                <a:solidFill>
                  <a:srgbClr val="1E2A38"/>
                </a:solidFill>
              </a:defRPr>
            </a:pPr>
            <a:r>
              <a:t>Mechanism is entirely distinct from AChEIs and operates through a different receptor system</a:t>
            </a:r>
          </a:p>
        </p:txBody>
      </p:sp>
      <p:sp>
        <p:nvSpPr>
          <p:cNvPr id="148" name="Text 26"/>
          <p:cNvSpPr txBox="1"/>
          <p:nvPr/>
        </p:nvSpPr>
        <p:spPr>
          <a:xfrm>
            <a:off x="4846320" y="2565707"/>
            <a:ext cx="3840480"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Licensed in moderate-to-severe Alzheimer's disease</a:t>
            </a:r>
          </a:p>
          <a:p>
            <a:pPr>
              <a:defRPr sz="1200">
                <a:solidFill>
                  <a:srgbClr val="1E2A38"/>
                </a:solidFill>
              </a:defRPr>
            </a:pPr>
            <a:r>
              <a:t>Can be used in combination with AChEIs</a:t>
            </a:r>
          </a:p>
          <a:p>
            <a:pPr>
              <a:defRPr sz="1200">
                <a:solidFill>
                  <a:srgbClr val="1E2A38"/>
                </a:solidFill>
              </a:defRPr>
            </a:pPr>
            <a:r>
              <a:t>10 mg OD → titrate to 20 mg OD over 4 weeks</a:t>
            </a:r>
          </a:p>
        </p:txBody>
      </p:sp>
      <p:sp>
        <p:nvSpPr>
          <p:cNvPr id="149" name="Shape 27"/>
          <p:cNvSpPr/>
          <p:nvPr/>
        </p:nvSpPr>
        <p:spPr>
          <a:xfrm>
            <a:off x="4617720" y="3383279"/>
            <a:ext cx="4160521" cy="914401"/>
          </a:xfrm>
          <a:prstGeom prst="rect">
            <a:avLst/>
          </a:prstGeom>
          <a:solidFill>
            <a:srgbClr val="E8F6F2"/>
          </a:solidFill>
          <a:ln w="12700">
            <a:solidFill>
              <a:srgbClr val="E8F6F2"/>
            </a:solidFill>
          </a:ln>
        </p:spPr>
        <p:txBody>
          <a:bodyPr lIns="45719" rIns="45719"/>
          <a:lstStyle/>
          <a:p>
            <a:pPr/>
          </a:p>
        </p:txBody>
      </p:sp>
      <p:sp>
        <p:nvSpPr>
          <p:cNvPr id="150" name="Shape 28"/>
          <p:cNvSpPr/>
          <p:nvPr/>
        </p:nvSpPr>
        <p:spPr>
          <a:xfrm>
            <a:off x="4617720" y="3383279"/>
            <a:ext cx="64009" cy="914401"/>
          </a:xfrm>
          <a:prstGeom prst="rect">
            <a:avLst/>
          </a:prstGeom>
          <a:solidFill>
            <a:srgbClr val="1A7A60"/>
          </a:solidFill>
          <a:ln w="12700">
            <a:solidFill>
              <a:srgbClr val="1A7A60"/>
            </a:solidFill>
          </a:ln>
        </p:spPr>
        <p:txBody>
          <a:bodyPr lIns="45719" rIns="45719"/>
          <a:lstStyle/>
          <a:p>
            <a:pPr/>
          </a:p>
        </p:txBody>
      </p:sp>
      <p:sp>
        <p:nvSpPr>
          <p:cNvPr id="151" name="Text 29"/>
          <p:cNvSpPr txBox="1"/>
          <p:nvPr/>
        </p:nvSpPr>
        <p:spPr>
          <a:xfrm>
            <a:off x="4846320" y="3492299"/>
            <a:ext cx="37490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Cardiac safety advantage</a:t>
            </a:r>
          </a:p>
        </p:txBody>
      </p:sp>
      <p:sp>
        <p:nvSpPr>
          <p:cNvPr id="152" name="Text 30"/>
          <p:cNvSpPr txBox="1"/>
          <p:nvPr/>
        </p:nvSpPr>
        <p:spPr>
          <a:xfrm>
            <a:off x="4846320" y="3639995"/>
            <a:ext cx="3749041" cy="6295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Minimal cardiac effects — rare cases of bradycardia and conduction disturbance reported in post-marketing data, but substantially lower risk than AChEIs. Preferred when bradycardia or conduction disease is present.</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Title 1"/>
          <p:cNvSpPr txBox="1"/>
          <p:nvPr>
            <p:ph type="title"/>
          </p:nvPr>
        </p:nvSpPr>
        <p:spPr>
          <a:xfrm>
            <a:off x="1705802" y="95250"/>
            <a:ext cx="5732396" cy="712734"/>
          </a:xfrm>
          <a:prstGeom prst="rect">
            <a:avLst/>
          </a:prstGeom>
        </p:spPr>
        <p:txBody>
          <a:bodyPr/>
          <a:lstStyle/>
          <a:p>
            <a:pPr indent="36116" defTabSz="624078">
              <a:defRPr b="0" sz="2184">
                <a:latin typeface="Times New Roman"/>
                <a:ea typeface="Times New Roman"/>
                <a:cs typeface="Times New Roman"/>
                <a:sym typeface="Times New Roman"/>
              </a:defRPr>
            </a:pPr>
            <a:r>
              <a:t>Peripheral effect of </a:t>
            </a:r>
            <a:r>
              <a:t>acetylcholinesterase inhibitors</a:t>
            </a:r>
            <a:r>
              <a:t> </a:t>
            </a:r>
          </a:p>
        </p:txBody>
      </p:sp>
      <p:pic>
        <p:nvPicPr>
          <p:cNvPr id="157" name="Content Placeholder 5" descr="Content Placeholder 5"/>
          <p:cNvPicPr>
            <a:picLocks noChangeAspect="1"/>
          </p:cNvPicPr>
          <p:nvPr/>
        </p:nvPicPr>
        <p:blipFill>
          <a:blip r:embed="rId2">
            <a:extLst/>
          </a:blip>
          <a:stretch>
            <a:fillRect/>
          </a:stretch>
        </p:blipFill>
        <p:spPr>
          <a:xfrm>
            <a:off x="2042791" y="958308"/>
            <a:ext cx="5058418" cy="3943351"/>
          </a:xfrm>
          <a:prstGeom prst="rect">
            <a:avLst/>
          </a:prstGeom>
          <a:ln w="12700">
            <a:miter lim="400000"/>
          </a:ln>
        </p:spPr>
      </p:pic>
      <p:sp>
        <p:nvSpPr>
          <p:cNvPr id="158" name="Slide Number Placeholder 3"/>
          <p:cNvSpPr txBox="1"/>
          <p:nvPr>
            <p:ph type="sldNum" sz="quarter" idx="2"/>
          </p:nvPr>
        </p:nvSpPr>
        <p:spPr>
          <a:xfrm>
            <a:off x="6784980" y="4856409"/>
            <a:ext cx="144849" cy="1918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59" name="TextBox 7"/>
          <p:cNvSpPr txBox="1"/>
          <p:nvPr/>
        </p:nvSpPr>
        <p:spPr>
          <a:xfrm>
            <a:off x="1155301" y="4901658"/>
            <a:ext cx="5170003" cy="204127"/>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000">
                <a:latin typeface="Arial"/>
                <a:ea typeface="Arial"/>
                <a:cs typeface="Arial"/>
                <a:sym typeface="Arial"/>
              </a:defRPr>
            </a:lvl1pPr>
          </a:lstStyle>
          <a:p>
            <a:pPr/>
            <a:r>
              <a:t>Shaydenfish et al. Neuropharmacology . 2020 Aug 15;173:108134.</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61"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62"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63"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Cardiac Effects of Acetylcholinesterase Inhibitors</a:t>
            </a:r>
          </a:p>
        </p:txBody>
      </p:sp>
      <p:sp>
        <p:nvSpPr>
          <p:cNvPr id="164"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65"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66" name="Text 5"/>
          <p:cNvSpPr txBox="1"/>
          <p:nvPr/>
        </p:nvSpPr>
        <p:spPr>
          <a:xfrm>
            <a:off x="274320" y="1059619"/>
            <a:ext cx="859536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300">
                <a:solidFill>
                  <a:srgbClr val="1E2A38"/>
                </a:solidFill>
              </a:defRPr>
            </a:lvl1pPr>
          </a:lstStyle>
          <a:p>
            <a:pPr/>
            <a:r>
              <a:t>AChEIs increase parasympathetic (vagal) tone — this has direct electrophysiological consequences</a:t>
            </a:r>
          </a:p>
        </p:txBody>
      </p:sp>
      <p:sp>
        <p:nvSpPr>
          <p:cNvPr id="167" name="Shape 6"/>
          <p:cNvSpPr/>
          <p:nvPr/>
        </p:nvSpPr>
        <p:spPr>
          <a:xfrm>
            <a:off x="274320" y="1417319"/>
            <a:ext cx="4114801" cy="146304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68" name="Shape 7"/>
          <p:cNvSpPr/>
          <p:nvPr/>
        </p:nvSpPr>
        <p:spPr>
          <a:xfrm>
            <a:off x="274320" y="1417319"/>
            <a:ext cx="64009" cy="1463042"/>
          </a:xfrm>
          <a:prstGeom prst="rect">
            <a:avLst/>
          </a:prstGeom>
          <a:solidFill>
            <a:srgbClr val="C0392B"/>
          </a:solidFill>
          <a:ln w="12700">
            <a:solidFill>
              <a:srgbClr val="C0392B"/>
            </a:solidFill>
          </a:ln>
        </p:spPr>
        <p:txBody>
          <a:bodyPr lIns="45719" rIns="45719"/>
          <a:lstStyle/>
          <a:p>
            <a:pPr/>
          </a:p>
        </p:txBody>
      </p:sp>
      <p:sp>
        <p:nvSpPr>
          <p:cNvPr id="169" name="Text 8"/>
          <p:cNvSpPr txBox="1"/>
          <p:nvPr/>
        </p:nvSpPr>
        <p:spPr>
          <a:xfrm>
            <a:off x="502919" y="1551240"/>
            <a:ext cx="3657601"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C0392B"/>
                </a:solidFill>
              </a:defRPr>
            </a:lvl1pPr>
          </a:lstStyle>
          <a:p>
            <a:pPr/>
            <a:r>
              <a:t>Bradycardia</a:t>
            </a:r>
          </a:p>
        </p:txBody>
      </p:sp>
      <p:sp>
        <p:nvSpPr>
          <p:cNvPr id="170" name="Text 9"/>
          <p:cNvSpPr txBox="1"/>
          <p:nvPr/>
        </p:nvSpPr>
        <p:spPr>
          <a:xfrm>
            <a:off x="502919" y="2067482"/>
            <a:ext cx="3703322"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Enhanced vagal tone → sinus bradycardia. Clinically significant in ~1–3%; higher relative risk vs placebo. Risk increases at high doses or with underlying sinus node dysfunction.</a:t>
            </a:r>
          </a:p>
        </p:txBody>
      </p:sp>
      <p:sp>
        <p:nvSpPr>
          <p:cNvPr id="171" name="Shape 10"/>
          <p:cNvSpPr/>
          <p:nvPr/>
        </p:nvSpPr>
        <p:spPr>
          <a:xfrm>
            <a:off x="4572000" y="1417319"/>
            <a:ext cx="4114800" cy="146304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72" name="Shape 11"/>
          <p:cNvSpPr/>
          <p:nvPr/>
        </p:nvSpPr>
        <p:spPr>
          <a:xfrm>
            <a:off x="4572000" y="1417319"/>
            <a:ext cx="64008" cy="1463042"/>
          </a:xfrm>
          <a:prstGeom prst="rect">
            <a:avLst/>
          </a:prstGeom>
          <a:solidFill>
            <a:srgbClr val="C47A00"/>
          </a:solidFill>
          <a:ln w="12700">
            <a:solidFill>
              <a:srgbClr val="C47A00"/>
            </a:solidFill>
          </a:ln>
        </p:spPr>
        <p:txBody>
          <a:bodyPr lIns="45719" rIns="45719"/>
          <a:lstStyle/>
          <a:p>
            <a:pPr/>
          </a:p>
        </p:txBody>
      </p:sp>
      <p:sp>
        <p:nvSpPr>
          <p:cNvPr id="173" name="Text 12"/>
          <p:cNvSpPr txBox="1"/>
          <p:nvPr/>
        </p:nvSpPr>
        <p:spPr>
          <a:xfrm>
            <a:off x="4800600" y="1551240"/>
            <a:ext cx="365760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C47A00"/>
                </a:solidFill>
              </a:defRPr>
            </a:lvl1pPr>
          </a:lstStyle>
          <a:p>
            <a:pPr/>
            <a:r>
              <a:t>AV Conduction Delay</a:t>
            </a:r>
          </a:p>
        </p:txBody>
      </p:sp>
      <p:sp>
        <p:nvSpPr>
          <p:cNvPr id="174" name="Text 13"/>
          <p:cNvSpPr txBox="1"/>
          <p:nvPr/>
        </p:nvSpPr>
        <p:spPr>
          <a:xfrm>
            <a:off x="4800600" y="2067482"/>
            <a:ext cx="3703321"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PR prolongation; risk of 1st, 2nd or 3rd degree AV block. Particularly relevant with pre-existing bundle branch block or structural heart disease.</a:t>
            </a:r>
          </a:p>
        </p:txBody>
      </p:sp>
      <p:sp>
        <p:nvSpPr>
          <p:cNvPr id="175" name="Shape 14"/>
          <p:cNvSpPr/>
          <p:nvPr/>
        </p:nvSpPr>
        <p:spPr>
          <a:xfrm>
            <a:off x="274320" y="3063239"/>
            <a:ext cx="4114801" cy="146304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76" name="Shape 15"/>
          <p:cNvSpPr/>
          <p:nvPr/>
        </p:nvSpPr>
        <p:spPr>
          <a:xfrm>
            <a:off x="274320" y="3063239"/>
            <a:ext cx="64009" cy="1463042"/>
          </a:xfrm>
          <a:prstGeom prst="rect">
            <a:avLst/>
          </a:prstGeom>
          <a:solidFill>
            <a:srgbClr val="3D5A73"/>
          </a:solidFill>
          <a:ln w="12700">
            <a:solidFill>
              <a:srgbClr val="3D5A73"/>
            </a:solidFill>
          </a:ln>
        </p:spPr>
        <p:txBody>
          <a:bodyPr lIns="45719" rIns="45719"/>
          <a:lstStyle/>
          <a:p>
            <a:pPr/>
          </a:p>
        </p:txBody>
      </p:sp>
      <p:sp>
        <p:nvSpPr>
          <p:cNvPr id="177" name="Text 16"/>
          <p:cNvSpPr txBox="1"/>
          <p:nvPr/>
        </p:nvSpPr>
        <p:spPr>
          <a:xfrm>
            <a:off x="502919" y="3197160"/>
            <a:ext cx="3657601"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3D5A73"/>
                </a:solidFill>
              </a:defRPr>
            </a:lvl1pPr>
          </a:lstStyle>
          <a:p>
            <a:pPr/>
            <a:r>
              <a:t>Syncope &amp; Falls</a:t>
            </a:r>
          </a:p>
        </p:txBody>
      </p:sp>
      <p:sp>
        <p:nvSpPr>
          <p:cNvPr id="178" name="Text 17"/>
          <p:cNvSpPr txBox="1"/>
          <p:nvPr/>
        </p:nvSpPr>
        <p:spPr>
          <a:xfrm>
            <a:off x="502919" y="3713402"/>
            <a:ext cx="3703322"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Bradycardia-mediated haemodynamic compromise → presyncope and falls. Major concern in elderly. Can occur at dose initiation or titration.</a:t>
            </a:r>
          </a:p>
        </p:txBody>
      </p:sp>
      <p:sp>
        <p:nvSpPr>
          <p:cNvPr id="179" name="Shape 18"/>
          <p:cNvSpPr/>
          <p:nvPr/>
        </p:nvSpPr>
        <p:spPr>
          <a:xfrm>
            <a:off x="4572000" y="3063239"/>
            <a:ext cx="4114800" cy="146304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80" name="Shape 19"/>
          <p:cNvSpPr/>
          <p:nvPr/>
        </p:nvSpPr>
        <p:spPr>
          <a:xfrm>
            <a:off x="4572000" y="3063239"/>
            <a:ext cx="64008" cy="1463042"/>
          </a:xfrm>
          <a:prstGeom prst="rect">
            <a:avLst/>
          </a:prstGeom>
          <a:solidFill>
            <a:srgbClr val="00A896"/>
          </a:solidFill>
          <a:ln w="12700">
            <a:solidFill>
              <a:srgbClr val="00A896"/>
            </a:solidFill>
          </a:ln>
        </p:spPr>
        <p:txBody>
          <a:bodyPr lIns="45719" rIns="45719"/>
          <a:lstStyle/>
          <a:p>
            <a:pPr/>
          </a:p>
        </p:txBody>
      </p:sp>
      <p:sp>
        <p:nvSpPr>
          <p:cNvPr id="181" name="Text 20"/>
          <p:cNvSpPr txBox="1"/>
          <p:nvPr/>
        </p:nvSpPr>
        <p:spPr>
          <a:xfrm>
            <a:off x="4800600" y="3197160"/>
            <a:ext cx="365760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00A896"/>
                </a:solidFill>
              </a:defRPr>
            </a:lvl1pPr>
          </a:lstStyle>
          <a:p>
            <a:pPr/>
            <a:r>
              <a:t>Drug Interactions</a:t>
            </a:r>
          </a:p>
        </p:txBody>
      </p:sp>
      <p:sp>
        <p:nvSpPr>
          <p:cNvPr id="182" name="Text 21"/>
          <p:cNvSpPr txBox="1"/>
          <p:nvPr/>
        </p:nvSpPr>
        <p:spPr>
          <a:xfrm>
            <a:off x="4800600" y="3713402"/>
            <a:ext cx="3703321"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Risk compounded by beta-blockers, diltiazem, verapamil, or digoxin. Anaesthetic risk: potentiates succinylcholine and vagal bradycardia intraoperatively.</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6" name="Title 1"/>
          <p:cNvSpPr txBox="1"/>
          <p:nvPr>
            <p:ph type="title"/>
          </p:nvPr>
        </p:nvSpPr>
        <p:spPr>
          <a:xfrm>
            <a:off x="1485900" y="619664"/>
            <a:ext cx="6172200" cy="1177969"/>
          </a:xfrm>
          <a:prstGeom prst="rect">
            <a:avLst/>
          </a:prstGeom>
        </p:spPr>
        <p:txBody>
          <a:bodyPr/>
          <a:lstStyle/>
          <a:p>
            <a:pPr>
              <a:defRPr b="0" sz="1800">
                <a:solidFill>
                  <a:srgbClr val="212121"/>
                </a:solidFill>
                <a:effectLst/>
                <a:latin typeface="Arial"/>
                <a:ea typeface="Arial"/>
                <a:cs typeface="Arial"/>
                <a:sym typeface="Arial"/>
              </a:defRPr>
            </a:pPr>
            <a:r>
              <a:t>Cholinesterase inhibitors and incidence of bradycardia in patients with dementia in the veterans affairs new England healthcare system</a:t>
            </a:r>
            <a:br/>
          </a:p>
        </p:txBody>
      </p:sp>
      <p:pic>
        <p:nvPicPr>
          <p:cNvPr id="187" name="Content Placeholder 7" descr="Content Placeholder 7"/>
          <p:cNvPicPr>
            <a:picLocks noChangeAspect="1"/>
          </p:cNvPicPr>
          <p:nvPr/>
        </p:nvPicPr>
        <p:blipFill>
          <a:blip r:embed="rId3">
            <a:extLst/>
          </a:blip>
          <a:stretch>
            <a:fillRect/>
          </a:stretch>
        </p:blipFill>
        <p:spPr>
          <a:xfrm>
            <a:off x="1814512" y="1690687"/>
            <a:ext cx="5514976" cy="2962276"/>
          </a:xfrm>
          <a:prstGeom prst="rect">
            <a:avLst/>
          </a:prstGeom>
          <a:ln w="12700">
            <a:miter lim="400000"/>
          </a:ln>
        </p:spPr>
      </p:pic>
      <p:sp>
        <p:nvSpPr>
          <p:cNvPr id="188" name="Slide Number Placeholder 3"/>
          <p:cNvSpPr txBox="1"/>
          <p:nvPr>
            <p:ph type="sldNum" sz="quarter" idx="2"/>
          </p:nvPr>
        </p:nvSpPr>
        <p:spPr>
          <a:xfrm>
            <a:off x="6784980" y="4856409"/>
            <a:ext cx="144849" cy="1918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89" name="TextBox 5"/>
          <p:cNvSpPr txBox="1"/>
          <p:nvPr/>
        </p:nvSpPr>
        <p:spPr>
          <a:xfrm>
            <a:off x="2205989" y="4816517"/>
            <a:ext cx="4732021" cy="241395"/>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latin typeface="Arial"/>
                <a:ea typeface="Arial"/>
                <a:cs typeface="Arial"/>
                <a:sym typeface="Arial"/>
              </a:defRPr>
            </a:lvl1pPr>
          </a:lstStyle>
          <a:p>
            <a:pPr/>
            <a:r>
              <a:t>Hernandez  et al. J Am Geriatr Soc. 2009 Nov;57(11):1997-2003.</a:t>
            </a:r>
          </a:p>
        </p:txBody>
      </p:sp>
      <p:pic>
        <p:nvPicPr>
          <p:cNvPr id="190" name="Picture 9" descr="Picture 9"/>
          <p:cNvPicPr>
            <a:picLocks noChangeAspect="1"/>
          </p:cNvPicPr>
          <p:nvPr/>
        </p:nvPicPr>
        <p:blipFill>
          <a:blip r:embed="rId4">
            <a:extLst/>
          </a:blip>
          <a:stretch>
            <a:fillRect/>
          </a:stretch>
        </p:blipFill>
        <p:spPr>
          <a:xfrm>
            <a:off x="1145187" y="0"/>
            <a:ext cx="1644616" cy="621745"/>
          </a:xfrm>
          <a:prstGeom prst="rect">
            <a:avLst/>
          </a:prstGeom>
          <a:ln w="12700">
            <a:miter lim="400000"/>
          </a:ln>
        </p:spPr>
      </p:pic>
      <p:sp>
        <p:nvSpPr>
          <p:cNvPr id="191" name="TextBox 11"/>
          <p:cNvSpPr txBox="1"/>
          <p:nvPr/>
        </p:nvSpPr>
        <p:spPr>
          <a:xfrm>
            <a:off x="3796200" y="2877337"/>
            <a:ext cx="1807939" cy="246381"/>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solidFill>
                  <a:srgbClr val="FF0000"/>
                </a:solidFill>
                <a:latin typeface="Cambria"/>
                <a:ea typeface="Cambria"/>
                <a:cs typeface="Cambria"/>
                <a:sym typeface="Cambria"/>
              </a:defRPr>
            </a:lvl1pPr>
          </a:lstStyle>
          <a:p>
            <a:pPr/>
            <a:r>
              <a:t>1.4 fold increased risk </a:t>
            </a:r>
          </a:p>
        </p:txBody>
      </p:sp>
      <p:sp>
        <p:nvSpPr>
          <p:cNvPr id="192" name="TextBox 4"/>
          <p:cNvSpPr txBox="1"/>
          <p:nvPr/>
        </p:nvSpPr>
        <p:spPr>
          <a:xfrm>
            <a:off x="6255863" y="2412240"/>
            <a:ext cx="673812" cy="246381"/>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solidFill>
                  <a:srgbClr val="FF0000"/>
                </a:solidFill>
                <a:latin typeface="Cambria"/>
                <a:ea typeface="Cambria"/>
                <a:cs typeface="Cambria"/>
                <a:sym typeface="Cambria"/>
              </a:defRPr>
            </a:lvl1pPr>
          </a:lstStyle>
          <a:p>
            <a:pPr/>
            <a:r>
              <a:t>2 fold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Title 1"/>
          <p:cNvSpPr txBox="1"/>
          <p:nvPr>
            <p:ph type="title"/>
          </p:nvPr>
        </p:nvSpPr>
        <p:spPr>
          <a:xfrm>
            <a:off x="1485900" y="293684"/>
            <a:ext cx="6172200" cy="842648"/>
          </a:xfrm>
          <a:prstGeom prst="rect">
            <a:avLst/>
          </a:prstGeom>
        </p:spPr>
        <p:txBody>
          <a:bodyPr/>
          <a:lstStyle>
            <a:lvl1pPr>
              <a:defRPr b="0" sz="2000">
                <a:solidFill>
                  <a:srgbClr val="202020"/>
                </a:solidFill>
                <a:latin typeface="Arial"/>
                <a:ea typeface="Arial"/>
                <a:cs typeface="Arial"/>
                <a:sym typeface="Arial"/>
              </a:defRPr>
            </a:lvl1pPr>
          </a:lstStyle>
          <a:p>
            <a:pPr>
              <a:defRPr>
                <a:effectLst/>
              </a:defRPr>
            </a:pPr>
            <a:r>
              <a:t>Cholinesterase Inhibitors and Hospitalization for Bradycardia: A Population-Based Study</a:t>
            </a:r>
          </a:p>
        </p:txBody>
      </p:sp>
      <p:pic>
        <p:nvPicPr>
          <p:cNvPr id="197" name="Content Placeholder 5" descr="Content Placeholder 5"/>
          <p:cNvPicPr>
            <a:picLocks noChangeAspect="1"/>
          </p:cNvPicPr>
          <p:nvPr/>
        </p:nvPicPr>
        <p:blipFill>
          <a:blip r:embed="rId3">
            <a:extLst/>
          </a:blip>
          <a:stretch>
            <a:fillRect/>
          </a:stretch>
        </p:blipFill>
        <p:spPr>
          <a:xfrm>
            <a:off x="1143000" y="0"/>
            <a:ext cx="2288026" cy="357505"/>
          </a:xfrm>
          <a:prstGeom prst="rect">
            <a:avLst/>
          </a:prstGeom>
          <a:ln w="12700">
            <a:miter lim="400000"/>
          </a:ln>
        </p:spPr>
      </p:pic>
      <p:sp>
        <p:nvSpPr>
          <p:cNvPr id="198" name="Slide Number Placeholder 3"/>
          <p:cNvSpPr txBox="1"/>
          <p:nvPr>
            <p:ph type="sldNum" sz="quarter" idx="2"/>
          </p:nvPr>
        </p:nvSpPr>
        <p:spPr>
          <a:xfrm>
            <a:off x="6784980" y="4856409"/>
            <a:ext cx="144849" cy="1918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99" name="TextBox 7"/>
          <p:cNvSpPr txBox="1"/>
          <p:nvPr/>
        </p:nvSpPr>
        <p:spPr>
          <a:xfrm>
            <a:off x="2500056" y="4889584"/>
            <a:ext cx="4702552" cy="241395"/>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latin typeface="Arial"/>
                <a:ea typeface="Arial"/>
                <a:cs typeface="Arial"/>
                <a:sym typeface="Arial"/>
              </a:defRPr>
            </a:lvl1pPr>
          </a:lstStyle>
          <a:p>
            <a:pPr/>
            <a:r>
              <a:t>Park-Wyllie et al. PLoS Med. 2009 Sep;6(9):e1000157.</a:t>
            </a:r>
          </a:p>
        </p:txBody>
      </p:sp>
      <p:pic>
        <p:nvPicPr>
          <p:cNvPr id="200" name="Picture 10" descr="Picture 10"/>
          <p:cNvPicPr>
            <a:picLocks noChangeAspect="1"/>
          </p:cNvPicPr>
          <p:nvPr/>
        </p:nvPicPr>
        <p:blipFill>
          <a:blip r:embed="rId4">
            <a:extLst/>
          </a:blip>
          <a:stretch>
            <a:fillRect/>
          </a:stretch>
        </p:blipFill>
        <p:spPr>
          <a:xfrm>
            <a:off x="1270947" y="1373053"/>
            <a:ext cx="6602105" cy="2737932"/>
          </a:xfrm>
          <a:prstGeom prst="rect">
            <a:avLst/>
          </a:prstGeom>
          <a:ln w="12700">
            <a:miter lim="400000"/>
          </a:ln>
        </p:spPr>
      </p:pic>
      <p:sp>
        <p:nvSpPr>
          <p:cNvPr id="201" name="Rounded Rectangle 11"/>
          <p:cNvSpPr/>
          <p:nvPr/>
        </p:nvSpPr>
        <p:spPr>
          <a:xfrm>
            <a:off x="6578072" y="1914930"/>
            <a:ext cx="771787" cy="224773"/>
          </a:xfrm>
          <a:prstGeom prst="roundRect">
            <a:avLst>
              <a:gd name="adj" fmla="val 16667"/>
            </a:avLst>
          </a:prstGeom>
          <a:ln w="12700">
            <a:solidFill>
              <a:srgbClr val="FF0000"/>
            </a:solidFill>
          </a:ln>
        </p:spPr>
        <p:txBody>
          <a:bodyPr lIns="34289" tIns="34289" rIns="34289" bIns="34289"/>
          <a:lstStyle/>
          <a:p>
            <a:pPr defTabSz="685800">
              <a:defRPr sz="1200">
                <a:solidFill>
                  <a:srgbClr val="FFFFFF"/>
                </a:solidFill>
                <a:latin typeface="Garamond"/>
                <a:ea typeface="Garamond"/>
                <a:cs typeface="Garamond"/>
                <a:sym typeface="Garamond"/>
              </a:defRPr>
            </a:pPr>
          </a:p>
        </p:txBody>
      </p:sp>
      <p:sp>
        <p:nvSpPr>
          <p:cNvPr id="202" name="Rounded Rectangle 12"/>
          <p:cNvSpPr/>
          <p:nvPr/>
        </p:nvSpPr>
        <p:spPr>
          <a:xfrm>
            <a:off x="6578072" y="3227472"/>
            <a:ext cx="771787" cy="224773"/>
          </a:xfrm>
          <a:prstGeom prst="roundRect">
            <a:avLst>
              <a:gd name="adj" fmla="val 16667"/>
            </a:avLst>
          </a:prstGeom>
          <a:ln w="12700">
            <a:solidFill>
              <a:srgbClr val="FF0000"/>
            </a:solidFill>
          </a:ln>
        </p:spPr>
        <p:txBody>
          <a:bodyPr lIns="34289" tIns="34289" rIns="34289" bIns="34289"/>
          <a:lstStyle/>
          <a:p>
            <a:pPr defTabSz="685800">
              <a:defRPr sz="1200">
                <a:solidFill>
                  <a:srgbClr val="FFFFFF"/>
                </a:solidFill>
                <a:latin typeface="Garamond"/>
                <a:ea typeface="Garamond"/>
                <a:cs typeface="Garamond"/>
                <a:sym typeface="Garamond"/>
              </a:defRPr>
            </a:pPr>
          </a:p>
        </p:txBody>
      </p:sp>
      <p:sp>
        <p:nvSpPr>
          <p:cNvPr id="203" name="Rounded Rectangle 13"/>
          <p:cNvSpPr/>
          <p:nvPr/>
        </p:nvSpPr>
        <p:spPr>
          <a:xfrm>
            <a:off x="6578072" y="2571750"/>
            <a:ext cx="771787" cy="224772"/>
          </a:xfrm>
          <a:prstGeom prst="roundRect">
            <a:avLst>
              <a:gd name="adj" fmla="val 16667"/>
            </a:avLst>
          </a:prstGeom>
          <a:ln w="12700">
            <a:solidFill>
              <a:srgbClr val="FF0000"/>
            </a:solidFill>
          </a:ln>
        </p:spPr>
        <p:txBody>
          <a:bodyPr lIns="34289" tIns="34289" rIns="34289" bIns="34289"/>
          <a:lstStyle/>
          <a:p>
            <a:pPr defTabSz="685800">
              <a:defRPr sz="1200">
                <a:solidFill>
                  <a:srgbClr val="FFFFFF"/>
                </a:solidFill>
                <a:latin typeface="Garamond"/>
                <a:ea typeface="Garamond"/>
                <a:cs typeface="Garamond"/>
                <a:sym typeface="Garamond"/>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202"/>
                                        </p:tgtEl>
                                        <p:attrNameLst>
                                          <p:attrName>style.visibility</p:attrName>
                                        </p:attrNameLst>
                                      </p:cBhvr>
                                      <p:to>
                                        <p:strVal val="visible"/>
                                      </p:to>
                                    </p:set>
                                    <p:anim calcmode="lin" valueType="num">
                                      <p:cBhvr>
                                        <p:cTn id="7" dur="500" fill="hold"/>
                                        <p:tgtEl>
                                          <p:spTgt spid="202"/>
                                        </p:tgtEl>
                                        <p:attrNameLst>
                                          <p:attrName>ppt_x</p:attrName>
                                        </p:attrNameLst>
                                      </p:cBhvr>
                                      <p:tavLst>
                                        <p:tav tm="0">
                                          <p:val>
                                            <p:strVal val="#ppt_x"/>
                                          </p:val>
                                        </p:tav>
                                        <p:tav tm="100000">
                                          <p:val>
                                            <p:strVal val="#ppt_x"/>
                                          </p:val>
                                        </p:tav>
                                      </p:tavLst>
                                    </p:anim>
                                    <p:anim calcmode="lin" valueType="num">
                                      <p:cBhvr>
                                        <p:cTn id="8" dur="500" fill="hold"/>
                                        <p:tgtEl>
                                          <p:spTgt spid="20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Class="entr" nodeType="afterEffect" presetSubtype="4" presetID="2" grpId="2" fill="hold">
                                  <p:stCondLst>
                                    <p:cond delay="0"/>
                                  </p:stCondLst>
                                  <p:iterate type="el" backwards="0">
                                    <p:tmAbs val="0"/>
                                  </p:iterate>
                                  <p:childTnLst>
                                    <p:set>
                                      <p:cBhvr>
                                        <p:cTn id="11" fill="hold"/>
                                        <p:tgtEl>
                                          <p:spTgt spid="203"/>
                                        </p:tgtEl>
                                        <p:attrNameLst>
                                          <p:attrName>style.visibility</p:attrName>
                                        </p:attrNameLst>
                                      </p:cBhvr>
                                      <p:to>
                                        <p:strVal val="visible"/>
                                      </p:to>
                                    </p:set>
                                    <p:anim calcmode="lin" valueType="num">
                                      <p:cBhvr>
                                        <p:cTn id="12" dur="500" fill="hold"/>
                                        <p:tgtEl>
                                          <p:spTgt spid="203"/>
                                        </p:tgtEl>
                                        <p:attrNameLst>
                                          <p:attrName>ppt_x</p:attrName>
                                        </p:attrNameLst>
                                      </p:cBhvr>
                                      <p:tavLst>
                                        <p:tav tm="0">
                                          <p:val>
                                            <p:strVal val="#ppt_x"/>
                                          </p:val>
                                        </p:tav>
                                        <p:tav tm="100000">
                                          <p:val>
                                            <p:strVal val="#ppt_x"/>
                                          </p:val>
                                        </p:tav>
                                      </p:tavLst>
                                    </p:anim>
                                    <p:anim calcmode="lin" valueType="num">
                                      <p:cBhvr>
                                        <p:cTn id="13" dur="500" fill="hold"/>
                                        <p:tgtEl>
                                          <p:spTgt spid="203"/>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Class="entr" nodeType="afterEffect" presetSubtype="4" presetID="2" grpId="3" fill="hold">
                                  <p:stCondLst>
                                    <p:cond delay="0"/>
                                  </p:stCondLst>
                                  <p:iterate type="el" backwards="0">
                                    <p:tmAbs val="0"/>
                                  </p:iterate>
                                  <p:childTnLst>
                                    <p:set>
                                      <p:cBhvr>
                                        <p:cTn id="16" fill="hold"/>
                                        <p:tgtEl>
                                          <p:spTgt spid="201"/>
                                        </p:tgtEl>
                                        <p:attrNameLst>
                                          <p:attrName>style.visibility</p:attrName>
                                        </p:attrNameLst>
                                      </p:cBhvr>
                                      <p:to>
                                        <p:strVal val="visible"/>
                                      </p:to>
                                    </p:set>
                                    <p:anim calcmode="lin" valueType="num">
                                      <p:cBhvr>
                                        <p:cTn id="17" dur="500" fill="hold"/>
                                        <p:tgtEl>
                                          <p:spTgt spid="201"/>
                                        </p:tgtEl>
                                        <p:attrNameLst>
                                          <p:attrName>ppt_x</p:attrName>
                                        </p:attrNameLst>
                                      </p:cBhvr>
                                      <p:tavLst>
                                        <p:tav tm="0">
                                          <p:val>
                                            <p:strVal val="#ppt_x"/>
                                          </p:val>
                                        </p:tav>
                                        <p:tav tm="100000">
                                          <p:val>
                                            <p:strVal val="#ppt_x"/>
                                          </p:val>
                                        </p:tav>
                                      </p:tavLst>
                                    </p:anim>
                                    <p:anim calcmode="lin" valueType="num">
                                      <p:cBhvr>
                                        <p:cTn id="18" dur="500" fill="hold"/>
                                        <p:tgtEl>
                                          <p:spTgt spid="20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02" grpId="1"/>
      <p:bldP build="whole" bldLvl="1" animBg="1" rev="0" advAuto="0" spid="203" grpId="2"/>
      <p:bldP build="whole" bldLvl="1" animBg="1" rev="0" advAuto="0" spid="201" grpId="3"/>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Rectangle 11"/>
          <p:cNvSpPr txBox="1"/>
          <p:nvPr>
            <p:ph type="body" idx="1"/>
          </p:nvPr>
        </p:nvSpPr>
        <p:spPr>
          <a:xfrm>
            <a:off x="1676400" y="1219200"/>
            <a:ext cx="5791200" cy="3762375"/>
          </a:xfrm>
          <a:prstGeom prst="rect">
            <a:avLst/>
          </a:prstGeom>
        </p:spPr>
        <p:txBody>
          <a:bodyPr/>
          <a:lstStyle/>
          <a:p>
            <a:pPr>
              <a:defRPr>
                <a:solidFill>
                  <a:srgbClr val="000000"/>
                </a:solidFill>
                <a:effectLst>
                  <a:outerShdw sx="100000" sy="100000" kx="0" ky="0" algn="b" rotWithShape="0" blurRad="0" dist="0" dir="2700000">
                    <a:srgbClr val="000000"/>
                  </a:outerShdw>
                </a:effectLst>
                <a:latin typeface="Times New Roman"/>
                <a:ea typeface="Times New Roman"/>
                <a:cs typeface="Times New Roman"/>
                <a:sym typeface="Times New Roman"/>
              </a:defRPr>
            </a:pPr>
            <a:r>
              <a:t>No definitive national guidance</a:t>
            </a:r>
          </a:p>
          <a:p>
            <a:pPr>
              <a:defRPr>
                <a:solidFill>
                  <a:srgbClr val="000000"/>
                </a:solidFill>
                <a:effectLst>
                  <a:outerShdw sx="100000" sy="100000" kx="0" ky="0" algn="b" rotWithShape="0" blurRad="0" dist="0" dir="2700000">
                    <a:srgbClr val="000000"/>
                  </a:outerShdw>
                </a:effectLst>
                <a:latin typeface="Times New Roman"/>
                <a:ea typeface="Times New Roman"/>
                <a:cs typeface="Times New Roman"/>
                <a:sym typeface="Times New Roman"/>
              </a:defRPr>
            </a:pPr>
            <a:r>
              <a:t>Wide variation in practice</a:t>
            </a:r>
          </a:p>
        </p:txBody>
      </p:sp>
      <p:sp>
        <p:nvSpPr>
          <p:cNvPr id="208" name="Rectangle 10"/>
          <p:cNvSpPr txBox="1"/>
          <p:nvPr>
            <p:ph type="title"/>
          </p:nvPr>
        </p:nvSpPr>
        <p:spPr>
          <a:xfrm>
            <a:off x="1228725" y="66675"/>
            <a:ext cx="6677025" cy="1134667"/>
          </a:xfrm>
          <a:prstGeom prst="rect">
            <a:avLst/>
          </a:prstGeom>
        </p:spPr>
        <p:txBody>
          <a:bodyPr/>
          <a:lstStyle>
            <a:lvl1pPr>
              <a:defRPr b="0" sz="3000">
                <a:solidFill>
                  <a:srgbClr val="000000"/>
                </a:solidFill>
                <a:effectLst>
                  <a:outerShdw sx="100000" sy="100000" kx="0" ky="0" algn="b" rotWithShape="0" blurRad="0" dist="0" dir="2700000">
                    <a:srgbClr val="000000"/>
                  </a:outerShdw>
                </a:effectLst>
                <a:latin typeface="Times New Roman"/>
                <a:ea typeface="Times New Roman"/>
                <a:cs typeface="Times New Roman"/>
                <a:sym typeface="Times New Roman"/>
              </a:defRPr>
            </a:lvl1pPr>
          </a:lstStyle>
          <a:p>
            <a:pPr/>
            <a:r>
              <a:t>Donepezil, Rivastigmine, Galantamine</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0" name="Content Placeholder 5" descr="Content Placeholder 5"/>
          <p:cNvPicPr>
            <a:picLocks noChangeAspect="1"/>
          </p:cNvPicPr>
          <p:nvPr/>
        </p:nvPicPr>
        <p:blipFill>
          <a:blip r:embed="rId2">
            <a:extLst/>
          </a:blip>
          <a:stretch>
            <a:fillRect/>
          </a:stretch>
        </p:blipFill>
        <p:spPr>
          <a:xfrm>
            <a:off x="1755930" y="50073"/>
            <a:ext cx="5632140" cy="1396002"/>
          </a:xfrm>
          <a:prstGeom prst="rect">
            <a:avLst/>
          </a:prstGeom>
          <a:ln w="12700">
            <a:miter lim="400000"/>
          </a:ln>
        </p:spPr>
      </p:pic>
      <p:sp>
        <p:nvSpPr>
          <p:cNvPr id="211" name="Slide Number Placeholder 3"/>
          <p:cNvSpPr txBox="1"/>
          <p:nvPr>
            <p:ph type="sldNum" sz="quarter" idx="2"/>
          </p:nvPr>
        </p:nvSpPr>
        <p:spPr>
          <a:xfrm>
            <a:off x="6753196" y="4856409"/>
            <a:ext cx="208417" cy="1918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12" name="Content Placeholder 2"/>
          <p:cNvSpPr txBox="1"/>
          <p:nvPr/>
        </p:nvSpPr>
        <p:spPr>
          <a:xfrm>
            <a:off x="1288210" y="1383617"/>
            <a:ext cx="6252821" cy="4089401"/>
          </a:xfrm>
          <a:prstGeom prst="rect">
            <a:avLst/>
          </a:prstGeom>
          <a:ln w="12700">
            <a:miter lim="400000"/>
          </a:ln>
          <a:extLst>
            <a:ext uri="{C572A759-6A51-4108-AA02-DFA0A04FC94B}">
              <ma14:wrappingTextBoxFlag xmlns:ma14="http://schemas.microsoft.com/office/mac/drawingml/2011/main" val="1"/>
            </a:ext>
          </a:extLst>
        </p:spPr>
        <p:txBody>
          <a:bodyPr lIns="38100" tIns="38100" rIns="38100" bIns="38100">
            <a:spAutoFit/>
          </a:bodyPr>
          <a:lstStyle/>
          <a:p>
            <a:pPr indent="39687" defTabSz="685800">
              <a:spcBef>
                <a:spcPts val="500"/>
              </a:spcBef>
              <a:defRPr sz="1200">
                <a:solidFill>
                  <a:srgbClr val="0E0E0E"/>
                </a:solidFill>
                <a:latin typeface="Times New Roman"/>
                <a:ea typeface="Times New Roman"/>
                <a:cs typeface="Times New Roman"/>
                <a:sym typeface="Times New Roman"/>
              </a:defRPr>
            </a:pPr>
            <a:r>
              <a:t>Contraindications: None cardiac</a:t>
            </a:r>
            <a:endParaRPr sz="2400">
              <a:solidFill>
                <a:srgbClr val="000000"/>
              </a:solidFill>
              <a:effectLst>
                <a:outerShdw sx="100000" sy="100000" kx="0" ky="0" algn="b" rotWithShape="0" blurRad="0" dist="0" dir="5400000">
                  <a:srgbClr val="000000"/>
                </a:outerShdw>
              </a:effectLst>
            </a:endParaRPr>
          </a:p>
          <a:p>
            <a:pPr indent="39687" defTabSz="685800">
              <a:spcBef>
                <a:spcPts val="500"/>
              </a:spcBef>
              <a:defRPr sz="1200">
                <a:solidFill>
                  <a:srgbClr val="0E0E0E"/>
                </a:solidFill>
                <a:latin typeface="Times New Roman"/>
                <a:ea typeface="Times New Roman"/>
                <a:cs typeface="Times New Roman"/>
                <a:sym typeface="Times New Roman"/>
              </a:defRPr>
            </a:pPr>
            <a:r>
              <a:t>Cautions:</a:t>
            </a:r>
            <a:endParaRPr sz="2400">
              <a:solidFill>
                <a:srgbClr val="000000"/>
              </a:solidFill>
              <a:effectLst>
                <a:outerShdw sx="100000" sy="100000" kx="0" ky="0" algn="b" rotWithShape="0" blurRad="0" dist="0" dir="5400000">
                  <a:srgbClr val="000000"/>
                </a:outerShdw>
              </a:effectLst>
            </a:endParaRPr>
          </a:p>
          <a:p>
            <a:pPr marL="296863" indent="-257175" defTabSz="685800">
              <a:spcBef>
                <a:spcPts val="500"/>
              </a:spcBef>
              <a:buClr>
                <a:srgbClr val="FFCC00"/>
              </a:buClr>
              <a:buSzPct val="69000"/>
              <a:buChar char="■"/>
              <a:defRPr sz="1200">
                <a:solidFill>
                  <a:srgbClr val="0E0E0E"/>
                </a:solidFill>
                <a:latin typeface="Times New Roman"/>
                <a:ea typeface="Times New Roman"/>
                <a:cs typeface="Times New Roman"/>
                <a:sym typeface="Times New Roman"/>
              </a:defRPr>
            </a:pPr>
            <a:r>
              <a:t>For AChE inhibitors: </a:t>
            </a:r>
            <a:endParaRPr sz="2400">
              <a:solidFill>
                <a:srgbClr val="000000"/>
              </a:solidFill>
              <a:effectLst>
                <a:outerShdw sx="100000" sy="100000" kx="0" ky="0" algn="b" rotWithShape="0" blurRad="0" dist="0" dir="5400000">
                  <a:srgbClr val="000000"/>
                </a:outerShdw>
              </a:effectLst>
            </a:endParaRPr>
          </a:p>
          <a:p>
            <a:pPr lvl="1" marL="660400" indent="-214312" defTabSz="685800">
              <a:spcBef>
                <a:spcPts val="400"/>
              </a:spcBef>
              <a:buClr>
                <a:srgbClr val="A886E0"/>
              </a:buClr>
              <a:buSzPct val="69000"/>
              <a:buChar char="■"/>
              <a:defRPr sz="1200">
                <a:solidFill>
                  <a:srgbClr val="0E0E0E"/>
                </a:solidFill>
                <a:latin typeface="Times New Roman"/>
                <a:ea typeface="Times New Roman"/>
                <a:cs typeface="Times New Roman"/>
                <a:sym typeface="Times New Roman"/>
              </a:defRPr>
            </a:pPr>
            <a:r>
              <a:t>History of bradycardia, heart block, recurrent unexplained syncope.</a:t>
            </a:r>
            <a:endParaRPr sz="2000">
              <a:solidFill>
                <a:srgbClr val="000000"/>
              </a:solidFill>
              <a:effectLst>
                <a:outerShdw sx="100000" sy="100000" kx="0" ky="0" algn="b" rotWithShape="0" blurRad="0" dist="0" dir="5400000">
                  <a:srgbClr val="000000"/>
                </a:outerShdw>
              </a:effectLst>
            </a:endParaRPr>
          </a:p>
          <a:p>
            <a:pPr lvl="1" marL="660400" indent="-214312" defTabSz="685800">
              <a:spcBef>
                <a:spcPts val="400"/>
              </a:spcBef>
              <a:buClr>
                <a:srgbClr val="A886E0"/>
              </a:buClr>
              <a:buSzPct val="69000"/>
              <a:buChar char="■"/>
              <a:defRPr sz="1200">
                <a:solidFill>
                  <a:srgbClr val="0E0E0E"/>
                </a:solidFill>
                <a:latin typeface="Times New Roman"/>
                <a:ea typeface="Times New Roman"/>
                <a:cs typeface="Times New Roman"/>
                <a:sym typeface="Times New Roman"/>
              </a:defRPr>
            </a:pPr>
            <a:r>
              <a:t>Concurrent treatment with drugs that reduce heart rate.</a:t>
            </a:r>
            <a:endParaRPr sz="2000">
              <a:solidFill>
                <a:srgbClr val="000000"/>
              </a:solidFill>
              <a:effectLst>
                <a:outerShdw sx="100000" sy="100000" kx="0" ky="0" algn="b" rotWithShape="0" blurRad="0" dist="0" dir="5400000">
                  <a:srgbClr val="000000"/>
                </a:outerShdw>
              </a:effectLst>
            </a:endParaRPr>
          </a:p>
          <a:p>
            <a:pPr marL="296863" indent="-257175" defTabSz="685800">
              <a:spcBef>
                <a:spcPts val="500"/>
              </a:spcBef>
              <a:buClr>
                <a:srgbClr val="FFCC00"/>
              </a:buClr>
              <a:buSzPct val="69000"/>
              <a:buChar char="■"/>
              <a:defRPr sz="1200">
                <a:solidFill>
                  <a:srgbClr val="0E0E0E"/>
                </a:solidFill>
                <a:latin typeface="Times New Roman"/>
                <a:ea typeface="Times New Roman"/>
                <a:cs typeface="Times New Roman"/>
                <a:sym typeface="Times New Roman"/>
              </a:defRPr>
            </a:pPr>
            <a:r>
              <a:t>Donepezil hydrochloride   Sick sinus syndrome or other supraventricular conduction abnormalities.</a:t>
            </a:r>
            <a:endParaRPr sz="2400">
              <a:solidFill>
                <a:srgbClr val="000000"/>
              </a:solidFill>
              <a:effectLst>
                <a:outerShdw sx="100000" sy="100000" kx="0" ky="0" algn="b" rotWithShape="0" blurRad="0" dist="0" dir="5400000">
                  <a:srgbClr val="000000"/>
                </a:outerShdw>
              </a:effectLst>
            </a:endParaRPr>
          </a:p>
          <a:p>
            <a:pPr marL="296863" indent="-257175" defTabSz="685800">
              <a:spcBef>
                <a:spcPts val="500"/>
              </a:spcBef>
              <a:buClr>
                <a:srgbClr val="FFCC00"/>
              </a:buClr>
              <a:buSzPct val="69000"/>
              <a:buChar char="■"/>
              <a:defRPr sz="1200">
                <a:solidFill>
                  <a:srgbClr val="0E0E0E"/>
                </a:solidFill>
                <a:latin typeface="Times New Roman"/>
                <a:ea typeface="Times New Roman"/>
                <a:cs typeface="Times New Roman"/>
                <a:sym typeface="Times New Roman"/>
              </a:defRPr>
            </a:pPr>
            <a:r>
              <a:t>Galantamine   </a:t>
            </a:r>
            <a:endParaRPr sz="2400">
              <a:solidFill>
                <a:srgbClr val="000000"/>
              </a:solidFill>
              <a:effectLst>
                <a:outerShdw sx="100000" sy="100000" kx="0" ky="0" algn="b" rotWithShape="0" blurRad="0" dist="0" dir="5400000">
                  <a:srgbClr val="000000"/>
                </a:outerShdw>
              </a:effectLst>
            </a:endParaRPr>
          </a:p>
          <a:p>
            <a:pPr lvl="1" marL="660400" indent="-214312" defTabSz="685800">
              <a:spcBef>
                <a:spcPts val="400"/>
              </a:spcBef>
              <a:buClr>
                <a:srgbClr val="A886E0"/>
              </a:buClr>
              <a:buSzPct val="69000"/>
              <a:buChar char="■"/>
              <a:defRPr sz="1200">
                <a:solidFill>
                  <a:srgbClr val="0E0E0E"/>
                </a:solidFill>
                <a:latin typeface="Times New Roman"/>
                <a:ea typeface="Times New Roman"/>
                <a:cs typeface="Times New Roman"/>
                <a:sym typeface="Times New Roman"/>
              </a:defRPr>
            </a:pPr>
            <a:r>
              <a:t>Cardiac disease (including sick sinus syndrome or other supraventricular conduction abnormalities, post-myocardial infarction, unstable angina, new onset atrial fibrillation, second degree heart block or greater, and congestive heart failure) or in those who use medicinal products that significantly reduce heart rate concomitantly, such as digoxin and beta blockers.</a:t>
            </a:r>
            <a:endParaRPr sz="2000">
              <a:solidFill>
                <a:srgbClr val="000000"/>
              </a:solidFill>
              <a:effectLst>
                <a:outerShdw sx="100000" sy="100000" kx="0" ky="0" algn="b" rotWithShape="0" blurRad="0" dist="0" dir="5400000">
                  <a:srgbClr val="000000"/>
                </a:outerShdw>
              </a:effectLst>
            </a:endParaRPr>
          </a:p>
          <a:p>
            <a:pPr lvl="1" marL="660400" indent="-214312" defTabSz="685800">
              <a:spcBef>
                <a:spcPts val="400"/>
              </a:spcBef>
              <a:buClr>
                <a:srgbClr val="A886E0"/>
              </a:buClr>
              <a:buSzPct val="69000"/>
              <a:buChar char="■"/>
              <a:defRPr sz="1200">
                <a:solidFill>
                  <a:srgbClr val="0E0E0E"/>
                </a:solidFill>
                <a:latin typeface="Times New Roman"/>
                <a:ea typeface="Times New Roman"/>
                <a:cs typeface="Times New Roman"/>
                <a:sym typeface="Times New Roman"/>
              </a:defRPr>
            </a:pPr>
            <a:r>
              <a:t>QTc interval prolongation or taking drugs that prolong the QTc interval. </a:t>
            </a:r>
            <a:endParaRPr sz="2000">
              <a:solidFill>
                <a:srgbClr val="000000"/>
              </a:solidFill>
              <a:effectLst>
                <a:outerShdw sx="100000" sy="100000" kx="0" ky="0" algn="b" rotWithShape="0" blurRad="0" dist="0" dir="5400000">
                  <a:srgbClr val="000000"/>
                </a:outerShdw>
              </a:effectLst>
            </a:endParaRPr>
          </a:p>
          <a:p>
            <a:pPr marL="296863" indent="-257175" defTabSz="685800">
              <a:spcBef>
                <a:spcPts val="500"/>
              </a:spcBef>
              <a:buClr>
                <a:srgbClr val="FFCC00"/>
              </a:buClr>
              <a:buSzPct val="69000"/>
              <a:buChar char="■"/>
              <a:defRPr sz="1200">
                <a:solidFill>
                  <a:srgbClr val="0E0E0E"/>
                </a:solidFill>
                <a:latin typeface="Times New Roman"/>
                <a:ea typeface="Times New Roman"/>
                <a:cs typeface="Times New Roman"/>
                <a:sym typeface="Times New Roman"/>
              </a:defRPr>
            </a:pPr>
            <a:r>
              <a:t>Rivastigmine   </a:t>
            </a:r>
            <a:endParaRPr sz="2400">
              <a:solidFill>
                <a:srgbClr val="000000"/>
              </a:solidFill>
              <a:effectLst>
                <a:outerShdw sx="100000" sy="100000" kx="0" ky="0" algn="b" rotWithShape="0" blurRad="0" dist="0" dir="5400000">
                  <a:srgbClr val="000000"/>
                </a:outerShdw>
              </a:effectLst>
            </a:endParaRPr>
          </a:p>
          <a:p>
            <a:pPr lvl="1" marL="660400" indent="-214312" defTabSz="685800">
              <a:spcBef>
                <a:spcPts val="400"/>
              </a:spcBef>
              <a:buClr>
                <a:srgbClr val="A886E0"/>
              </a:buClr>
              <a:buSzPct val="69000"/>
              <a:buChar char="■"/>
              <a:defRPr sz="1200">
                <a:solidFill>
                  <a:srgbClr val="0E0E0E"/>
                </a:solidFill>
                <a:latin typeface="Times New Roman"/>
                <a:ea typeface="Times New Roman"/>
                <a:cs typeface="Times New Roman"/>
                <a:sym typeface="Times New Roman"/>
              </a:defRPr>
            </a:pPr>
            <a:r>
              <a:t>Sick sinus syndrome or conduction abnormalities.</a:t>
            </a:r>
            <a:endParaRPr sz="2000">
              <a:solidFill>
                <a:srgbClr val="000000"/>
              </a:solidFill>
              <a:effectLst>
                <a:outerShdw sx="100000" sy="100000" kx="0" ky="0" algn="b" rotWithShape="0" blurRad="0" dist="0" dir="5400000">
                  <a:srgbClr val="000000"/>
                </a:outerShdw>
              </a:effectLst>
            </a:endParaRPr>
          </a:p>
        </p:txBody>
      </p:sp>
      <p:pic>
        <p:nvPicPr>
          <p:cNvPr id="213" name="Picture 2" descr="Picture 2"/>
          <p:cNvPicPr>
            <a:picLocks noChangeAspect="1"/>
          </p:cNvPicPr>
          <p:nvPr/>
        </p:nvPicPr>
        <p:blipFill>
          <a:blip r:embed="rId3">
            <a:extLst/>
          </a:blip>
          <a:stretch>
            <a:fillRect/>
          </a:stretch>
        </p:blipFill>
        <p:spPr>
          <a:xfrm>
            <a:off x="4082894" y="1599642"/>
            <a:ext cx="3305176" cy="2667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213"/>
                                        </p:tgtEl>
                                        <p:attrNameLst>
                                          <p:attrName>style.visibility</p:attrName>
                                        </p:attrNameLst>
                                      </p:cBhvr>
                                      <p:to>
                                        <p:strVal val="visible"/>
                                      </p:to>
                                    </p:set>
                                    <p:anim calcmode="lin" valueType="num">
                                      <p:cBhvr>
                                        <p:cTn id="7" dur="500" fill="hold"/>
                                        <p:tgtEl>
                                          <p:spTgt spid="213"/>
                                        </p:tgtEl>
                                        <p:attrNameLst>
                                          <p:attrName>ppt_x</p:attrName>
                                        </p:attrNameLst>
                                      </p:cBhvr>
                                      <p:tavLst>
                                        <p:tav tm="0">
                                          <p:val>
                                            <p:strVal val="#ppt_x"/>
                                          </p:val>
                                        </p:tav>
                                        <p:tav tm="100000">
                                          <p:val>
                                            <p:strVal val="#ppt_x"/>
                                          </p:val>
                                        </p:tav>
                                      </p:tavLst>
                                    </p:anim>
                                    <p:anim calcmode="lin" valueType="num">
                                      <p:cBhvr>
                                        <p:cTn id="8" dur="500" fill="hold"/>
                                        <p:tgtEl>
                                          <p:spTgt spid="2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13" grpId="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5" name="Picture 10" descr="Picture 10"/>
          <p:cNvPicPr>
            <a:picLocks noChangeAspect="1"/>
          </p:cNvPicPr>
          <p:nvPr/>
        </p:nvPicPr>
        <p:blipFill>
          <a:blip r:embed="rId2">
            <a:extLst/>
          </a:blip>
          <a:stretch>
            <a:fillRect/>
          </a:stretch>
        </p:blipFill>
        <p:spPr>
          <a:xfrm>
            <a:off x="3869921" y="1718072"/>
            <a:ext cx="3749279" cy="2962276"/>
          </a:xfrm>
          <a:prstGeom prst="rect">
            <a:avLst/>
          </a:prstGeom>
          <a:ln w="12700">
            <a:miter lim="400000"/>
          </a:ln>
        </p:spPr>
      </p:pic>
      <p:pic>
        <p:nvPicPr>
          <p:cNvPr id="216" name="Picture 11" descr="Picture 11"/>
          <p:cNvPicPr>
            <a:picLocks noChangeAspect="1"/>
          </p:cNvPicPr>
          <p:nvPr/>
        </p:nvPicPr>
        <p:blipFill>
          <a:blip r:embed="rId3">
            <a:extLst/>
          </a:blip>
          <a:stretch>
            <a:fillRect/>
          </a:stretch>
        </p:blipFill>
        <p:spPr>
          <a:xfrm>
            <a:off x="1143000" y="249491"/>
            <a:ext cx="5162550" cy="1944293"/>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8" name="Content Placeholder 5" descr="Content Placeholder 5"/>
          <p:cNvPicPr>
            <a:picLocks noChangeAspect="1"/>
          </p:cNvPicPr>
          <p:nvPr/>
        </p:nvPicPr>
        <p:blipFill>
          <a:blip r:embed="rId2">
            <a:extLst/>
          </a:blip>
          <a:stretch>
            <a:fillRect/>
          </a:stretch>
        </p:blipFill>
        <p:spPr>
          <a:xfrm>
            <a:off x="1143000" y="470466"/>
            <a:ext cx="6858000" cy="4363472"/>
          </a:xfrm>
          <a:prstGeom prst="rect">
            <a:avLst/>
          </a:prstGeom>
          <a:ln w="12700">
            <a:miter lim="400000"/>
          </a:ln>
        </p:spPr>
      </p:pic>
      <p:sp>
        <p:nvSpPr>
          <p:cNvPr id="219"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1" name="Title 1"/>
          <p:cNvSpPr txBox="1"/>
          <p:nvPr>
            <p:ph type="title"/>
          </p:nvPr>
        </p:nvSpPr>
        <p:spPr>
          <a:prstGeom prst="rect">
            <a:avLst/>
          </a:prstGeom>
        </p:spPr>
        <p:txBody>
          <a:bodyPr/>
          <a:lstStyle>
            <a:lvl1pPr>
              <a:defRPr>
                <a:solidFill>
                  <a:srgbClr val="000000"/>
                </a:solidFill>
              </a:defRPr>
            </a:lvl1pPr>
          </a:lstStyle>
          <a:p>
            <a:pPr/>
            <a:r>
              <a:t>A good review article </a:t>
            </a:r>
          </a:p>
        </p:txBody>
      </p:sp>
      <p:pic>
        <p:nvPicPr>
          <p:cNvPr id="222" name="Content Placeholder 5" descr="Content Placeholder 5"/>
          <p:cNvPicPr>
            <a:picLocks noChangeAspect="1"/>
          </p:cNvPicPr>
          <p:nvPr/>
        </p:nvPicPr>
        <p:blipFill>
          <a:blip r:embed="rId2">
            <a:extLst/>
          </a:blip>
          <a:stretch>
            <a:fillRect/>
          </a:stretch>
        </p:blipFill>
        <p:spPr>
          <a:xfrm>
            <a:off x="1485900" y="1329612"/>
            <a:ext cx="6172200" cy="2111173"/>
          </a:xfrm>
          <a:prstGeom prst="rect">
            <a:avLst/>
          </a:prstGeom>
          <a:ln w="12700">
            <a:miter lim="400000"/>
          </a:ln>
        </p:spPr>
      </p:pic>
      <p:sp>
        <p:nvSpPr>
          <p:cNvPr id="223"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5" name="Content Placeholder 5" descr="Content Placeholder 5"/>
          <p:cNvPicPr>
            <a:picLocks noChangeAspect="1"/>
          </p:cNvPicPr>
          <p:nvPr/>
        </p:nvPicPr>
        <p:blipFill>
          <a:blip r:embed="rId2">
            <a:extLst/>
          </a:blip>
          <a:stretch>
            <a:fillRect/>
          </a:stretch>
        </p:blipFill>
        <p:spPr>
          <a:xfrm>
            <a:off x="2640089" y="465515"/>
            <a:ext cx="3863821" cy="4677985"/>
          </a:xfrm>
          <a:prstGeom prst="rect">
            <a:avLst/>
          </a:prstGeom>
          <a:ln w="12700">
            <a:miter lim="400000"/>
          </a:ln>
        </p:spPr>
      </p:pic>
      <p:sp>
        <p:nvSpPr>
          <p:cNvPr id="226"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27" name="TextBox 9"/>
          <p:cNvSpPr txBox="1"/>
          <p:nvPr/>
        </p:nvSpPr>
        <p:spPr>
          <a:xfrm>
            <a:off x="2891789" y="141480"/>
            <a:ext cx="3360421" cy="325569"/>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algn="ctr" defTabSz="685800">
              <a:defRPr b="1">
                <a:solidFill>
                  <a:srgbClr val="212121"/>
                </a:solidFill>
                <a:latin typeface="Times New Roman"/>
                <a:ea typeface="Times New Roman"/>
                <a:cs typeface="Times New Roman"/>
                <a:sym typeface="Times New Roman"/>
              </a:defRPr>
            </a:lvl1pPr>
          </a:lstStyle>
          <a:p>
            <a:pPr/>
            <a:r>
              <a:t>Baseline and periodic evaluation </a:t>
            </a:r>
          </a:p>
        </p:txBody>
      </p:sp>
      <p:pic>
        <p:nvPicPr>
          <p:cNvPr id="228" name="Picture 11" descr="Picture 11"/>
          <p:cNvPicPr>
            <a:picLocks noChangeAspect="1"/>
          </p:cNvPicPr>
          <p:nvPr/>
        </p:nvPicPr>
        <p:blipFill>
          <a:blip r:embed="rId3">
            <a:extLst/>
          </a:blip>
          <a:stretch>
            <a:fillRect/>
          </a:stretch>
        </p:blipFill>
        <p:spPr>
          <a:xfrm>
            <a:off x="1143000" y="-1302"/>
            <a:ext cx="1497089" cy="506951"/>
          </a:xfrm>
          <a:prstGeom prst="rect">
            <a:avLst/>
          </a:prstGeom>
          <a:ln w="12700">
            <a:miter lim="400000"/>
          </a:ln>
        </p:spPr>
      </p:pic>
      <p:sp>
        <p:nvSpPr>
          <p:cNvPr id="229" name="TextBox 12"/>
          <p:cNvSpPr txBox="1"/>
          <p:nvPr/>
        </p:nvSpPr>
        <p:spPr>
          <a:xfrm>
            <a:off x="1193408" y="4857141"/>
            <a:ext cx="1412391" cy="246381"/>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latin typeface="BlinkMacSystemFont"/>
                <a:ea typeface="BlinkMacSystemFont"/>
                <a:cs typeface="BlinkMacSystemFont"/>
                <a:sym typeface="BlinkMacSystemFont"/>
              </a:defRPr>
            </a:lvl1pPr>
          </a:lstStyle>
          <a:p>
            <a:pPr/>
            <a:r>
              <a:t>Young et al.</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231"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232"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233"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Pre-Prescribing Assessment &amp; Ongoing Monitoring</a:t>
            </a:r>
          </a:p>
        </p:txBody>
      </p:sp>
      <p:sp>
        <p:nvSpPr>
          <p:cNvPr id="234"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235"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236" name="Shape 5"/>
          <p:cNvSpPr/>
          <p:nvPr/>
        </p:nvSpPr>
        <p:spPr>
          <a:xfrm>
            <a:off x="274320" y="1005839"/>
            <a:ext cx="4114801" cy="35661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237" name="Shape 6"/>
          <p:cNvSpPr/>
          <p:nvPr/>
        </p:nvSpPr>
        <p:spPr>
          <a:xfrm>
            <a:off x="274320" y="1005839"/>
            <a:ext cx="64009" cy="3566161"/>
          </a:xfrm>
          <a:prstGeom prst="rect">
            <a:avLst/>
          </a:prstGeom>
          <a:solidFill>
            <a:srgbClr val="00A896"/>
          </a:solidFill>
          <a:ln w="12700">
            <a:solidFill>
              <a:srgbClr val="00A896"/>
            </a:solidFill>
          </a:ln>
        </p:spPr>
        <p:txBody>
          <a:bodyPr lIns="45719" rIns="45719"/>
          <a:lstStyle/>
          <a:p>
            <a:pPr/>
          </a:p>
        </p:txBody>
      </p:sp>
      <p:sp>
        <p:nvSpPr>
          <p:cNvPr id="238" name="Text 7"/>
          <p:cNvSpPr txBox="1"/>
          <p:nvPr/>
        </p:nvSpPr>
        <p:spPr>
          <a:xfrm>
            <a:off x="502919" y="1132771"/>
            <a:ext cx="37490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Before Starting an AChEI</a:t>
            </a:r>
          </a:p>
        </p:txBody>
      </p:sp>
      <p:sp>
        <p:nvSpPr>
          <p:cNvPr id="239" name="Text 8"/>
          <p:cNvSpPr txBox="1"/>
          <p:nvPr/>
        </p:nvSpPr>
        <p:spPr>
          <a:xfrm>
            <a:off x="384047" y="1417319"/>
            <a:ext cx="3913634" cy="16808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Record resting heart rate — caution if HR &lt; 60</a:t>
            </a:r>
          </a:p>
          <a:p>
            <a:pPr marL="152400" indent="-152400">
              <a:buSzPct val="100000"/>
              <a:buChar char="•"/>
              <a:defRPr sz="1200">
                <a:solidFill>
                  <a:srgbClr val="1E2A38"/>
                </a:solidFill>
              </a:defRPr>
            </a:pPr>
            <a:r>
              <a:t>Consider 12-lead ECG before starting, particularly if: HR &lt; 60, history of syncope or presyncope, existing rate-limiting drugs, or known structural heart disease</a:t>
            </a:r>
          </a:p>
          <a:p>
            <a:pPr marL="152400" indent="-152400">
              <a:buSzPct val="100000"/>
              <a:buChar char="•"/>
              <a:defRPr sz="1200">
                <a:solidFill>
                  <a:srgbClr val="1E2A38"/>
                </a:solidFill>
              </a:defRPr>
            </a:pPr>
            <a:r>
              <a:t>Review medication list for rate-limiting drugs</a:t>
            </a:r>
          </a:p>
          <a:p>
            <a:pPr marL="152400" indent="-152400">
              <a:buSzPct val="100000"/>
              <a:buChar char="•"/>
              <a:defRPr sz="1200">
                <a:solidFill>
                  <a:srgbClr val="1E2A38"/>
                </a:solidFill>
              </a:defRPr>
            </a:pPr>
            <a:r>
              <a:t>Enquire about presyncope, dizziness, falls</a:t>
            </a:r>
          </a:p>
          <a:p>
            <a:pPr marL="152400" indent="-152400">
              <a:buSzPct val="100000"/>
              <a:buChar char="•"/>
              <a:defRPr sz="1200">
                <a:solidFill>
                  <a:srgbClr val="1E2A38"/>
                </a:solidFill>
              </a:defRPr>
            </a:pPr>
            <a:r>
              <a:t>Note any structural heart disease (CCF, valvular disease)</a:t>
            </a:r>
          </a:p>
          <a:p>
            <a:pPr marL="152400" indent="-152400">
              <a:buSzPct val="100000"/>
              <a:buChar char="•"/>
              <a:defRPr sz="1200">
                <a:solidFill>
                  <a:srgbClr val="1E2A38"/>
                </a:solidFill>
              </a:defRPr>
            </a:pPr>
            <a:r>
              <a:t>Consider Holter if symptomatic palpitations or unexplained syncope</a:t>
            </a:r>
          </a:p>
        </p:txBody>
      </p:sp>
      <p:sp>
        <p:nvSpPr>
          <p:cNvPr id="240" name="Shape 9"/>
          <p:cNvSpPr/>
          <p:nvPr/>
        </p:nvSpPr>
        <p:spPr>
          <a:xfrm>
            <a:off x="4617720" y="1005839"/>
            <a:ext cx="4160521" cy="35661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241" name="Shape 10"/>
          <p:cNvSpPr/>
          <p:nvPr/>
        </p:nvSpPr>
        <p:spPr>
          <a:xfrm>
            <a:off x="4617720" y="1005839"/>
            <a:ext cx="64009" cy="3566161"/>
          </a:xfrm>
          <a:prstGeom prst="rect">
            <a:avLst/>
          </a:prstGeom>
          <a:solidFill>
            <a:srgbClr val="C47A00"/>
          </a:solidFill>
          <a:ln w="12700">
            <a:solidFill>
              <a:srgbClr val="C47A00"/>
            </a:solidFill>
          </a:ln>
        </p:spPr>
        <p:txBody>
          <a:bodyPr lIns="45719" rIns="45719"/>
          <a:lstStyle/>
          <a:p>
            <a:pPr/>
          </a:p>
        </p:txBody>
      </p:sp>
      <p:sp>
        <p:nvSpPr>
          <p:cNvPr id="242" name="Text 11"/>
          <p:cNvSpPr txBox="1"/>
          <p:nvPr/>
        </p:nvSpPr>
        <p:spPr>
          <a:xfrm>
            <a:off x="4846320" y="1132771"/>
            <a:ext cx="384048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Ongoing Monitoring</a:t>
            </a:r>
          </a:p>
        </p:txBody>
      </p:sp>
      <p:sp>
        <p:nvSpPr>
          <p:cNvPr id="243" name="Text 12"/>
          <p:cNvSpPr txBox="1"/>
          <p:nvPr/>
        </p:nvSpPr>
        <p:spPr>
          <a:xfrm>
            <a:off x="4736591" y="1417319"/>
            <a:ext cx="3858769" cy="12998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Repeat ECG at 4–6 weeks after initiating or up-titrating</a:t>
            </a:r>
          </a:p>
          <a:p>
            <a:pPr marL="152400" indent="-152400">
              <a:buSzPct val="100000"/>
              <a:buChar char="•"/>
              <a:defRPr sz="1200">
                <a:solidFill>
                  <a:srgbClr val="1E2A38"/>
                </a:solidFill>
              </a:defRPr>
            </a:pPr>
            <a:r>
              <a:t>Check HR at each medication review</a:t>
            </a:r>
          </a:p>
          <a:p>
            <a:pPr marL="152400" indent="-152400">
              <a:buSzPct val="100000"/>
              <a:buChar char="•"/>
              <a:defRPr sz="1200">
                <a:solidFill>
                  <a:srgbClr val="1E2A38"/>
                </a:solidFill>
              </a:defRPr>
            </a:pPr>
            <a:r>
              <a:t>Ask about new presyncope, dizziness or falls</a:t>
            </a:r>
          </a:p>
          <a:p>
            <a:pPr marL="152400" indent="-152400">
              <a:buSzPct val="100000"/>
              <a:buChar char="•"/>
              <a:defRPr sz="1200">
                <a:solidFill>
                  <a:srgbClr val="1E2A38"/>
                </a:solidFill>
              </a:defRPr>
            </a:pPr>
            <a:r>
              <a:t>Consider stopping/switching if resting HR &lt; 50 or symptomatic bradycardia</a:t>
            </a:r>
          </a:p>
          <a:p>
            <a:pPr marL="152400" indent="-152400">
              <a:buSzPct val="100000"/>
              <a:buChar char="•"/>
              <a:defRPr sz="1200">
                <a:solidFill>
                  <a:srgbClr val="1E2A38"/>
                </a:solidFill>
              </a:defRPr>
            </a:pPr>
            <a:r>
              <a:t>If symptomatic heart block develops — urgent referral to cardiology</a:t>
            </a:r>
          </a:p>
        </p:txBody>
      </p:sp>
      <p:sp>
        <p:nvSpPr>
          <p:cNvPr id="244" name="Shape 13"/>
          <p:cNvSpPr/>
          <p:nvPr/>
        </p:nvSpPr>
        <p:spPr>
          <a:xfrm>
            <a:off x="4617720" y="3886200"/>
            <a:ext cx="4160521" cy="685800"/>
          </a:xfrm>
          <a:prstGeom prst="rect">
            <a:avLst/>
          </a:prstGeom>
          <a:solidFill>
            <a:srgbClr val="FEF8E7"/>
          </a:solidFill>
          <a:ln w="12700">
            <a:solidFill>
              <a:srgbClr val="FEF8E7"/>
            </a:solidFill>
          </a:ln>
        </p:spPr>
        <p:txBody>
          <a:bodyPr lIns="45719" rIns="45719"/>
          <a:lstStyle/>
          <a:p>
            <a:pPr/>
          </a:p>
        </p:txBody>
      </p:sp>
      <p:sp>
        <p:nvSpPr>
          <p:cNvPr id="245" name="Shape 14"/>
          <p:cNvSpPr/>
          <p:nvPr/>
        </p:nvSpPr>
        <p:spPr>
          <a:xfrm>
            <a:off x="4617720" y="3886200"/>
            <a:ext cx="64009" cy="685800"/>
          </a:xfrm>
          <a:prstGeom prst="rect">
            <a:avLst/>
          </a:prstGeom>
          <a:solidFill>
            <a:srgbClr val="C47A00"/>
          </a:solidFill>
          <a:ln w="12700">
            <a:solidFill>
              <a:srgbClr val="C47A00"/>
            </a:solidFill>
          </a:ln>
        </p:spPr>
        <p:txBody>
          <a:bodyPr lIns="45719" rIns="45719"/>
          <a:lstStyle/>
          <a:p>
            <a:pPr/>
          </a:p>
        </p:txBody>
      </p:sp>
      <p:sp>
        <p:nvSpPr>
          <p:cNvPr id="246" name="Text 15"/>
          <p:cNvSpPr txBox="1"/>
          <p:nvPr/>
        </p:nvSpPr>
        <p:spPr>
          <a:xfrm>
            <a:off x="4828032" y="3974006"/>
            <a:ext cx="3858768"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Rivastigmine patch has lower peak plasma concentration than oral preparations and may be better tolerated if cardiac side effects are a concern</a:t>
            </a:r>
          </a:p>
        </p:txBody>
      </p:sp>
      <p:sp>
        <p:nvSpPr>
          <p:cNvPr id="247" name="Shape 16"/>
          <p:cNvSpPr/>
          <p:nvPr/>
        </p:nvSpPr>
        <p:spPr>
          <a:xfrm>
            <a:off x="274320" y="3913632"/>
            <a:ext cx="4114801" cy="658369"/>
          </a:xfrm>
          <a:prstGeom prst="rect">
            <a:avLst/>
          </a:prstGeom>
          <a:solidFill>
            <a:srgbClr val="EAF7F5"/>
          </a:solidFill>
          <a:ln w="12700">
            <a:solidFill>
              <a:srgbClr val="EAF7F5"/>
            </a:solidFill>
          </a:ln>
        </p:spPr>
        <p:txBody>
          <a:bodyPr lIns="45719" rIns="45719"/>
          <a:lstStyle/>
          <a:p>
            <a:pPr/>
          </a:p>
        </p:txBody>
      </p:sp>
      <p:sp>
        <p:nvSpPr>
          <p:cNvPr id="248" name="Shape 17"/>
          <p:cNvSpPr/>
          <p:nvPr/>
        </p:nvSpPr>
        <p:spPr>
          <a:xfrm>
            <a:off x="274320" y="3913632"/>
            <a:ext cx="64009" cy="658369"/>
          </a:xfrm>
          <a:prstGeom prst="rect">
            <a:avLst/>
          </a:prstGeom>
          <a:solidFill>
            <a:srgbClr val="00A896"/>
          </a:solidFill>
          <a:ln w="12700">
            <a:solidFill>
              <a:srgbClr val="00A896"/>
            </a:solidFill>
          </a:ln>
        </p:spPr>
        <p:txBody>
          <a:bodyPr lIns="45719" rIns="45719"/>
          <a:lstStyle/>
          <a:p>
            <a:pPr/>
          </a:p>
        </p:txBody>
      </p:sp>
      <p:sp>
        <p:nvSpPr>
          <p:cNvPr id="249" name="Text 18"/>
          <p:cNvSpPr txBox="1"/>
          <p:nvPr/>
        </p:nvSpPr>
        <p:spPr>
          <a:xfrm>
            <a:off x="475487" y="3992294"/>
            <a:ext cx="3730754"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Refer or liaise with cardiology if: HR &lt; 50, PR &gt; 240ms, 2nd/3rd degree block, or patient develops recurrent unexplained syncope on therapy</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253"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254"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255"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Memantine — Cardiac Profile &amp; Practical Points</a:t>
            </a:r>
          </a:p>
        </p:txBody>
      </p:sp>
      <p:sp>
        <p:nvSpPr>
          <p:cNvPr id="256"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257"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258" name="Shape 5"/>
          <p:cNvSpPr/>
          <p:nvPr/>
        </p:nvSpPr>
        <p:spPr>
          <a:xfrm>
            <a:off x="274320" y="987552"/>
            <a:ext cx="8595360" cy="548641"/>
          </a:xfrm>
          <a:prstGeom prst="rect">
            <a:avLst/>
          </a:prstGeom>
          <a:solidFill>
            <a:srgbClr val="E8F6F2"/>
          </a:solidFill>
          <a:ln w="12700">
            <a:solidFill>
              <a:srgbClr val="E8F6F2"/>
            </a:solidFill>
          </a:ln>
        </p:spPr>
        <p:txBody>
          <a:bodyPr lIns="45719" rIns="45719"/>
          <a:lstStyle/>
          <a:p>
            <a:pPr/>
          </a:p>
        </p:txBody>
      </p:sp>
      <p:sp>
        <p:nvSpPr>
          <p:cNvPr id="259" name="Shape 6"/>
          <p:cNvSpPr/>
          <p:nvPr/>
        </p:nvSpPr>
        <p:spPr>
          <a:xfrm>
            <a:off x="274320" y="987552"/>
            <a:ext cx="64009" cy="548641"/>
          </a:xfrm>
          <a:prstGeom prst="rect">
            <a:avLst/>
          </a:prstGeom>
          <a:solidFill>
            <a:srgbClr val="1A7A60"/>
          </a:solidFill>
          <a:ln w="12700">
            <a:solidFill>
              <a:srgbClr val="1A7A60"/>
            </a:solidFill>
          </a:ln>
        </p:spPr>
        <p:txBody>
          <a:bodyPr lIns="45719" rIns="45719"/>
          <a:lstStyle/>
          <a:p>
            <a:pPr/>
          </a:p>
        </p:txBody>
      </p:sp>
      <p:sp>
        <p:nvSpPr>
          <p:cNvPr id="260" name="Text 7"/>
          <p:cNvSpPr txBox="1"/>
          <p:nvPr/>
        </p:nvSpPr>
        <p:spPr>
          <a:xfrm>
            <a:off x="502920" y="915347"/>
            <a:ext cx="8275319" cy="7763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300">
                <a:solidFill>
                  <a:srgbClr val="1E2A38"/>
                </a:solidFill>
              </a:defRPr>
            </a:lvl1pPr>
          </a:lstStyle>
          <a:p>
            <a:pPr/>
            <a:r>
              <a:t>Memantine has a low cardiac risk profile and does not have the vagotonic effects of AChEIs. Rare conduction effects (bradycardia, AV block) are listed as rare adverse events in MHRA/EMA prescribing information, but clinical cardiac risk is substantially lower than AChEIs — making it the preferred option when there is significant pre-existing bradycardia or conduction disease.</a:t>
            </a:r>
          </a:p>
        </p:txBody>
      </p:sp>
      <p:sp>
        <p:nvSpPr>
          <p:cNvPr id="261" name="Shape 8"/>
          <p:cNvSpPr/>
          <p:nvPr/>
        </p:nvSpPr>
        <p:spPr>
          <a:xfrm>
            <a:off x="274319" y="1691639"/>
            <a:ext cx="3931922" cy="29718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262" name="Shape 9"/>
          <p:cNvSpPr/>
          <p:nvPr/>
        </p:nvSpPr>
        <p:spPr>
          <a:xfrm>
            <a:off x="274320" y="1691639"/>
            <a:ext cx="64009" cy="2971801"/>
          </a:xfrm>
          <a:prstGeom prst="rect">
            <a:avLst/>
          </a:prstGeom>
          <a:solidFill>
            <a:srgbClr val="1A7A60"/>
          </a:solidFill>
          <a:ln w="12700">
            <a:solidFill>
              <a:srgbClr val="1A7A60"/>
            </a:solidFill>
          </a:ln>
        </p:spPr>
        <p:txBody>
          <a:bodyPr lIns="45719" rIns="45719"/>
          <a:lstStyle/>
          <a:p>
            <a:pPr/>
          </a:p>
        </p:txBody>
      </p:sp>
      <p:sp>
        <p:nvSpPr>
          <p:cNvPr id="263" name="Text 10"/>
          <p:cNvSpPr txBox="1"/>
          <p:nvPr/>
        </p:nvSpPr>
        <p:spPr>
          <a:xfrm>
            <a:off x="502919" y="1818571"/>
            <a:ext cx="36576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A7A60"/>
                </a:solidFill>
              </a:defRPr>
            </a:lvl1pPr>
          </a:lstStyle>
          <a:p>
            <a:pPr/>
            <a:r>
              <a:t>Pharmacology</a:t>
            </a:r>
          </a:p>
        </p:txBody>
      </p:sp>
      <p:sp>
        <p:nvSpPr>
          <p:cNvPr id="264" name="Text 11"/>
          <p:cNvSpPr txBox="1"/>
          <p:nvPr/>
        </p:nvSpPr>
        <p:spPr>
          <a:xfrm>
            <a:off x="384047" y="2084832"/>
            <a:ext cx="3730754" cy="91886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Non-competitive NMDA receptor antagonist</a:t>
            </a:r>
          </a:p>
          <a:p>
            <a:pPr marL="152400" indent="-152400">
              <a:buSzPct val="100000"/>
              <a:buChar char="•"/>
              <a:defRPr sz="1200">
                <a:solidFill>
                  <a:srgbClr val="1E2A38"/>
                </a:solidFill>
              </a:defRPr>
            </a:pPr>
            <a:r>
              <a:t>Blocks tonic (pathological) glutamate signalling</a:t>
            </a:r>
          </a:p>
          <a:p>
            <a:pPr marL="152400" indent="-152400">
              <a:buSzPct val="100000"/>
              <a:buChar char="•"/>
              <a:defRPr sz="1200">
                <a:solidFill>
                  <a:srgbClr val="1E2A38"/>
                </a:solidFill>
              </a:defRPr>
            </a:pPr>
            <a:r>
              <a:t>Reduces intracellular calcium overload in neurons</a:t>
            </a:r>
          </a:p>
          <a:p>
            <a:pPr marL="152400" indent="-152400">
              <a:buSzPct val="100000"/>
              <a:buChar char="•"/>
              <a:defRPr sz="1200">
                <a:solidFill>
                  <a:srgbClr val="1E2A38"/>
                </a:solidFill>
              </a:defRPr>
            </a:pPr>
            <a:r>
              <a:t>No activity at muscarinic or nicotinic receptors</a:t>
            </a:r>
          </a:p>
          <a:p>
            <a:pPr marL="152400" indent="-152400">
              <a:buSzPct val="100000"/>
              <a:buChar char="•"/>
              <a:defRPr sz="1200">
                <a:solidFill>
                  <a:srgbClr val="1E2A38"/>
                </a:solidFill>
              </a:defRPr>
            </a:pPr>
            <a:r>
              <a:t>No significant cardiac receptor binding</a:t>
            </a:r>
          </a:p>
        </p:txBody>
      </p:sp>
      <p:sp>
        <p:nvSpPr>
          <p:cNvPr id="265" name="Shape 12"/>
          <p:cNvSpPr/>
          <p:nvPr/>
        </p:nvSpPr>
        <p:spPr>
          <a:xfrm>
            <a:off x="4434840" y="1691639"/>
            <a:ext cx="4343401" cy="29718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266" name="Shape 13"/>
          <p:cNvSpPr/>
          <p:nvPr/>
        </p:nvSpPr>
        <p:spPr>
          <a:xfrm>
            <a:off x="4434840" y="1691639"/>
            <a:ext cx="64009" cy="2971801"/>
          </a:xfrm>
          <a:prstGeom prst="rect">
            <a:avLst/>
          </a:prstGeom>
          <a:solidFill>
            <a:srgbClr val="00A896"/>
          </a:solidFill>
          <a:ln w="12700">
            <a:solidFill>
              <a:srgbClr val="00A896"/>
            </a:solidFill>
          </a:ln>
        </p:spPr>
        <p:txBody>
          <a:bodyPr lIns="45719" rIns="45719"/>
          <a:lstStyle/>
          <a:p>
            <a:pPr/>
          </a:p>
        </p:txBody>
      </p:sp>
      <p:sp>
        <p:nvSpPr>
          <p:cNvPr id="267" name="Text 14"/>
          <p:cNvSpPr txBox="1"/>
          <p:nvPr/>
        </p:nvSpPr>
        <p:spPr>
          <a:xfrm>
            <a:off x="4663440" y="1887151"/>
            <a:ext cx="41148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When to Prefer Memantine Over AChEI</a:t>
            </a:r>
          </a:p>
        </p:txBody>
      </p:sp>
      <p:sp>
        <p:nvSpPr>
          <p:cNvPr id="268" name="Text 15"/>
          <p:cNvSpPr txBox="1"/>
          <p:nvPr/>
        </p:nvSpPr>
        <p:spPr>
          <a:xfrm>
            <a:off x="4544567" y="2212848"/>
            <a:ext cx="4142233" cy="110936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Resting HR consistently &lt; 55 bpm</a:t>
            </a:r>
          </a:p>
          <a:p>
            <a:pPr marL="152400" indent="-152400">
              <a:buSzPct val="100000"/>
              <a:buChar char="•"/>
              <a:defRPr sz="1200">
                <a:solidFill>
                  <a:srgbClr val="1E2A38"/>
                </a:solidFill>
              </a:defRPr>
            </a:pPr>
            <a:r>
              <a:t>Significant AV conduction disease (2°/3° block)</a:t>
            </a:r>
          </a:p>
          <a:p>
            <a:pPr marL="152400" indent="-152400">
              <a:buSzPct val="100000"/>
              <a:buChar char="•"/>
              <a:defRPr sz="1200">
                <a:solidFill>
                  <a:srgbClr val="1E2A38"/>
                </a:solidFill>
              </a:defRPr>
            </a:pPr>
            <a:r>
              <a:t>Sick sinus syndrome</a:t>
            </a:r>
          </a:p>
          <a:p>
            <a:pPr marL="152400" indent="-152400">
              <a:buSzPct val="100000"/>
              <a:buChar char="•"/>
              <a:defRPr sz="1200">
                <a:solidFill>
                  <a:srgbClr val="1E2A38"/>
                </a:solidFill>
              </a:defRPr>
            </a:pPr>
            <a:r>
              <a:t>On multiple rate-limiting agents (β-blocker + diltiazem)</a:t>
            </a:r>
          </a:p>
          <a:p>
            <a:pPr marL="152400" indent="-152400">
              <a:buSzPct val="100000"/>
              <a:buChar char="•"/>
              <a:defRPr sz="1200">
                <a:solidFill>
                  <a:srgbClr val="1E2A38"/>
                </a:solidFill>
              </a:defRPr>
            </a:pPr>
            <a:r>
              <a:t>Prior symptomatic bradycardia on AChEI</a:t>
            </a:r>
          </a:p>
          <a:p>
            <a:pPr marL="152400" indent="-152400">
              <a:buSzPct val="100000"/>
              <a:buChar char="•"/>
              <a:defRPr sz="1200">
                <a:solidFill>
                  <a:srgbClr val="1E2A38"/>
                </a:solidFill>
              </a:defRPr>
            </a:pPr>
            <a:r>
              <a:t>Severe cardiac failure with bradycardia</a:t>
            </a:r>
          </a:p>
        </p:txBody>
      </p:sp>
      <p:sp>
        <p:nvSpPr>
          <p:cNvPr id="269" name="Shape 16"/>
          <p:cNvSpPr/>
          <p:nvPr/>
        </p:nvSpPr>
        <p:spPr>
          <a:xfrm>
            <a:off x="274320" y="4663440"/>
            <a:ext cx="8595360" cy="228601"/>
          </a:xfrm>
          <a:prstGeom prst="rect">
            <a:avLst/>
          </a:prstGeom>
          <a:solidFill>
            <a:srgbClr val="EBF1F6"/>
          </a:solidFill>
          <a:ln w="12700">
            <a:solidFill>
              <a:srgbClr val="EBF1F6"/>
            </a:solidFill>
          </a:ln>
        </p:spPr>
        <p:txBody>
          <a:bodyPr lIns="45719" rIns="45719"/>
          <a:lstStyle/>
          <a:p>
            <a:pPr/>
          </a:p>
        </p:txBody>
      </p:sp>
      <p:sp>
        <p:nvSpPr>
          <p:cNvPr id="270" name="Text 17"/>
          <p:cNvSpPr txBox="1"/>
          <p:nvPr/>
        </p:nvSpPr>
        <p:spPr>
          <a:xfrm>
            <a:off x="457200" y="4660182"/>
            <a:ext cx="822960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Note: AChEI + memantine combination therapy is licensed and widely used — there is no interaction between the two, and cardiac monitoring requirements remain those of the AChEI component</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4" name="Title 1"/>
          <p:cNvSpPr txBox="1"/>
          <p:nvPr>
            <p:ph type="title"/>
          </p:nvPr>
        </p:nvSpPr>
        <p:spPr>
          <a:xfrm>
            <a:off x="1431894" y="303497"/>
            <a:ext cx="6326460" cy="1132285"/>
          </a:xfrm>
          <a:prstGeom prst="rect">
            <a:avLst/>
          </a:prstGeom>
        </p:spPr>
        <p:txBody>
          <a:bodyPr/>
          <a:lstStyle>
            <a:lvl1pPr>
              <a:defRPr b="0" sz="1800">
                <a:latin typeface="Arial"/>
                <a:ea typeface="Arial"/>
                <a:cs typeface="Arial"/>
                <a:sym typeface="Arial"/>
              </a:defRPr>
            </a:lvl1pPr>
          </a:lstStyle>
          <a:p>
            <a:pPr>
              <a:defRPr>
                <a:effectLst/>
              </a:defRPr>
            </a:pPr>
            <a:r>
              <a:t>Association Between Cholinesterase Inhibitors and New-Onset Heart Failure in Patients With Alzheimer's Disease: A Nationwide Propensity Score Matching Study</a:t>
            </a:r>
          </a:p>
        </p:txBody>
      </p:sp>
      <p:pic>
        <p:nvPicPr>
          <p:cNvPr id="275" name="Content Placeholder 7" descr="Content Placeholder 7"/>
          <p:cNvPicPr>
            <a:picLocks noChangeAspect="1"/>
          </p:cNvPicPr>
          <p:nvPr/>
        </p:nvPicPr>
        <p:blipFill>
          <a:blip r:embed="rId3">
            <a:extLst/>
          </a:blip>
          <a:stretch>
            <a:fillRect/>
          </a:stretch>
        </p:blipFill>
        <p:spPr>
          <a:xfrm>
            <a:off x="1126561" y="0"/>
            <a:ext cx="2311314" cy="457902"/>
          </a:xfrm>
          <a:prstGeom prst="rect">
            <a:avLst/>
          </a:prstGeom>
          <a:ln w="12700">
            <a:miter lim="400000"/>
          </a:ln>
        </p:spPr>
      </p:pic>
      <p:sp>
        <p:nvSpPr>
          <p:cNvPr id="276" name="Slide Number Placeholder 3"/>
          <p:cNvSpPr txBox="1"/>
          <p:nvPr>
            <p:ph type="sldNum" sz="quarter" idx="2"/>
          </p:nvPr>
        </p:nvSpPr>
        <p:spPr>
          <a:xfrm>
            <a:off x="6753196" y="4856409"/>
            <a:ext cx="208417" cy="1918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77" name="TextBox 5"/>
          <p:cNvSpPr txBox="1"/>
          <p:nvPr/>
        </p:nvSpPr>
        <p:spPr>
          <a:xfrm>
            <a:off x="2260229" y="4910122"/>
            <a:ext cx="4562245" cy="241395"/>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latin typeface="Arial"/>
                <a:ea typeface="Arial"/>
                <a:cs typeface="Arial"/>
                <a:sym typeface="Arial"/>
              </a:defRPr>
            </a:lvl1pPr>
          </a:lstStyle>
          <a:p>
            <a:pPr/>
            <a:r>
              <a:t>Hsieh et al. Front Cardiovasc Med . 2022 Mar 16;9:831730.</a:t>
            </a:r>
          </a:p>
        </p:txBody>
      </p:sp>
      <p:sp>
        <p:nvSpPr>
          <p:cNvPr id="278" name="TextBox 9"/>
          <p:cNvSpPr txBox="1"/>
          <p:nvPr/>
        </p:nvSpPr>
        <p:spPr>
          <a:xfrm>
            <a:off x="1501326" y="4478074"/>
            <a:ext cx="6546775" cy="241395"/>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solidFill>
                  <a:srgbClr val="333333"/>
                </a:solidFill>
                <a:latin typeface="Arial"/>
                <a:ea typeface="Arial"/>
                <a:cs typeface="Arial"/>
                <a:sym typeface="Arial"/>
              </a:defRPr>
            </a:lvl1pPr>
          </a:lstStyle>
          <a:p>
            <a:pPr/>
            <a:r>
              <a:t>Kaplan-Meier survival curves of new onset of HF after 10-years follow-up in matched cohort.</a:t>
            </a:r>
          </a:p>
        </p:txBody>
      </p:sp>
      <p:pic>
        <p:nvPicPr>
          <p:cNvPr id="279" name="Picture 11" descr="Picture 11"/>
          <p:cNvPicPr>
            <a:picLocks noChangeAspect="1"/>
          </p:cNvPicPr>
          <p:nvPr/>
        </p:nvPicPr>
        <p:blipFill>
          <a:blip r:embed="rId4">
            <a:extLst/>
          </a:blip>
          <a:stretch>
            <a:fillRect/>
          </a:stretch>
        </p:blipFill>
        <p:spPr>
          <a:xfrm>
            <a:off x="2287236" y="1505412"/>
            <a:ext cx="4630825" cy="2782442"/>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3" name="Title 1"/>
          <p:cNvSpPr txBox="1"/>
          <p:nvPr>
            <p:ph type="title"/>
          </p:nvPr>
        </p:nvSpPr>
        <p:spPr>
          <a:xfrm>
            <a:off x="1331639" y="249491"/>
            <a:ext cx="6480721" cy="972109"/>
          </a:xfrm>
          <a:prstGeom prst="rect">
            <a:avLst/>
          </a:prstGeom>
        </p:spPr>
        <p:txBody>
          <a:bodyPr/>
          <a:lstStyle>
            <a:lvl1pPr>
              <a:defRPr b="0" sz="2000">
                <a:latin typeface="Arial"/>
                <a:ea typeface="Arial"/>
                <a:cs typeface="Arial"/>
                <a:sym typeface="Arial"/>
              </a:defRPr>
            </a:lvl1pPr>
          </a:lstStyle>
          <a:p>
            <a:pPr>
              <a:defRPr>
                <a:effectLst/>
              </a:defRPr>
            </a:pPr>
            <a:r>
              <a:t>Impact of acetylcholinesterase inhibitors on the occurrence of acute coronary syndrome in patients with dementia</a:t>
            </a:r>
          </a:p>
        </p:txBody>
      </p:sp>
      <p:pic>
        <p:nvPicPr>
          <p:cNvPr id="284" name="Content Placeholder 5" descr="Content Placeholder 5"/>
          <p:cNvPicPr>
            <a:picLocks noChangeAspect="1"/>
          </p:cNvPicPr>
          <p:nvPr/>
        </p:nvPicPr>
        <p:blipFill>
          <a:blip r:embed="rId3">
            <a:extLst/>
          </a:blip>
          <a:stretch>
            <a:fillRect/>
          </a:stretch>
        </p:blipFill>
        <p:spPr>
          <a:xfrm>
            <a:off x="1143000" y="0"/>
            <a:ext cx="2839457" cy="249492"/>
          </a:xfrm>
          <a:prstGeom prst="rect">
            <a:avLst/>
          </a:prstGeom>
          <a:ln w="12700">
            <a:miter lim="400000"/>
          </a:ln>
        </p:spPr>
      </p:pic>
      <p:sp>
        <p:nvSpPr>
          <p:cNvPr id="285" name="Slide Number Placeholder 3"/>
          <p:cNvSpPr txBox="1"/>
          <p:nvPr>
            <p:ph type="sldNum" sz="quarter" idx="2"/>
          </p:nvPr>
        </p:nvSpPr>
        <p:spPr>
          <a:xfrm>
            <a:off x="6753196" y="4856409"/>
            <a:ext cx="208417" cy="1918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86" name="TextBox 7"/>
          <p:cNvSpPr txBox="1"/>
          <p:nvPr/>
        </p:nvSpPr>
        <p:spPr>
          <a:xfrm>
            <a:off x="2553057" y="4910122"/>
            <a:ext cx="4037886" cy="241395"/>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latin typeface="Arial"/>
                <a:ea typeface="Arial"/>
                <a:cs typeface="Arial"/>
                <a:sym typeface="Arial"/>
              </a:defRPr>
            </a:lvl1pPr>
          </a:lstStyle>
          <a:p>
            <a:pPr/>
            <a:r>
              <a:t>Wu et al. Sci Rep . 2015 Nov 18;5:15451.  Wu et al. </a:t>
            </a:r>
          </a:p>
        </p:txBody>
      </p:sp>
      <p:pic>
        <p:nvPicPr>
          <p:cNvPr id="287" name="Picture 9" descr="Picture 9"/>
          <p:cNvPicPr>
            <a:picLocks noChangeAspect="1"/>
          </p:cNvPicPr>
          <p:nvPr/>
        </p:nvPicPr>
        <p:blipFill>
          <a:blip r:embed="rId4">
            <a:extLst/>
          </a:blip>
          <a:stretch>
            <a:fillRect/>
          </a:stretch>
        </p:blipFill>
        <p:spPr>
          <a:xfrm>
            <a:off x="1141950" y="1182699"/>
            <a:ext cx="4377700" cy="3691177"/>
          </a:xfrm>
          <a:prstGeom prst="rect">
            <a:avLst/>
          </a:prstGeom>
          <a:ln w="12700">
            <a:miter lim="400000"/>
          </a:ln>
        </p:spPr>
      </p:pic>
      <p:sp>
        <p:nvSpPr>
          <p:cNvPr id="288" name="TextBox 11"/>
          <p:cNvSpPr txBox="1"/>
          <p:nvPr/>
        </p:nvSpPr>
        <p:spPr>
          <a:xfrm>
            <a:off x="5553939" y="2467443"/>
            <a:ext cx="2387367" cy="952596"/>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p>
            <a:pPr defTabSz="685800">
              <a:defRPr sz="1200">
                <a:latin typeface="Arial"/>
                <a:ea typeface="Arial"/>
                <a:cs typeface="Arial"/>
                <a:sym typeface="Arial"/>
              </a:defRPr>
            </a:pPr>
            <a:r>
              <a:t>Cumulative incidences of acute coronary syndrome (ACS) for dementia patients who</a:t>
            </a:r>
            <a:endParaRPr>
              <a:solidFill>
                <a:srgbClr val="FFFFFF"/>
              </a:solidFill>
            </a:endParaRPr>
          </a:p>
          <a:p>
            <a:pPr defTabSz="685800">
              <a:defRPr sz="1200">
                <a:latin typeface="Arial"/>
                <a:ea typeface="Arial"/>
                <a:cs typeface="Arial"/>
                <a:sym typeface="Arial"/>
              </a:defRPr>
            </a:pPr>
            <a:r>
              <a:t>were treated with or without acetylcholinesterase inhibitors.</a:t>
            </a:r>
          </a:p>
        </p:txBody>
      </p:sp>
      <p:sp>
        <p:nvSpPr>
          <p:cNvPr id="289" name="TextBox 13"/>
          <p:cNvSpPr txBox="1"/>
          <p:nvPr/>
        </p:nvSpPr>
        <p:spPr>
          <a:xfrm>
            <a:off x="5718449" y="1386776"/>
            <a:ext cx="2207468" cy="419195"/>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solidFill>
                  <a:srgbClr val="222222"/>
                </a:solidFill>
                <a:latin typeface="Arial"/>
                <a:ea typeface="Arial"/>
                <a:cs typeface="Arial"/>
                <a:sym typeface="Arial"/>
              </a:defRPr>
            </a:lvl1pPr>
          </a:lstStyle>
          <a:p>
            <a:pPr/>
            <a:r>
              <a:t>Population-based retrospective cohort</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3" name="Title 1"/>
          <p:cNvSpPr txBox="1"/>
          <p:nvPr>
            <p:ph type="title"/>
          </p:nvPr>
        </p:nvSpPr>
        <p:spPr>
          <a:xfrm>
            <a:off x="1485900" y="400452"/>
            <a:ext cx="6172200" cy="983166"/>
          </a:xfrm>
          <a:prstGeom prst="rect">
            <a:avLst/>
          </a:prstGeom>
        </p:spPr>
        <p:txBody>
          <a:bodyPr/>
          <a:lstStyle>
            <a:lvl1pPr>
              <a:defRPr b="0" sz="2000">
                <a:solidFill>
                  <a:srgbClr val="1C1D1E"/>
                </a:solidFill>
                <a:latin typeface="Arial"/>
                <a:ea typeface="Arial"/>
                <a:cs typeface="Arial"/>
                <a:sym typeface="Arial"/>
              </a:defRPr>
            </a:lvl1pPr>
          </a:lstStyle>
          <a:p>
            <a:pPr>
              <a:defRPr>
                <a:effectLst/>
              </a:defRPr>
            </a:pPr>
            <a:r>
              <a:t>Cardiovascular Outcomes of Cholinesterase Inhibitors in Individuals with Dementia: A Meta-Analysis and Systematic Review</a:t>
            </a:r>
          </a:p>
        </p:txBody>
      </p:sp>
      <p:pic>
        <p:nvPicPr>
          <p:cNvPr id="294" name="Content Placeholder 5" descr="Content Placeholder 5"/>
          <p:cNvPicPr>
            <a:picLocks noChangeAspect="1"/>
          </p:cNvPicPr>
          <p:nvPr/>
        </p:nvPicPr>
        <p:blipFill>
          <a:blip r:embed="rId3">
            <a:extLst/>
          </a:blip>
          <a:stretch>
            <a:fillRect/>
          </a:stretch>
        </p:blipFill>
        <p:spPr>
          <a:xfrm>
            <a:off x="1143000" y="9459"/>
            <a:ext cx="2726923" cy="390994"/>
          </a:xfrm>
          <a:prstGeom prst="rect">
            <a:avLst/>
          </a:prstGeom>
          <a:ln w="12700">
            <a:miter lim="400000"/>
          </a:ln>
        </p:spPr>
      </p:pic>
      <p:sp>
        <p:nvSpPr>
          <p:cNvPr id="295" name="Slide Number Placeholder 3"/>
          <p:cNvSpPr txBox="1"/>
          <p:nvPr>
            <p:ph type="sldNum" sz="quarter" idx="2"/>
          </p:nvPr>
        </p:nvSpPr>
        <p:spPr>
          <a:xfrm>
            <a:off x="6753196" y="4856409"/>
            <a:ext cx="208417" cy="1918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96" name="TextBox 7"/>
          <p:cNvSpPr txBox="1"/>
          <p:nvPr/>
        </p:nvSpPr>
        <p:spPr>
          <a:xfrm>
            <a:off x="2521007" y="4880124"/>
            <a:ext cx="4732021" cy="241395"/>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latin typeface="Arial"/>
                <a:ea typeface="Arial"/>
                <a:cs typeface="Arial"/>
                <a:sym typeface="Arial"/>
              </a:defRPr>
            </a:lvl1pPr>
          </a:lstStyle>
          <a:p>
            <a:pPr/>
            <a:r>
              <a:t>Isik et al. J Am Geriatr Soc . 2018. Sep;66(9):1805-1811.</a:t>
            </a:r>
          </a:p>
        </p:txBody>
      </p:sp>
      <p:sp>
        <p:nvSpPr>
          <p:cNvPr id="297" name="TextBox 6"/>
          <p:cNvSpPr txBox="1"/>
          <p:nvPr/>
        </p:nvSpPr>
        <p:spPr>
          <a:xfrm>
            <a:off x="1348740" y="1497702"/>
            <a:ext cx="6446519" cy="2730596"/>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p>
            <a:pPr defTabSz="685800">
              <a:defRPr sz="1200">
                <a:latin typeface="Arial"/>
                <a:ea typeface="Arial"/>
                <a:cs typeface="Arial"/>
                <a:sym typeface="Arial"/>
              </a:defRPr>
            </a:pPr>
            <a:r>
              <a:t>Several mechanisms could explain this relationship. </a:t>
            </a:r>
            <a:endParaRPr>
              <a:solidFill>
                <a:srgbClr val="FFFFFF"/>
              </a:solidFill>
            </a:endParaRPr>
          </a:p>
          <a:p>
            <a:pPr marL="152400" indent="-152400" defTabSz="685800">
              <a:buSzPct val="100000"/>
              <a:buAutoNum type="arabicPeriod" startAt="1"/>
              <a:defRPr sz="1200">
                <a:latin typeface="Arial"/>
                <a:ea typeface="Arial"/>
                <a:cs typeface="Arial"/>
                <a:sym typeface="Arial"/>
              </a:defRPr>
            </a:pPr>
            <a:r>
              <a:t>Similar to parasympathetic activity through vagal stimulation or exercise, </a:t>
            </a:r>
            <a:r>
              <a:t>AChEI</a:t>
            </a:r>
            <a:r>
              <a:t> might have a protective rule against heart failure and cardiovascular diseases. A number of previous studies found that parasympathetic activities has direct positive effect at the ventricular level independent of sinus node effect. </a:t>
            </a:r>
            <a:endParaRPr>
              <a:solidFill>
                <a:srgbClr val="FFFFFF"/>
              </a:solidFill>
            </a:endParaRPr>
          </a:p>
          <a:p>
            <a:pPr marL="152400" indent="-152400" defTabSz="685800">
              <a:buSzPct val="100000"/>
              <a:buAutoNum type="arabicPeriod" startAt="1"/>
              <a:defRPr sz="1200">
                <a:latin typeface="Arial"/>
                <a:ea typeface="Arial"/>
                <a:cs typeface="Arial"/>
                <a:sym typeface="Arial"/>
              </a:defRPr>
            </a:pPr>
            <a:r>
              <a:t>Greater cholinergic activities has also benefit by affecting CV events through other potential mechanisms, including</a:t>
            </a:r>
            <a:endParaRPr>
              <a:solidFill>
                <a:srgbClr val="FFFFFF"/>
              </a:solidFill>
            </a:endParaRPr>
          </a:p>
          <a:p>
            <a:pPr lvl="1" marL="609600" indent="-152400" defTabSz="685800">
              <a:buSzPct val="100000"/>
              <a:buAutoNum type="arabicPeriod" startAt="1"/>
              <a:defRPr sz="1200">
                <a:latin typeface="Arial"/>
                <a:ea typeface="Arial"/>
                <a:cs typeface="Arial"/>
                <a:sym typeface="Arial"/>
              </a:defRPr>
            </a:pPr>
            <a:r>
              <a:t>Anti-inflammatory pathways</a:t>
            </a:r>
            <a:endParaRPr>
              <a:solidFill>
                <a:srgbClr val="FFFFFF"/>
              </a:solidFill>
            </a:endParaRPr>
          </a:p>
          <a:p>
            <a:pPr lvl="1" marL="609600" indent="-152400" defTabSz="685800">
              <a:buSzPct val="100000"/>
              <a:buAutoNum type="arabicPeriod" startAt="1"/>
              <a:defRPr sz="1200">
                <a:latin typeface="Arial"/>
                <a:ea typeface="Arial"/>
                <a:cs typeface="Arial"/>
                <a:sym typeface="Arial"/>
              </a:defRPr>
            </a:pPr>
            <a:r>
              <a:t>Modulation of nitric oxide signalling</a:t>
            </a:r>
            <a:endParaRPr>
              <a:solidFill>
                <a:srgbClr val="FFFFFF"/>
              </a:solidFill>
            </a:endParaRPr>
          </a:p>
          <a:p>
            <a:pPr lvl="1" marL="609600" indent="-152400" defTabSz="685800">
              <a:buSzPct val="100000"/>
              <a:buAutoNum type="arabicPeriod" startAt="1"/>
              <a:defRPr sz="1200">
                <a:latin typeface="Arial"/>
                <a:ea typeface="Arial"/>
                <a:cs typeface="Arial"/>
                <a:sym typeface="Arial"/>
              </a:defRPr>
            </a:pPr>
            <a:r>
              <a:t>Improvement in mitochondrial biogenesis on function</a:t>
            </a:r>
            <a:endParaRPr>
              <a:solidFill>
                <a:srgbClr val="FFFFFF"/>
              </a:solidFill>
            </a:endParaRPr>
          </a:p>
          <a:p>
            <a:pPr lvl="1" marL="609600" indent="-152400" defTabSz="685800">
              <a:buSzPct val="100000"/>
              <a:buAutoNum type="arabicPeriod" startAt="1"/>
              <a:defRPr sz="1200">
                <a:latin typeface="Arial"/>
                <a:ea typeface="Arial"/>
                <a:cs typeface="Arial"/>
                <a:sym typeface="Arial"/>
              </a:defRPr>
            </a:pPr>
            <a:r>
              <a:t>Potential calcium regulation</a:t>
            </a:r>
            <a:endParaRPr>
              <a:solidFill>
                <a:srgbClr val="FFFFFF"/>
              </a:solidFill>
            </a:endParaRPr>
          </a:p>
          <a:p>
            <a:pPr lvl="1" marL="609600" indent="-152400" defTabSz="685800">
              <a:buSzPct val="100000"/>
              <a:buAutoNum type="arabicPeriod" startAt="1"/>
              <a:defRPr sz="1200">
                <a:latin typeface="Arial"/>
                <a:ea typeface="Arial"/>
                <a:cs typeface="Arial"/>
                <a:sym typeface="Arial"/>
              </a:defRPr>
            </a:pPr>
            <a:r>
              <a:t>Might also protect cardiomyocytes</a:t>
            </a:r>
            <a:r>
              <a:t> against acute hypoxia and ischaemia by increasing  cholinergic activity in the heart.</a:t>
            </a:r>
            <a:endParaRPr>
              <a:solidFill>
                <a:srgbClr val="FFFFFF"/>
              </a:solidFill>
            </a:endParaRPr>
          </a:p>
          <a:p>
            <a:pPr lvl="1" marL="609600" indent="-152400" defTabSz="685800">
              <a:buSzPct val="100000"/>
              <a:buAutoNum type="arabicPeriod" startAt="1"/>
              <a:defRPr sz="1200">
                <a:latin typeface="Arial"/>
                <a:ea typeface="Arial"/>
                <a:cs typeface="Arial"/>
                <a:sym typeface="Arial"/>
              </a:defRPr>
            </a:pPr>
            <a:r>
              <a:t>M</a:t>
            </a:r>
            <a:r>
              <a:t>ight prevent Vascular endothelial damage.</a:t>
            </a:r>
            <a:endParaRPr>
              <a:solidFill>
                <a:srgbClr val="FFFFFF"/>
              </a:solidFill>
            </a:endParaRPr>
          </a:p>
          <a:p>
            <a:pPr lvl="1" marL="609600" indent="-152400" defTabSz="685800">
              <a:buSzPct val="100000"/>
              <a:buAutoNum type="arabicPeriod" startAt="1"/>
              <a:defRPr sz="1200">
                <a:latin typeface="Arial"/>
                <a:ea typeface="Arial"/>
                <a:cs typeface="Arial"/>
                <a:sym typeface="Arial"/>
              </a:defRPr>
            </a:pPr>
            <a:r>
              <a:t>2-fold risk of weight loss which might indirectly influence CV</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B3A5C"/>
        </a:solidFill>
      </p:bgPr>
    </p:bg>
    <p:spTree>
      <p:nvGrpSpPr>
        <p:cNvPr id="1" name=""/>
        <p:cNvGrpSpPr/>
        <p:nvPr/>
      </p:nvGrpSpPr>
      <p:grpSpPr>
        <a:xfrm>
          <a:off x="0" y="0"/>
          <a:ext cx="0" cy="0"/>
          <a:chOff x="0" y="0"/>
          <a:chExt cx="0" cy="0"/>
        </a:xfrm>
      </p:grpSpPr>
      <p:sp>
        <p:nvSpPr>
          <p:cNvPr id="301" name="Shape 0"/>
          <p:cNvSpPr/>
          <p:nvPr/>
        </p:nvSpPr>
        <p:spPr>
          <a:xfrm>
            <a:off x="-1" y="0"/>
            <a:ext cx="365762" cy="5143500"/>
          </a:xfrm>
          <a:prstGeom prst="rect">
            <a:avLst/>
          </a:prstGeom>
          <a:solidFill>
            <a:srgbClr val="00A896"/>
          </a:solidFill>
          <a:ln w="12700">
            <a:solidFill>
              <a:srgbClr val="00A896"/>
            </a:solidFill>
          </a:ln>
        </p:spPr>
        <p:txBody>
          <a:bodyPr lIns="45719" rIns="45719"/>
          <a:lstStyle/>
          <a:p>
            <a:pPr/>
          </a:p>
        </p:txBody>
      </p:sp>
      <p:sp>
        <p:nvSpPr>
          <p:cNvPr id="302" name="Text 1"/>
          <p:cNvSpPr txBox="1"/>
          <p:nvPr/>
        </p:nvSpPr>
        <p:spPr>
          <a:xfrm>
            <a:off x="685800" y="403998"/>
            <a:ext cx="3657600" cy="111224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8800">
                <a:solidFill>
                  <a:srgbClr val="00A896"/>
                </a:solidFill>
              </a:defRPr>
            </a:lvl1pPr>
          </a:lstStyle>
          <a:p>
            <a:pPr/>
            <a:r>
              <a:t>02</a:t>
            </a:r>
          </a:p>
        </p:txBody>
      </p:sp>
      <p:sp>
        <p:nvSpPr>
          <p:cNvPr id="303" name="Text 2"/>
          <p:cNvSpPr txBox="1"/>
          <p:nvPr/>
        </p:nvSpPr>
        <p:spPr>
          <a:xfrm>
            <a:off x="685800" y="1869092"/>
            <a:ext cx="8229600" cy="101669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b="1" sz="3600">
                <a:solidFill>
                  <a:srgbClr val="FFFFFF"/>
                </a:solidFill>
              </a:defRPr>
            </a:pPr>
            <a:r>
              <a:t>Antipsychotics &amp; QTc</a:t>
            </a:r>
          </a:p>
          <a:p>
            <a:pPr>
              <a:defRPr b="1" sz="3600">
                <a:solidFill>
                  <a:srgbClr val="FFFFFF"/>
                </a:solidFill>
              </a:defRPr>
            </a:pPr>
            <a:r>
              <a:t>Prolongation</a:t>
            </a:r>
          </a:p>
        </p:txBody>
      </p:sp>
      <p:sp>
        <p:nvSpPr>
          <p:cNvPr id="304" name="Text 3"/>
          <p:cNvSpPr txBox="1"/>
          <p:nvPr/>
        </p:nvSpPr>
        <p:spPr>
          <a:xfrm>
            <a:off x="685800" y="3273754"/>
            <a:ext cx="8046719" cy="21905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700">
                <a:solidFill>
                  <a:srgbClr val="C8EDEA"/>
                </a:solidFill>
              </a:defRPr>
            </a:lvl1pPr>
          </a:lstStyle>
          <a:p>
            <a:pPr/>
            <a:r>
              <a:t>Risk stratification, thresholds and monitoring frameworks</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308"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309"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310"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Mechanism of Drug-Induced QTc Prolongation</a:t>
            </a:r>
          </a:p>
        </p:txBody>
      </p:sp>
      <p:sp>
        <p:nvSpPr>
          <p:cNvPr id="311"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312"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313" name="Shape 5"/>
          <p:cNvSpPr/>
          <p:nvPr/>
        </p:nvSpPr>
        <p:spPr>
          <a:xfrm>
            <a:off x="274319" y="987552"/>
            <a:ext cx="5394962" cy="370332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314" name="Shape 6"/>
          <p:cNvSpPr/>
          <p:nvPr/>
        </p:nvSpPr>
        <p:spPr>
          <a:xfrm>
            <a:off x="274320" y="987552"/>
            <a:ext cx="64009" cy="3703321"/>
          </a:xfrm>
          <a:prstGeom prst="rect">
            <a:avLst/>
          </a:prstGeom>
          <a:solidFill>
            <a:srgbClr val="C47A00"/>
          </a:solidFill>
          <a:ln w="12700">
            <a:solidFill>
              <a:srgbClr val="C47A00"/>
            </a:solidFill>
          </a:ln>
        </p:spPr>
        <p:txBody>
          <a:bodyPr lIns="45719" rIns="45719"/>
          <a:lstStyle/>
          <a:p>
            <a:pPr/>
          </a:p>
        </p:txBody>
      </p:sp>
      <p:sp>
        <p:nvSpPr>
          <p:cNvPr id="315" name="Text 7"/>
          <p:cNvSpPr txBox="1"/>
          <p:nvPr/>
        </p:nvSpPr>
        <p:spPr>
          <a:xfrm>
            <a:off x="502919" y="1114483"/>
            <a:ext cx="51206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The Electrophysiological Mechanism</a:t>
            </a:r>
          </a:p>
        </p:txBody>
      </p:sp>
      <p:sp>
        <p:nvSpPr>
          <p:cNvPr id="316" name="Text 8"/>
          <p:cNvSpPr txBox="1"/>
          <p:nvPr/>
        </p:nvSpPr>
        <p:spPr>
          <a:xfrm>
            <a:off x="502919" y="1508813"/>
            <a:ext cx="5120642"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Antipsychotics block the hERG potassium channel, which is responsible for rapid delayed rectifier current in ventricular myocytes.</a:t>
            </a:r>
          </a:p>
        </p:txBody>
      </p:sp>
      <p:sp>
        <p:nvSpPr>
          <p:cNvPr id="317" name="Text 9"/>
          <p:cNvSpPr txBox="1"/>
          <p:nvPr/>
        </p:nvSpPr>
        <p:spPr>
          <a:xfrm>
            <a:off x="502919" y="2047547"/>
            <a:ext cx="512064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E2A38"/>
                </a:solidFill>
              </a:defRPr>
            </a:lvl1pPr>
          </a:lstStyle>
          <a:p>
            <a:pPr/>
            <a:r>
              <a:t>Consequence:</a:t>
            </a:r>
          </a:p>
        </p:txBody>
      </p:sp>
      <p:sp>
        <p:nvSpPr>
          <p:cNvPr id="318" name="Text 10"/>
          <p:cNvSpPr txBox="1"/>
          <p:nvPr/>
        </p:nvSpPr>
        <p:spPr>
          <a:xfrm>
            <a:off x="384047" y="2286000"/>
            <a:ext cx="5166362" cy="91886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Slowed repolarisation phase 3 of action potential</a:t>
            </a:r>
          </a:p>
          <a:p>
            <a:pPr marL="152400" indent="-152400">
              <a:buSzPct val="100000"/>
              <a:buChar char="•"/>
              <a:defRPr sz="1200">
                <a:solidFill>
                  <a:srgbClr val="1E2A38"/>
                </a:solidFill>
              </a:defRPr>
            </a:pPr>
            <a:r>
              <a:t>Lengthened QT interval on surface ECG</a:t>
            </a:r>
          </a:p>
          <a:p>
            <a:pPr marL="152400" indent="-152400">
              <a:buSzPct val="100000"/>
              <a:buChar char="•"/>
              <a:defRPr sz="1200">
                <a:solidFill>
                  <a:srgbClr val="1E2A38"/>
                </a:solidFill>
              </a:defRPr>
            </a:pPr>
            <a:r>
              <a:t>Early afterdepolarisations (EADs) can develop</a:t>
            </a:r>
          </a:p>
          <a:p>
            <a:pPr marL="152400" indent="-152400">
              <a:buSzPct val="100000"/>
              <a:buChar char="•"/>
              <a:defRPr sz="1200">
                <a:solidFill>
                  <a:srgbClr val="1E2A38"/>
                </a:solidFill>
              </a:defRPr>
            </a:pPr>
            <a:r>
              <a:t>EADs trigger polymorphic VT — Torsades de Pointes (TdP)</a:t>
            </a:r>
          </a:p>
          <a:p>
            <a:pPr marL="152400" indent="-152400">
              <a:buSzPct val="100000"/>
              <a:buChar char="•"/>
              <a:defRPr sz="1200">
                <a:solidFill>
                  <a:srgbClr val="1E2A38"/>
                </a:solidFill>
              </a:defRPr>
            </a:pPr>
            <a:r>
              <a:t>TdP can degenerate into VF and sudden cardiac death</a:t>
            </a:r>
          </a:p>
        </p:txBody>
      </p:sp>
      <p:sp>
        <p:nvSpPr>
          <p:cNvPr id="319" name="Shape 11"/>
          <p:cNvSpPr/>
          <p:nvPr/>
        </p:nvSpPr>
        <p:spPr>
          <a:xfrm>
            <a:off x="5897879" y="987552"/>
            <a:ext cx="2926082" cy="13716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320" name="Shape 12"/>
          <p:cNvSpPr/>
          <p:nvPr/>
        </p:nvSpPr>
        <p:spPr>
          <a:xfrm>
            <a:off x="5897879" y="987552"/>
            <a:ext cx="64009" cy="1371601"/>
          </a:xfrm>
          <a:prstGeom prst="rect">
            <a:avLst/>
          </a:prstGeom>
          <a:solidFill>
            <a:srgbClr val="C0392B"/>
          </a:solidFill>
          <a:ln w="12700">
            <a:solidFill>
              <a:srgbClr val="C0392B"/>
            </a:solidFill>
          </a:ln>
        </p:spPr>
        <p:txBody>
          <a:bodyPr lIns="45719" rIns="45719"/>
          <a:lstStyle/>
          <a:p>
            <a:pPr/>
          </a:p>
        </p:txBody>
      </p:sp>
      <p:sp>
        <p:nvSpPr>
          <p:cNvPr id="321" name="Text 13"/>
          <p:cNvSpPr txBox="1"/>
          <p:nvPr/>
        </p:nvSpPr>
        <p:spPr>
          <a:xfrm>
            <a:off x="6126479" y="1110287"/>
            <a:ext cx="256032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Torsades de Pointes</a:t>
            </a:r>
          </a:p>
        </p:txBody>
      </p:sp>
      <p:sp>
        <p:nvSpPr>
          <p:cNvPr id="322" name="Text 14"/>
          <p:cNvSpPr txBox="1"/>
          <p:nvPr/>
        </p:nvSpPr>
        <p:spPr>
          <a:xfrm>
            <a:off x="6126479" y="1450516"/>
            <a:ext cx="256032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Polymorphic VT with characteristic twisting QRS morphology around the isoelectric line</a:t>
            </a:r>
          </a:p>
        </p:txBody>
      </p:sp>
      <p:sp>
        <p:nvSpPr>
          <p:cNvPr id="323" name="Shape 15"/>
          <p:cNvSpPr/>
          <p:nvPr/>
        </p:nvSpPr>
        <p:spPr>
          <a:xfrm>
            <a:off x="5897879" y="2542032"/>
            <a:ext cx="2926082" cy="1234441"/>
          </a:xfrm>
          <a:prstGeom prst="rect">
            <a:avLst/>
          </a:prstGeom>
          <a:solidFill>
            <a:srgbClr val="FEF8E7"/>
          </a:solidFill>
          <a:ln w="12700">
            <a:solidFill>
              <a:srgbClr val="FEF8E7"/>
            </a:solidFill>
          </a:ln>
        </p:spPr>
        <p:txBody>
          <a:bodyPr lIns="45719" rIns="45719"/>
          <a:lstStyle/>
          <a:p>
            <a:pPr/>
          </a:p>
        </p:txBody>
      </p:sp>
      <p:sp>
        <p:nvSpPr>
          <p:cNvPr id="324" name="Shape 16"/>
          <p:cNvSpPr/>
          <p:nvPr/>
        </p:nvSpPr>
        <p:spPr>
          <a:xfrm>
            <a:off x="5897879" y="2542032"/>
            <a:ext cx="64009" cy="1234441"/>
          </a:xfrm>
          <a:prstGeom prst="rect">
            <a:avLst/>
          </a:prstGeom>
          <a:solidFill>
            <a:srgbClr val="C47A00"/>
          </a:solidFill>
          <a:ln w="12700">
            <a:solidFill>
              <a:srgbClr val="C47A00"/>
            </a:solidFill>
          </a:ln>
        </p:spPr>
        <p:txBody>
          <a:bodyPr lIns="45719" rIns="45719"/>
          <a:lstStyle/>
          <a:p>
            <a:pPr/>
          </a:p>
        </p:txBody>
      </p:sp>
      <p:sp>
        <p:nvSpPr>
          <p:cNvPr id="325" name="Text 17"/>
          <p:cNvSpPr txBox="1"/>
          <p:nvPr/>
        </p:nvSpPr>
        <p:spPr>
          <a:xfrm>
            <a:off x="6108191" y="2664767"/>
            <a:ext cx="265176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B3A5C"/>
                </a:solidFill>
              </a:defRPr>
            </a:lvl1pPr>
          </a:lstStyle>
          <a:p>
            <a:pPr/>
            <a:r>
              <a:t>QTc Correction</a:t>
            </a:r>
          </a:p>
        </p:txBody>
      </p:sp>
      <p:sp>
        <p:nvSpPr>
          <p:cNvPr id="326" name="Text 18"/>
          <p:cNvSpPr txBox="1"/>
          <p:nvPr/>
        </p:nvSpPr>
        <p:spPr>
          <a:xfrm>
            <a:off x="6108191" y="2794279"/>
            <a:ext cx="2651761" cy="101340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Bazett: QTc = QT / √RR</a:t>
            </a:r>
          </a:p>
          <a:p>
            <a:pPr>
              <a:defRPr sz="1100">
                <a:solidFill>
                  <a:srgbClr val="1E2A38"/>
                </a:solidFill>
              </a:defRPr>
            </a:pPr>
            <a:r>
              <a:t>Fridericia: QTc = QT / RR¹ᐟ³ (cube root)</a:t>
            </a:r>
          </a:p>
          <a:p>
            <a:pPr>
              <a:defRPr sz="1100">
                <a:solidFill>
                  <a:srgbClr val="1E2A38"/>
                </a:solidFill>
              </a:defRPr>
            </a:pPr>
            <a:r>
              <a:t>Fridericia more accurate at HR extremes; no single guideline mandates a switch — but the same action thresholds (e.g. 500 ms) apply regardless of correction method.</a:t>
            </a:r>
          </a:p>
        </p:txBody>
      </p:sp>
      <p:sp>
        <p:nvSpPr>
          <p:cNvPr id="327" name="Shape 19"/>
          <p:cNvSpPr/>
          <p:nvPr/>
        </p:nvSpPr>
        <p:spPr>
          <a:xfrm>
            <a:off x="5897879" y="3867911"/>
            <a:ext cx="2926082" cy="822962"/>
          </a:xfrm>
          <a:prstGeom prst="rect">
            <a:avLst/>
          </a:prstGeom>
          <a:solidFill>
            <a:srgbClr val="EAF7F5"/>
          </a:solidFill>
          <a:ln w="12700">
            <a:solidFill>
              <a:srgbClr val="EAF7F5"/>
            </a:solidFill>
          </a:ln>
        </p:spPr>
        <p:txBody>
          <a:bodyPr lIns="45719" rIns="45719"/>
          <a:lstStyle/>
          <a:p>
            <a:pPr/>
          </a:p>
        </p:txBody>
      </p:sp>
      <p:sp>
        <p:nvSpPr>
          <p:cNvPr id="328" name="Shape 20"/>
          <p:cNvSpPr/>
          <p:nvPr/>
        </p:nvSpPr>
        <p:spPr>
          <a:xfrm>
            <a:off x="5897879" y="3867911"/>
            <a:ext cx="64009" cy="822962"/>
          </a:xfrm>
          <a:prstGeom prst="rect">
            <a:avLst/>
          </a:prstGeom>
          <a:solidFill>
            <a:srgbClr val="00A896"/>
          </a:solidFill>
          <a:ln w="12700">
            <a:solidFill>
              <a:srgbClr val="00A896"/>
            </a:solidFill>
          </a:ln>
        </p:spPr>
        <p:txBody>
          <a:bodyPr lIns="45719" rIns="45719"/>
          <a:lstStyle/>
          <a:p>
            <a:pPr/>
          </a:p>
        </p:txBody>
      </p:sp>
      <p:sp>
        <p:nvSpPr>
          <p:cNvPr id="329" name="Text 21"/>
          <p:cNvSpPr txBox="1"/>
          <p:nvPr/>
        </p:nvSpPr>
        <p:spPr>
          <a:xfrm>
            <a:off x="6108191" y="3973752"/>
            <a:ext cx="2670049" cy="6295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Drug-induced TdP risk is higher when multiple QTc-prolonging mechanisms are combined — pharmacodynamic synergy increases risk disproportionately</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333"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334"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335"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Antipsychotics — QTc Risk Stratification</a:t>
            </a:r>
          </a:p>
        </p:txBody>
      </p:sp>
      <p:sp>
        <p:nvSpPr>
          <p:cNvPr id="336"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337"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338" name="Text 5"/>
          <p:cNvSpPr txBox="1"/>
          <p:nvPr/>
        </p:nvSpPr>
        <p:spPr>
          <a:xfrm>
            <a:off x="274320" y="1030146"/>
            <a:ext cx="85953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Risk classification based on CredibleMeds / AZCERT evidence grading (crediblemeds.org)</a:t>
            </a:r>
          </a:p>
        </p:txBody>
      </p:sp>
      <p:graphicFrame>
        <p:nvGraphicFramePr>
          <p:cNvPr id="339" name="Table 0"/>
          <p:cNvGraphicFramePr/>
          <p:nvPr/>
        </p:nvGraphicFramePr>
        <p:xfrm>
          <a:off x="274320" y="1234439"/>
          <a:ext cx="8595361" cy="3621026"/>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1645920"/>
                <a:gridCol w="1097280"/>
                <a:gridCol w="1188720"/>
                <a:gridCol w="4663440"/>
              </a:tblGrid>
              <a:tr h="329184">
                <a:tc>
                  <a:txBody>
                    <a:bodyPr/>
                    <a:lstStyle/>
                    <a:p>
                      <a:pPr algn="l">
                        <a:defRPr sz="1800"/>
                      </a:pPr>
                      <a:r>
                        <a:rPr b="1" sz="1200">
                          <a:solidFill>
                            <a:srgbClr val="FFFFFF"/>
                          </a:solidFill>
                        </a:rPr>
                        <a:t>Drug</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1B3A5C"/>
                    </a:solidFill>
                  </a:tcPr>
                </a:tc>
                <a:tc>
                  <a:txBody>
                    <a:bodyPr/>
                    <a:lstStyle/>
                    <a:p>
                      <a:pPr algn="l">
                        <a:defRPr sz="1800"/>
                      </a:pPr>
                      <a:r>
                        <a:rPr b="1" sz="1200">
                          <a:solidFill>
                            <a:srgbClr val="FFFFFF"/>
                          </a:solidFill>
                        </a:rPr>
                        <a:t>Class</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1B3A5C"/>
                    </a:solidFill>
                  </a:tcPr>
                </a:tc>
                <a:tc>
                  <a:txBody>
                    <a:bodyPr/>
                    <a:lstStyle/>
                    <a:p>
                      <a:pPr algn="ctr">
                        <a:defRPr sz="1800"/>
                      </a:pPr>
                      <a:r>
                        <a:rPr b="1" sz="1200">
                          <a:solidFill>
                            <a:srgbClr val="FFFFFF"/>
                          </a:solidFill>
                        </a:rPr>
                        <a:t>QTc Risk</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1B3A5C"/>
                    </a:solidFill>
                  </a:tcPr>
                </a:tc>
                <a:tc>
                  <a:txBody>
                    <a:bodyPr/>
                    <a:lstStyle/>
                    <a:p>
                      <a:pPr algn="l">
                        <a:defRPr sz="1800"/>
                      </a:pPr>
                      <a:r>
                        <a:rPr b="1" sz="1200">
                          <a:solidFill>
                            <a:srgbClr val="FFFFFF"/>
                          </a:solidFill>
                        </a:rPr>
                        <a:t>Clinical Notes</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1B3A5C"/>
                    </a:solidFill>
                  </a:tcPr>
                </a:tc>
              </a:tr>
              <a:tr h="329184">
                <a:tc>
                  <a:txBody>
                    <a:bodyPr/>
                    <a:lstStyle/>
                    <a:p>
                      <a:pPr algn="l">
                        <a:defRPr sz="1800"/>
                      </a:pPr>
                      <a:r>
                        <a:rPr sz="1100">
                          <a:solidFill>
                            <a:srgbClr val="1E2A38"/>
                          </a:solidFill>
                        </a:rPr>
                        <a:t>Haloperidol (IV)</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HIGH</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C0392B"/>
                    </a:solidFill>
                  </a:tcPr>
                </a:tc>
                <a:tc>
                  <a:txBody>
                    <a:bodyPr/>
                    <a:lstStyle/>
                    <a:p>
                      <a:pPr algn="l">
                        <a:defRPr sz="1800"/>
                      </a:pPr>
                      <a:r>
                        <a:rPr sz="1100">
                          <a:solidFill>
                            <a:srgbClr val="1E2A38"/>
                          </a:solidFill>
                        </a:rPr>
                        <a:t>IV route substantially increases risk vs oral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Amisulpride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HIGH</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C0392B"/>
                    </a:solidFill>
                  </a:tcPr>
                </a:tc>
                <a:tc>
                  <a:txBody>
                    <a:bodyPr/>
                    <a:lstStyle/>
                    <a:p>
                      <a:pPr algn="l">
                        <a:defRPr sz="1800"/>
                      </a:pPr>
                      <a:r>
                        <a:rPr sz="1100">
                          <a:solidFill>
                            <a:srgbClr val="1E2A38"/>
                          </a:solidFill>
                        </a:rPr>
                        <a:t>Avoid in combination with other QTc drugs</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Sertindole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HIGH</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C0392B"/>
                    </a:solidFill>
                  </a:tcPr>
                </a:tc>
                <a:tc>
                  <a:txBody>
                    <a:bodyPr/>
                    <a:lstStyle/>
                    <a:p>
                      <a:pPr algn="l">
                        <a:defRPr sz="1800"/>
                      </a:pPr>
                      <a:r>
                        <a:rPr sz="1100">
                          <a:solidFill>
                            <a:srgbClr val="1E2A38"/>
                          </a:solidFill>
                        </a:rPr>
                        <a:t>Restricted use; cardiology clearance required</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Ziprasidone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HIGH</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C0392B"/>
                    </a:solidFill>
                  </a:tcPr>
                </a:tc>
                <a:tc>
                  <a:txBody>
                    <a:bodyPr/>
                    <a:lstStyle/>
                    <a:p>
                      <a:pPr algn="l">
                        <a:defRPr sz="1800"/>
                      </a:pPr>
                      <a:r>
                        <a:rPr sz="1100">
                          <a:solidFill>
                            <a:srgbClr val="1E2A38"/>
                          </a:solidFill>
                        </a:rPr>
                        <a:t>Not available UK but prescriptions from abroad</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Haloperidol (oral)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MODERATE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C47A00"/>
                    </a:solidFill>
                  </a:tcPr>
                </a:tc>
                <a:tc>
                  <a:txBody>
                    <a:bodyPr/>
                    <a:lstStyle/>
                    <a:p>
                      <a:pPr algn="l">
                        <a:defRPr sz="1800"/>
                      </a:pPr>
                      <a:r>
                        <a:rPr sz="1100">
                          <a:solidFill>
                            <a:srgbClr val="1E2A38"/>
                          </a:solidFill>
                        </a:rPr>
                        <a:t>Dose-dependent; monitor ECG and electrolytes</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Quetiapine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MODERATE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C47A00"/>
                    </a:solidFill>
                  </a:tcPr>
                </a:tc>
                <a:tc>
                  <a:txBody>
                    <a:bodyPr/>
                    <a:lstStyle/>
                    <a:p>
                      <a:pPr algn="l">
                        <a:defRPr sz="1800"/>
                      </a:pPr>
                      <a:r>
                        <a:rPr sz="1100">
                          <a:solidFill>
                            <a:srgbClr val="1E2A38"/>
                          </a:solidFill>
                        </a:rPr>
                        <a:t>Commonly prescribed; some monitoring required</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Risperidone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MODERATE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C47A00"/>
                    </a:solidFill>
                  </a:tcPr>
                </a:tc>
                <a:tc>
                  <a:txBody>
                    <a:bodyPr/>
                    <a:lstStyle/>
                    <a:p>
                      <a:pPr algn="l">
                        <a:defRPr sz="1800"/>
                      </a:pPr>
                      <a:r>
                        <a:rPr sz="1100">
                          <a:solidFill>
                            <a:srgbClr val="1E2A38"/>
                          </a:solidFill>
                        </a:rPr>
                        <a:t>Lower risk than haloperidol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Olanzapine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LOW</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1A7A60"/>
                    </a:solidFill>
                  </a:tcPr>
                </a:tc>
                <a:tc>
                  <a:txBody>
                    <a:bodyPr/>
                    <a:lstStyle/>
                    <a:p>
                      <a:pPr algn="l">
                        <a:defRPr sz="1800"/>
                      </a:pPr>
                      <a:r>
                        <a:rPr sz="1100">
                          <a:solidFill>
                            <a:srgbClr val="1E2A38"/>
                          </a:solidFill>
                        </a:rPr>
                        <a:t>Lower QT risk — but note metabolic risk</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Aripiprazole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FFFFFF"/>
                          </a:solidFill>
                        </a:rPr>
                        <a:t>LOW</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1A7A60"/>
                    </a:solidFill>
                  </a:tcPr>
                </a:tc>
                <a:tc>
                  <a:txBody>
                    <a:bodyPr/>
                    <a:lstStyle/>
                    <a:p>
                      <a:pPr algn="l">
                        <a:defRPr sz="1800"/>
                      </a:pPr>
                      <a:r>
                        <a:rPr sz="1100">
                          <a:solidFill>
                            <a:srgbClr val="1E2A38"/>
                          </a:solidFill>
                        </a:rPr>
                        <a:t>Partial D2 agonist; may shorten QTc slightly</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r h="329184">
                <a:tc>
                  <a:txBody>
                    <a:bodyPr/>
                    <a:lstStyle/>
                    <a:p>
                      <a:pPr algn="l">
                        <a:defRPr sz="1800"/>
                      </a:pPr>
                      <a:r>
                        <a:rPr sz="1100">
                          <a:solidFill>
                            <a:srgbClr val="1E2A38"/>
                          </a:solidFill>
                        </a:rPr>
                        <a:t>Clozapine</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l">
                        <a:defRPr sz="1800"/>
                      </a:pPr>
                      <a:r>
                        <a:rPr sz="1100">
                          <a:solidFill>
                            <a:srgbClr val="1E2A38"/>
                          </a:solidFill>
                        </a:rPr>
                        <a:t>Atypical</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c>
                  <a:txBody>
                    <a:bodyPr/>
                    <a:lstStyle/>
                    <a:p>
                      <a:pPr algn="ctr">
                        <a:defRPr sz="1800"/>
                      </a:pPr>
                      <a:r>
                        <a:rPr b="1" sz="1100">
                          <a:solidFill>
                            <a:srgbClr val="1E2A38"/>
                          </a:solidFill>
                        </a:rPr>
                        <a:t>LOW*</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solidFill>
                      <a:srgbClr val="EBF1F6"/>
                    </a:solidFill>
                  </a:tcPr>
                </a:tc>
                <a:tc>
                  <a:txBody>
                    <a:bodyPr/>
                    <a:lstStyle/>
                    <a:p>
                      <a:pPr algn="l">
                        <a:defRPr sz="1800"/>
                      </a:pPr>
                      <a:r>
                        <a:rPr sz="1100">
                          <a:solidFill>
                            <a:srgbClr val="1E2A38"/>
                          </a:solidFill>
                        </a:rPr>
                        <a:t>*Low QTc effect but myocarditis / cardiomyopathy risk</a:t>
                      </a:r>
                    </a:p>
                  </a:txBody>
                  <a:tcPr marL="45720" marR="45720" marT="45720" marB="45720" anchor="t" anchorCtr="0" horzOverflow="overflow">
                    <a:lnL w="6350">
                      <a:solidFill>
                        <a:srgbClr val="D5DEE8"/>
                      </a:solidFill>
                    </a:lnL>
                    <a:lnR w="6350">
                      <a:solidFill>
                        <a:srgbClr val="D5DEE8"/>
                      </a:solidFill>
                    </a:lnR>
                    <a:lnT w="6350">
                      <a:solidFill>
                        <a:srgbClr val="D5DEE8"/>
                      </a:solidFill>
                    </a:lnT>
                    <a:lnB w="6350">
                      <a:solidFill>
                        <a:srgbClr val="D5DEE8"/>
                      </a:solidFill>
                    </a:lnB>
                    <a:noFill/>
                  </a:tcPr>
                </a:tc>
              </a:tr>
            </a:tbl>
          </a:graphicData>
        </a:graphic>
      </p:graphicFrame>
      <p:sp>
        <p:nvSpPr>
          <p:cNvPr id="340" name="Text 6"/>
          <p:cNvSpPr txBox="1"/>
          <p:nvPr/>
        </p:nvSpPr>
        <p:spPr>
          <a:xfrm>
            <a:off x="274320" y="4759959"/>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900">
                <a:solidFill>
                  <a:srgbClr val="6B7E92"/>
                </a:solidFill>
              </a:defRPr>
            </a:lvl1pPr>
          </a:lstStyle>
          <a:p>
            <a:pPr/>
            <a:r>
              <a:t>For full drug interaction checker: crediblemeds.org  |  Caution: many common drugs prolong QTc (azithromycin, ondansetron, methadone, domperidone)</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344"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345"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346"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QTc Thresholds — When to Act</a:t>
            </a:r>
          </a:p>
        </p:txBody>
      </p:sp>
      <p:sp>
        <p:nvSpPr>
          <p:cNvPr id="347"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348"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349" name="Text 5"/>
          <p:cNvSpPr txBox="1"/>
          <p:nvPr/>
        </p:nvSpPr>
        <p:spPr>
          <a:xfrm>
            <a:off x="274320" y="1032187"/>
            <a:ext cx="8595360"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300">
                <a:solidFill>
                  <a:srgbClr val="3D5A73"/>
                </a:solidFill>
              </a:defRPr>
            </a:lvl1pPr>
          </a:lstStyle>
          <a:p>
            <a:pPr/>
            <a:r>
              <a:t>Three action thresholds — absolute value, sex-adjusted, AND change from baseline</a:t>
            </a:r>
          </a:p>
        </p:txBody>
      </p:sp>
      <p:sp>
        <p:nvSpPr>
          <p:cNvPr id="350" name="Shape 6"/>
          <p:cNvSpPr/>
          <p:nvPr/>
        </p:nvSpPr>
        <p:spPr>
          <a:xfrm>
            <a:off x="274320" y="1371600"/>
            <a:ext cx="2743201" cy="457200"/>
          </a:xfrm>
          <a:prstGeom prst="rect">
            <a:avLst/>
          </a:prstGeom>
          <a:solidFill>
            <a:srgbClr val="1A7A60"/>
          </a:solidFill>
          <a:ln w="12700">
            <a:solidFill>
              <a:srgbClr val="1A7A60"/>
            </a:solidFill>
          </a:ln>
        </p:spPr>
        <p:txBody>
          <a:bodyPr lIns="45719" rIns="45719"/>
          <a:lstStyle/>
          <a:p>
            <a:pPr/>
          </a:p>
        </p:txBody>
      </p:sp>
      <p:sp>
        <p:nvSpPr>
          <p:cNvPr id="351" name="Text 7"/>
          <p:cNvSpPr txBox="1"/>
          <p:nvPr/>
        </p:nvSpPr>
        <p:spPr>
          <a:xfrm>
            <a:off x="274320" y="1475829"/>
            <a:ext cx="274320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NORMAL</a:t>
            </a:r>
          </a:p>
        </p:txBody>
      </p:sp>
      <p:sp>
        <p:nvSpPr>
          <p:cNvPr id="352" name="Shape 8"/>
          <p:cNvSpPr/>
          <p:nvPr/>
        </p:nvSpPr>
        <p:spPr>
          <a:xfrm>
            <a:off x="274320" y="1828800"/>
            <a:ext cx="2743201" cy="26974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353" name="Shape 9"/>
          <p:cNvSpPr/>
          <p:nvPr/>
        </p:nvSpPr>
        <p:spPr>
          <a:xfrm>
            <a:off x="274320" y="1828800"/>
            <a:ext cx="64009" cy="2697481"/>
          </a:xfrm>
          <a:prstGeom prst="rect">
            <a:avLst/>
          </a:prstGeom>
          <a:solidFill>
            <a:srgbClr val="1A7A60"/>
          </a:solidFill>
          <a:ln w="12700">
            <a:solidFill>
              <a:srgbClr val="1A7A60"/>
            </a:solidFill>
          </a:ln>
        </p:spPr>
        <p:txBody>
          <a:bodyPr lIns="45719" rIns="45719"/>
          <a:lstStyle/>
          <a:p>
            <a:pPr/>
          </a:p>
        </p:txBody>
      </p:sp>
      <p:sp>
        <p:nvSpPr>
          <p:cNvPr id="354" name="Text 10"/>
          <p:cNvSpPr txBox="1"/>
          <p:nvPr/>
        </p:nvSpPr>
        <p:spPr>
          <a:xfrm>
            <a:off x="457199" y="1969823"/>
            <a:ext cx="246888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&lt; 450 ms (male)</a:t>
            </a:r>
          </a:p>
        </p:txBody>
      </p:sp>
      <p:sp>
        <p:nvSpPr>
          <p:cNvPr id="355" name="Text 11"/>
          <p:cNvSpPr txBox="1"/>
          <p:nvPr/>
        </p:nvSpPr>
        <p:spPr>
          <a:xfrm>
            <a:off x="457199" y="2225855"/>
            <a:ext cx="246888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&lt; 470 ms (female)</a:t>
            </a:r>
          </a:p>
        </p:txBody>
      </p:sp>
      <p:sp>
        <p:nvSpPr>
          <p:cNvPr id="356" name="Shape 12"/>
          <p:cNvSpPr/>
          <p:nvPr/>
        </p:nvSpPr>
        <p:spPr>
          <a:xfrm>
            <a:off x="365759" y="2468879"/>
            <a:ext cx="2560322" cy="18289"/>
          </a:xfrm>
          <a:prstGeom prst="rect">
            <a:avLst/>
          </a:prstGeom>
          <a:solidFill>
            <a:srgbClr val="1A7A60"/>
          </a:solidFill>
          <a:ln w="12700">
            <a:solidFill>
              <a:srgbClr val="1A7A60"/>
            </a:solidFill>
          </a:ln>
        </p:spPr>
        <p:txBody>
          <a:bodyPr lIns="45719" rIns="45719"/>
          <a:lstStyle/>
          <a:p>
            <a:pPr/>
          </a:p>
        </p:txBody>
      </p:sp>
      <p:sp>
        <p:nvSpPr>
          <p:cNvPr id="357" name="Text 13"/>
          <p:cNvSpPr txBox="1"/>
          <p:nvPr/>
        </p:nvSpPr>
        <p:spPr>
          <a:xfrm>
            <a:off x="457199" y="2806499"/>
            <a:ext cx="246888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Continue as planned</a:t>
            </a:r>
          </a:p>
        </p:txBody>
      </p:sp>
      <p:sp>
        <p:nvSpPr>
          <p:cNvPr id="358" name="Text 14"/>
          <p:cNvSpPr txBox="1"/>
          <p:nvPr/>
        </p:nvSpPr>
        <p:spPr>
          <a:xfrm>
            <a:off x="457199" y="3415074"/>
            <a:ext cx="246888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Establish this as baseline — document on drug chart</a:t>
            </a:r>
          </a:p>
        </p:txBody>
      </p:sp>
      <p:sp>
        <p:nvSpPr>
          <p:cNvPr id="359" name="Shape 15"/>
          <p:cNvSpPr/>
          <p:nvPr/>
        </p:nvSpPr>
        <p:spPr>
          <a:xfrm>
            <a:off x="3246120" y="1371600"/>
            <a:ext cx="2743201" cy="457200"/>
          </a:xfrm>
          <a:prstGeom prst="rect">
            <a:avLst/>
          </a:prstGeom>
          <a:solidFill>
            <a:srgbClr val="C47A00"/>
          </a:solidFill>
          <a:ln w="12700">
            <a:solidFill>
              <a:srgbClr val="C47A00"/>
            </a:solidFill>
          </a:ln>
        </p:spPr>
        <p:txBody>
          <a:bodyPr lIns="45719" rIns="45719"/>
          <a:lstStyle/>
          <a:p>
            <a:pPr/>
          </a:p>
        </p:txBody>
      </p:sp>
      <p:sp>
        <p:nvSpPr>
          <p:cNvPr id="360" name="Text 16"/>
          <p:cNvSpPr txBox="1"/>
          <p:nvPr/>
        </p:nvSpPr>
        <p:spPr>
          <a:xfrm>
            <a:off x="3246120" y="1475829"/>
            <a:ext cx="274320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CAUTION</a:t>
            </a:r>
          </a:p>
        </p:txBody>
      </p:sp>
      <p:sp>
        <p:nvSpPr>
          <p:cNvPr id="361" name="Shape 17"/>
          <p:cNvSpPr/>
          <p:nvPr/>
        </p:nvSpPr>
        <p:spPr>
          <a:xfrm>
            <a:off x="3246120" y="1828800"/>
            <a:ext cx="2743201" cy="26974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362" name="Shape 18"/>
          <p:cNvSpPr/>
          <p:nvPr/>
        </p:nvSpPr>
        <p:spPr>
          <a:xfrm>
            <a:off x="3246120" y="1828800"/>
            <a:ext cx="64009" cy="2697481"/>
          </a:xfrm>
          <a:prstGeom prst="rect">
            <a:avLst/>
          </a:prstGeom>
          <a:solidFill>
            <a:srgbClr val="C47A00"/>
          </a:solidFill>
          <a:ln w="12700">
            <a:solidFill>
              <a:srgbClr val="C47A00"/>
            </a:solidFill>
          </a:ln>
        </p:spPr>
        <p:txBody>
          <a:bodyPr lIns="45719" rIns="45719"/>
          <a:lstStyle/>
          <a:p>
            <a:pPr/>
          </a:p>
        </p:txBody>
      </p:sp>
      <p:sp>
        <p:nvSpPr>
          <p:cNvPr id="363" name="Text 19"/>
          <p:cNvSpPr txBox="1"/>
          <p:nvPr/>
        </p:nvSpPr>
        <p:spPr>
          <a:xfrm>
            <a:off x="3429000" y="1969823"/>
            <a:ext cx="24688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440–500 ms (male)</a:t>
            </a:r>
          </a:p>
        </p:txBody>
      </p:sp>
      <p:sp>
        <p:nvSpPr>
          <p:cNvPr id="364" name="Text 20"/>
          <p:cNvSpPr txBox="1"/>
          <p:nvPr/>
        </p:nvSpPr>
        <p:spPr>
          <a:xfrm>
            <a:off x="3429000" y="2225855"/>
            <a:ext cx="24688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460–500 ms (female)</a:t>
            </a:r>
          </a:p>
        </p:txBody>
      </p:sp>
      <p:sp>
        <p:nvSpPr>
          <p:cNvPr id="365" name="Shape 21"/>
          <p:cNvSpPr/>
          <p:nvPr/>
        </p:nvSpPr>
        <p:spPr>
          <a:xfrm>
            <a:off x="3337559" y="2468879"/>
            <a:ext cx="2560321" cy="18289"/>
          </a:xfrm>
          <a:prstGeom prst="rect">
            <a:avLst/>
          </a:prstGeom>
          <a:solidFill>
            <a:srgbClr val="C47A00"/>
          </a:solidFill>
          <a:ln w="12700">
            <a:solidFill>
              <a:srgbClr val="C47A00"/>
            </a:solidFill>
          </a:ln>
        </p:spPr>
        <p:txBody>
          <a:bodyPr lIns="45719" rIns="45719"/>
          <a:lstStyle/>
          <a:p>
            <a:pPr/>
          </a:p>
        </p:txBody>
      </p:sp>
      <p:sp>
        <p:nvSpPr>
          <p:cNvPr id="366" name="Text 22"/>
          <p:cNvSpPr txBox="1"/>
          <p:nvPr/>
        </p:nvSpPr>
        <p:spPr>
          <a:xfrm>
            <a:off x="3429000" y="2615999"/>
            <a:ext cx="2468881"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Review risk factors</a:t>
            </a:r>
          </a:p>
          <a:p>
            <a:pPr>
              <a:defRPr sz="1200">
                <a:solidFill>
                  <a:srgbClr val="1E2A38"/>
                </a:solidFill>
              </a:defRPr>
            </a:pPr>
            <a:r>
              <a:t>Consider drug switch</a:t>
            </a:r>
          </a:p>
          <a:p>
            <a:pPr>
              <a:defRPr sz="1200">
                <a:solidFill>
                  <a:srgbClr val="1E2A38"/>
                </a:solidFill>
              </a:defRPr>
            </a:pPr>
            <a:r>
              <a:t>Correct electrolytes</a:t>
            </a:r>
          </a:p>
        </p:txBody>
      </p:sp>
      <p:sp>
        <p:nvSpPr>
          <p:cNvPr id="367" name="Text 23"/>
          <p:cNvSpPr txBox="1"/>
          <p:nvPr/>
        </p:nvSpPr>
        <p:spPr>
          <a:xfrm>
            <a:off x="3429000" y="3415074"/>
            <a:ext cx="246888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Document clinical decision; consider cardiology advice</a:t>
            </a:r>
          </a:p>
        </p:txBody>
      </p:sp>
      <p:sp>
        <p:nvSpPr>
          <p:cNvPr id="368" name="Shape 24"/>
          <p:cNvSpPr/>
          <p:nvPr/>
        </p:nvSpPr>
        <p:spPr>
          <a:xfrm>
            <a:off x="6217920" y="1371600"/>
            <a:ext cx="2743201" cy="457200"/>
          </a:xfrm>
          <a:prstGeom prst="rect">
            <a:avLst/>
          </a:prstGeom>
          <a:solidFill>
            <a:srgbClr val="C0392B"/>
          </a:solidFill>
          <a:ln w="12700">
            <a:solidFill>
              <a:srgbClr val="C0392B"/>
            </a:solidFill>
          </a:ln>
        </p:spPr>
        <p:txBody>
          <a:bodyPr lIns="45719" rIns="45719"/>
          <a:lstStyle/>
          <a:p>
            <a:pPr/>
          </a:p>
        </p:txBody>
      </p:sp>
      <p:sp>
        <p:nvSpPr>
          <p:cNvPr id="369" name="Text 25"/>
          <p:cNvSpPr txBox="1"/>
          <p:nvPr/>
        </p:nvSpPr>
        <p:spPr>
          <a:xfrm>
            <a:off x="6217920" y="1475829"/>
            <a:ext cx="274320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ACTION</a:t>
            </a:r>
          </a:p>
        </p:txBody>
      </p:sp>
      <p:sp>
        <p:nvSpPr>
          <p:cNvPr id="370" name="Shape 26"/>
          <p:cNvSpPr/>
          <p:nvPr/>
        </p:nvSpPr>
        <p:spPr>
          <a:xfrm>
            <a:off x="6217920" y="1828800"/>
            <a:ext cx="2743201" cy="26974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371" name="Shape 27"/>
          <p:cNvSpPr/>
          <p:nvPr/>
        </p:nvSpPr>
        <p:spPr>
          <a:xfrm>
            <a:off x="6217920" y="1828800"/>
            <a:ext cx="64009" cy="2697481"/>
          </a:xfrm>
          <a:prstGeom prst="rect">
            <a:avLst/>
          </a:prstGeom>
          <a:solidFill>
            <a:srgbClr val="C0392B"/>
          </a:solidFill>
          <a:ln w="12700">
            <a:solidFill>
              <a:srgbClr val="C0392B"/>
            </a:solidFill>
          </a:ln>
        </p:spPr>
        <p:txBody>
          <a:bodyPr lIns="45719" rIns="45719"/>
          <a:lstStyle/>
          <a:p>
            <a:pPr/>
          </a:p>
        </p:txBody>
      </p:sp>
      <p:sp>
        <p:nvSpPr>
          <p:cNvPr id="372" name="Text 28"/>
          <p:cNvSpPr txBox="1"/>
          <p:nvPr/>
        </p:nvSpPr>
        <p:spPr>
          <a:xfrm>
            <a:off x="6400800" y="1969823"/>
            <a:ext cx="24688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&gt; 500 ms</a:t>
            </a:r>
          </a:p>
        </p:txBody>
      </p:sp>
      <p:sp>
        <p:nvSpPr>
          <p:cNvPr id="373" name="Text 29"/>
          <p:cNvSpPr txBox="1"/>
          <p:nvPr/>
        </p:nvSpPr>
        <p:spPr>
          <a:xfrm>
            <a:off x="6400800" y="2225855"/>
            <a:ext cx="24688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&gt; 500 ms (either sex)</a:t>
            </a:r>
          </a:p>
        </p:txBody>
      </p:sp>
      <p:sp>
        <p:nvSpPr>
          <p:cNvPr id="374" name="Shape 30"/>
          <p:cNvSpPr/>
          <p:nvPr/>
        </p:nvSpPr>
        <p:spPr>
          <a:xfrm>
            <a:off x="6309359" y="2468879"/>
            <a:ext cx="2560321" cy="18289"/>
          </a:xfrm>
          <a:prstGeom prst="rect">
            <a:avLst/>
          </a:prstGeom>
          <a:solidFill>
            <a:srgbClr val="C0392B"/>
          </a:solidFill>
          <a:ln w="12700">
            <a:solidFill>
              <a:srgbClr val="C0392B"/>
            </a:solidFill>
          </a:ln>
        </p:spPr>
        <p:txBody>
          <a:bodyPr lIns="45719" rIns="45719"/>
          <a:lstStyle/>
          <a:p>
            <a:pPr/>
          </a:p>
        </p:txBody>
      </p:sp>
      <p:sp>
        <p:nvSpPr>
          <p:cNvPr id="375" name="Text 31"/>
          <p:cNvSpPr txBox="1"/>
          <p:nvPr/>
        </p:nvSpPr>
        <p:spPr>
          <a:xfrm>
            <a:off x="6400800" y="2615999"/>
            <a:ext cx="2468881"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Stop / switch drug</a:t>
            </a:r>
          </a:p>
          <a:p>
            <a:pPr>
              <a:defRPr sz="1200">
                <a:solidFill>
                  <a:srgbClr val="1E2A38"/>
                </a:solidFill>
              </a:defRPr>
            </a:pPr>
            <a:r>
              <a:t>Urgent electrolytes</a:t>
            </a:r>
          </a:p>
          <a:p>
            <a:pPr>
              <a:defRPr sz="1200">
                <a:solidFill>
                  <a:srgbClr val="1E2A38"/>
                </a:solidFill>
              </a:defRPr>
            </a:pPr>
            <a:r>
              <a:t>Cardiology liaison</a:t>
            </a:r>
          </a:p>
        </p:txBody>
      </p:sp>
      <p:sp>
        <p:nvSpPr>
          <p:cNvPr id="376" name="Text 32"/>
          <p:cNvSpPr txBox="1"/>
          <p:nvPr/>
        </p:nvSpPr>
        <p:spPr>
          <a:xfrm>
            <a:off x="6400800" y="3415074"/>
            <a:ext cx="246888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High risk of TdP — do not continue without specialist input</a:t>
            </a:r>
          </a:p>
        </p:txBody>
      </p:sp>
      <p:sp>
        <p:nvSpPr>
          <p:cNvPr id="377" name="Shape 33"/>
          <p:cNvSpPr/>
          <p:nvPr/>
        </p:nvSpPr>
        <p:spPr>
          <a:xfrm>
            <a:off x="274320" y="4617720"/>
            <a:ext cx="8595360" cy="320041"/>
          </a:xfrm>
          <a:prstGeom prst="rect">
            <a:avLst/>
          </a:prstGeom>
          <a:solidFill>
            <a:srgbClr val="1B3A5C"/>
          </a:solidFill>
          <a:ln w="12700">
            <a:solidFill>
              <a:srgbClr val="1B3A5C"/>
            </a:solidFill>
          </a:ln>
        </p:spPr>
        <p:txBody>
          <a:bodyPr lIns="45719" rIns="45719"/>
          <a:lstStyle/>
          <a:p>
            <a:pPr/>
          </a:p>
        </p:txBody>
      </p:sp>
      <p:sp>
        <p:nvSpPr>
          <p:cNvPr id="378" name="Text 34"/>
          <p:cNvSpPr txBox="1"/>
          <p:nvPr/>
        </p:nvSpPr>
        <p:spPr>
          <a:xfrm>
            <a:off x="457200" y="4622082"/>
            <a:ext cx="822960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000">
                <a:solidFill>
                  <a:srgbClr val="FFFFFF"/>
                </a:solidFill>
              </a:defRPr>
            </a:lvl1pPr>
          </a:lstStyle>
          <a:p>
            <a:pPr/>
            <a:r>
              <a:t>Also act if: ΔQTc ≥ 60 ms from baseline regardless of absolute value  |  New symptomatic palpitations or presyncope → 12-lead ECG immediately  |  Some labs / safety-focused settings use &lt;440 ms (male) / &lt;460 ms (female) as a more conservative threshold</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382"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383"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384"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Compounding Risk Factors for TdP</a:t>
            </a:r>
          </a:p>
        </p:txBody>
      </p:sp>
      <p:sp>
        <p:nvSpPr>
          <p:cNvPr id="385"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386"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387" name="Text 5"/>
          <p:cNvSpPr txBox="1"/>
          <p:nvPr/>
        </p:nvSpPr>
        <p:spPr>
          <a:xfrm>
            <a:off x="274320" y="1018847"/>
            <a:ext cx="859536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QTc prolongation is rarely an isolated drug effect — risk is multiplicative when multiple factors co-exist</a:t>
            </a:r>
          </a:p>
        </p:txBody>
      </p:sp>
      <p:sp>
        <p:nvSpPr>
          <p:cNvPr id="388" name="Shape 6"/>
          <p:cNvSpPr/>
          <p:nvPr/>
        </p:nvSpPr>
        <p:spPr>
          <a:xfrm>
            <a:off x="274320" y="1298447"/>
            <a:ext cx="2743201" cy="347473"/>
          </a:xfrm>
          <a:prstGeom prst="rect">
            <a:avLst/>
          </a:prstGeom>
          <a:solidFill>
            <a:srgbClr val="3D5A73"/>
          </a:solidFill>
          <a:ln w="12700">
            <a:solidFill>
              <a:srgbClr val="3D5A73"/>
            </a:solidFill>
          </a:ln>
        </p:spPr>
        <p:txBody>
          <a:bodyPr lIns="45719" rIns="45719"/>
          <a:lstStyle/>
          <a:p>
            <a:pPr/>
          </a:p>
        </p:txBody>
      </p:sp>
      <p:sp>
        <p:nvSpPr>
          <p:cNvPr id="389" name="Text 7"/>
          <p:cNvSpPr txBox="1"/>
          <p:nvPr/>
        </p:nvSpPr>
        <p:spPr>
          <a:xfrm>
            <a:off x="274320" y="1398323"/>
            <a:ext cx="27432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FFFFFF"/>
                </a:solidFill>
              </a:defRPr>
            </a:lvl1pPr>
          </a:lstStyle>
          <a:p>
            <a:pPr/>
            <a:r>
              <a:t>Patient Factors</a:t>
            </a:r>
          </a:p>
        </p:txBody>
      </p:sp>
      <p:sp>
        <p:nvSpPr>
          <p:cNvPr id="390" name="Shape 8"/>
          <p:cNvSpPr/>
          <p:nvPr/>
        </p:nvSpPr>
        <p:spPr>
          <a:xfrm>
            <a:off x="274320" y="1645920"/>
            <a:ext cx="2743201" cy="29718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391" name="Shape 9"/>
          <p:cNvSpPr/>
          <p:nvPr/>
        </p:nvSpPr>
        <p:spPr>
          <a:xfrm>
            <a:off x="274320" y="1645920"/>
            <a:ext cx="64009" cy="2971801"/>
          </a:xfrm>
          <a:prstGeom prst="rect">
            <a:avLst/>
          </a:prstGeom>
          <a:solidFill>
            <a:srgbClr val="3D5A73"/>
          </a:solidFill>
          <a:ln w="12700">
            <a:solidFill>
              <a:srgbClr val="3D5A73"/>
            </a:solidFill>
          </a:ln>
        </p:spPr>
        <p:txBody>
          <a:bodyPr lIns="45719" rIns="45719"/>
          <a:lstStyle/>
          <a:p>
            <a:pPr/>
          </a:p>
        </p:txBody>
      </p:sp>
      <p:sp>
        <p:nvSpPr>
          <p:cNvPr id="392" name="Text 10"/>
          <p:cNvSpPr txBox="1"/>
          <p:nvPr/>
        </p:nvSpPr>
        <p:spPr>
          <a:xfrm>
            <a:off x="457199" y="1737360"/>
            <a:ext cx="2468882" cy="15820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Female sex (QTc physiologically longer by ~10–20 ms)</a:t>
            </a:r>
          </a:p>
          <a:p>
            <a:pPr marL="152400" indent="-152400">
              <a:spcBef>
                <a:spcPts val="200"/>
              </a:spcBef>
              <a:buSzPct val="100000"/>
              <a:buChar char="•"/>
              <a:defRPr sz="1100">
                <a:solidFill>
                  <a:srgbClr val="1E2A38"/>
                </a:solidFill>
              </a:defRPr>
            </a:pPr>
            <a:r>
              <a:t>Advanced age</a:t>
            </a:r>
          </a:p>
          <a:p>
            <a:pPr marL="152400" indent="-152400">
              <a:spcBef>
                <a:spcPts val="200"/>
              </a:spcBef>
              <a:buSzPct val="100000"/>
              <a:buChar char="•"/>
              <a:defRPr sz="1100">
                <a:solidFill>
                  <a:srgbClr val="1E2A38"/>
                </a:solidFill>
              </a:defRPr>
            </a:pPr>
            <a:r>
              <a:t>Structural heart disease (LVH, dilated cardiomyopathy)</a:t>
            </a:r>
          </a:p>
          <a:p>
            <a:pPr marL="152400" indent="-152400">
              <a:spcBef>
                <a:spcPts val="200"/>
              </a:spcBef>
              <a:buSzPct val="100000"/>
              <a:buChar char="•"/>
              <a:defRPr sz="1100">
                <a:solidFill>
                  <a:srgbClr val="1E2A38"/>
                </a:solidFill>
              </a:defRPr>
            </a:pPr>
            <a:r>
              <a:t>Bradycardia (any cause)</a:t>
            </a:r>
          </a:p>
          <a:p>
            <a:pPr marL="152400" indent="-152400">
              <a:spcBef>
                <a:spcPts val="200"/>
              </a:spcBef>
              <a:buSzPct val="100000"/>
              <a:buChar char="•"/>
              <a:defRPr sz="1100">
                <a:solidFill>
                  <a:srgbClr val="1E2A38"/>
                </a:solidFill>
              </a:defRPr>
            </a:pPr>
            <a:r>
              <a:t>Congenital long QT syndrome (known or latent)</a:t>
            </a:r>
          </a:p>
          <a:p>
            <a:pPr marL="152400" indent="-152400">
              <a:spcBef>
                <a:spcPts val="200"/>
              </a:spcBef>
              <a:buSzPct val="100000"/>
              <a:buChar char="•"/>
              <a:defRPr sz="1100">
                <a:solidFill>
                  <a:srgbClr val="1E2A38"/>
                </a:solidFill>
              </a:defRPr>
            </a:pPr>
            <a:r>
              <a:t>Prior drug-induced TdP</a:t>
            </a:r>
          </a:p>
        </p:txBody>
      </p:sp>
      <p:sp>
        <p:nvSpPr>
          <p:cNvPr id="393" name="Shape 11"/>
          <p:cNvSpPr/>
          <p:nvPr/>
        </p:nvSpPr>
        <p:spPr>
          <a:xfrm>
            <a:off x="3246120" y="1298447"/>
            <a:ext cx="2743201" cy="347473"/>
          </a:xfrm>
          <a:prstGeom prst="rect">
            <a:avLst/>
          </a:prstGeom>
          <a:solidFill>
            <a:srgbClr val="C47A00"/>
          </a:solidFill>
          <a:ln w="12700">
            <a:solidFill>
              <a:srgbClr val="C47A00"/>
            </a:solidFill>
          </a:ln>
        </p:spPr>
        <p:txBody>
          <a:bodyPr lIns="45719" rIns="45719"/>
          <a:lstStyle/>
          <a:p>
            <a:pPr/>
          </a:p>
        </p:txBody>
      </p:sp>
      <p:sp>
        <p:nvSpPr>
          <p:cNvPr id="394" name="Text 12"/>
          <p:cNvSpPr txBox="1"/>
          <p:nvPr/>
        </p:nvSpPr>
        <p:spPr>
          <a:xfrm>
            <a:off x="3246120" y="1398323"/>
            <a:ext cx="27432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FFFFFF"/>
                </a:solidFill>
              </a:defRPr>
            </a:lvl1pPr>
          </a:lstStyle>
          <a:p>
            <a:pPr/>
            <a:r>
              <a:t>Metabolic / Electrolyte</a:t>
            </a:r>
          </a:p>
        </p:txBody>
      </p:sp>
      <p:sp>
        <p:nvSpPr>
          <p:cNvPr id="395" name="Shape 13"/>
          <p:cNvSpPr/>
          <p:nvPr/>
        </p:nvSpPr>
        <p:spPr>
          <a:xfrm>
            <a:off x="3246120" y="1645920"/>
            <a:ext cx="2743201" cy="29718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396" name="Shape 14"/>
          <p:cNvSpPr/>
          <p:nvPr/>
        </p:nvSpPr>
        <p:spPr>
          <a:xfrm>
            <a:off x="3246120" y="1645920"/>
            <a:ext cx="64009" cy="2971801"/>
          </a:xfrm>
          <a:prstGeom prst="rect">
            <a:avLst/>
          </a:prstGeom>
          <a:solidFill>
            <a:srgbClr val="C47A00"/>
          </a:solidFill>
          <a:ln w="12700">
            <a:solidFill>
              <a:srgbClr val="C47A00"/>
            </a:solidFill>
          </a:ln>
        </p:spPr>
        <p:txBody>
          <a:bodyPr lIns="45719" rIns="45719"/>
          <a:lstStyle/>
          <a:p>
            <a:pPr/>
          </a:p>
        </p:txBody>
      </p:sp>
      <p:sp>
        <p:nvSpPr>
          <p:cNvPr id="397" name="Text 15"/>
          <p:cNvSpPr txBox="1"/>
          <p:nvPr/>
        </p:nvSpPr>
        <p:spPr>
          <a:xfrm>
            <a:off x="3429000" y="1737360"/>
            <a:ext cx="2468881" cy="14169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Hypokalaemia — most important (target K⁺ &gt; 4.0)</a:t>
            </a:r>
          </a:p>
          <a:p>
            <a:pPr marL="152400" indent="-152400">
              <a:spcBef>
                <a:spcPts val="200"/>
              </a:spcBef>
              <a:buSzPct val="100000"/>
              <a:buChar char="•"/>
              <a:defRPr sz="1100">
                <a:solidFill>
                  <a:srgbClr val="1E2A38"/>
                </a:solidFill>
              </a:defRPr>
            </a:pPr>
            <a:r>
              <a:t>Hypomagnesaemia (often concurrent with hypokalaemia)</a:t>
            </a:r>
          </a:p>
          <a:p>
            <a:pPr marL="152400" indent="-152400">
              <a:spcBef>
                <a:spcPts val="200"/>
              </a:spcBef>
              <a:buSzPct val="100000"/>
              <a:buChar char="•"/>
              <a:defRPr sz="1100">
                <a:solidFill>
                  <a:srgbClr val="1E2A38"/>
                </a:solidFill>
              </a:defRPr>
            </a:pPr>
            <a:r>
              <a:t>Hypocalcaemia</a:t>
            </a:r>
          </a:p>
          <a:p>
            <a:pPr marL="152400" indent="-152400">
              <a:spcBef>
                <a:spcPts val="200"/>
              </a:spcBef>
              <a:buSzPct val="100000"/>
              <a:buChar char="•"/>
              <a:defRPr sz="1100">
                <a:solidFill>
                  <a:srgbClr val="1E2A38"/>
                </a:solidFill>
              </a:defRPr>
            </a:pPr>
            <a:r>
              <a:t>Hypothyroidism</a:t>
            </a:r>
          </a:p>
          <a:p>
            <a:pPr marL="152400" indent="-152400">
              <a:spcBef>
                <a:spcPts val="200"/>
              </a:spcBef>
              <a:buSzPct val="100000"/>
              <a:buChar char="•"/>
              <a:defRPr sz="1100">
                <a:solidFill>
                  <a:srgbClr val="1E2A38"/>
                </a:solidFill>
              </a:defRPr>
            </a:pPr>
            <a:r>
              <a:t>Acute illness / sepsis</a:t>
            </a:r>
          </a:p>
          <a:p>
            <a:pPr marL="152400" indent="-152400">
              <a:spcBef>
                <a:spcPts val="200"/>
              </a:spcBef>
              <a:buSzPct val="100000"/>
              <a:buChar char="•"/>
              <a:defRPr sz="1100">
                <a:solidFill>
                  <a:srgbClr val="1E2A38"/>
                </a:solidFill>
              </a:defRPr>
            </a:pPr>
            <a:r>
              <a:t>Anorexia nervosa (electrolyte depletion)</a:t>
            </a:r>
          </a:p>
        </p:txBody>
      </p:sp>
      <p:sp>
        <p:nvSpPr>
          <p:cNvPr id="398" name="Shape 16"/>
          <p:cNvSpPr/>
          <p:nvPr/>
        </p:nvSpPr>
        <p:spPr>
          <a:xfrm>
            <a:off x="6217920" y="1298447"/>
            <a:ext cx="2743201" cy="347473"/>
          </a:xfrm>
          <a:prstGeom prst="rect">
            <a:avLst/>
          </a:prstGeom>
          <a:solidFill>
            <a:srgbClr val="C0392B"/>
          </a:solidFill>
          <a:ln w="12700">
            <a:solidFill>
              <a:srgbClr val="C0392B"/>
            </a:solidFill>
          </a:ln>
        </p:spPr>
        <p:txBody>
          <a:bodyPr lIns="45719" rIns="45719"/>
          <a:lstStyle/>
          <a:p>
            <a:pPr/>
          </a:p>
        </p:txBody>
      </p:sp>
      <p:sp>
        <p:nvSpPr>
          <p:cNvPr id="399" name="Text 17"/>
          <p:cNvSpPr txBox="1"/>
          <p:nvPr/>
        </p:nvSpPr>
        <p:spPr>
          <a:xfrm>
            <a:off x="6217920" y="1398323"/>
            <a:ext cx="27432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FFFFFF"/>
                </a:solidFill>
              </a:defRPr>
            </a:lvl1pPr>
          </a:lstStyle>
          <a:p>
            <a:pPr/>
            <a:r>
              <a:t>Pharmacological</a:t>
            </a:r>
          </a:p>
        </p:txBody>
      </p:sp>
      <p:sp>
        <p:nvSpPr>
          <p:cNvPr id="400" name="Shape 18"/>
          <p:cNvSpPr/>
          <p:nvPr/>
        </p:nvSpPr>
        <p:spPr>
          <a:xfrm>
            <a:off x="6217920" y="1645920"/>
            <a:ext cx="2743201" cy="29718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01" name="Shape 19"/>
          <p:cNvSpPr/>
          <p:nvPr/>
        </p:nvSpPr>
        <p:spPr>
          <a:xfrm>
            <a:off x="6217920" y="1645920"/>
            <a:ext cx="64009" cy="2971801"/>
          </a:xfrm>
          <a:prstGeom prst="rect">
            <a:avLst/>
          </a:prstGeom>
          <a:solidFill>
            <a:srgbClr val="C0392B"/>
          </a:solidFill>
          <a:ln w="12700">
            <a:solidFill>
              <a:srgbClr val="C0392B"/>
            </a:solidFill>
          </a:ln>
        </p:spPr>
        <p:txBody>
          <a:bodyPr lIns="45719" rIns="45719"/>
          <a:lstStyle/>
          <a:p>
            <a:pPr/>
          </a:p>
        </p:txBody>
      </p:sp>
      <p:sp>
        <p:nvSpPr>
          <p:cNvPr id="402" name="Text 20"/>
          <p:cNvSpPr txBox="1"/>
          <p:nvPr/>
        </p:nvSpPr>
        <p:spPr>
          <a:xfrm>
            <a:off x="6400800" y="1737360"/>
            <a:ext cx="2468881" cy="15820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Polypharmacy with ≥2 QTc-prolonging drugs</a:t>
            </a:r>
          </a:p>
          <a:p>
            <a:pPr marL="152400" indent="-152400">
              <a:spcBef>
                <a:spcPts val="200"/>
              </a:spcBef>
              <a:buSzPct val="100000"/>
              <a:buChar char="•"/>
              <a:defRPr sz="1100">
                <a:solidFill>
                  <a:srgbClr val="1E2A38"/>
                </a:solidFill>
              </a:defRPr>
            </a:pPr>
            <a:r>
              <a:t>High dose antipsychotic</a:t>
            </a:r>
          </a:p>
          <a:p>
            <a:pPr marL="152400" indent="-152400">
              <a:spcBef>
                <a:spcPts val="200"/>
              </a:spcBef>
              <a:buSzPct val="100000"/>
              <a:buChar char="•"/>
              <a:defRPr sz="1100">
                <a:solidFill>
                  <a:srgbClr val="1E2A38"/>
                </a:solidFill>
              </a:defRPr>
            </a:pPr>
            <a:r>
              <a:t>Rapid IV administration (haloperidol, amiodarone)</a:t>
            </a:r>
          </a:p>
          <a:p>
            <a:pPr marL="152400" indent="-152400">
              <a:spcBef>
                <a:spcPts val="200"/>
              </a:spcBef>
              <a:buSzPct val="100000"/>
              <a:buChar char="•"/>
              <a:defRPr sz="1100">
                <a:solidFill>
                  <a:srgbClr val="1E2A38"/>
                </a:solidFill>
              </a:defRPr>
            </a:pPr>
            <a:r>
              <a:t>CYP450 interactions → raised drug levels</a:t>
            </a:r>
          </a:p>
          <a:p>
            <a:pPr marL="152400" indent="-152400">
              <a:spcBef>
                <a:spcPts val="200"/>
              </a:spcBef>
              <a:buSzPct val="100000"/>
              <a:buChar char="•"/>
              <a:defRPr sz="1100">
                <a:solidFill>
                  <a:srgbClr val="1E2A38"/>
                </a:solidFill>
              </a:defRPr>
            </a:pPr>
            <a:r>
              <a:t>Diuretics causing electrolyte disturbance</a:t>
            </a:r>
          </a:p>
          <a:p>
            <a:pPr marL="152400" indent="-152400">
              <a:spcBef>
                <a:spcPts val="200"/>
              </a:spcBef>
              <a:buSzPct val="100000"/>
              <a:buChar char="•"/>
              <a:defRPr sz="1100">
                <a:solidFill>
                  <a:srgbClr val="1E2A38"/>
                </a:solidFill>
              </a:defRPr>
            </a:pPr>
            <a:r>
              <a:t>Methadone, domperidone, azithromycin, fluconazole</a:t>
            </a:r>
          </a:p>
        </p:txBody>
      </p:sp>
      <p:sp>
        <p:nvSpPr>
          <p:cNvPr id="403" name="Shape 21"/>
          <p:cNvSpPr/>
          <p:nvPr/>
        </p:nvSpPr>
        <p:spPr>
          <a:xfrm>
            <a:off x="274320" y="4681728"/>
            <a:ext cx="8595360" cy="256033"/>
          </a:xfrm>
          <a:prstGeom prst="rect">
            <a:avLst/>
          </a:prstGeom>
          <a:solidFill>
            <a:srgbClr val="EAF7F5"/>
          </a:solidFill>
          <a:ln w="12700">
            <a:solidFill>
              <a:srgbClr val="EAF7F5"/>
            </a:solidFill>
          </a:ln>
        </p:spPr>
        <p:txBody>
          <a:bodyPr lIns="45719" rIns="45719"/>
          <a:lstStyle/>
          <a:p>
            <a:pPr/>
          </a:p>
        </p:txBody>
      </p:sp>
      <p:sp>
        <p:nvSpPr>
          <p:cNvPr id="404" name="Shape 22"/>
          <p:cNvSpPr/>
          <p:nvPr/>
        </p:nvSpPr>
        <p:spPr>
          <a:xfrm>
            <a:off x="274320" y="4681728"/>
            <a:ext cx="64009" cy="256033"/>
          </a:xfrm>
          <a:prstGeom prst="rect">
            <a:avLst/>
          </a:prstGeom>
          <a:solidFill>
            <a:srgbClr val="00A896"/>
          </a:solidFill>
          <a:ln w="12700">
            <a:solidFill>
              <a:srgbClr val="00A896"/>
            </a:solidFill>
          </a:ln>
        </p:spPr>
        <p:txBody>
          <a:bodyPr lIns="45719" rIns="45719"/>
          <a:lstStyle/>
          <a:p>
            <a:pPr/>
          </a:p>
        </p:txBody>
      </p:sp>
      <p:sp>
        <p:nvSpPr>
          <p:cNvPr id="405" name="Text 23"/>
          <p:cNvSpPr txBox="1"/>
          <p:nvPr/>
        </p:nvSpPr>
        <p:spPr>
          <a:xfrm>
            <a:off x="475488" y="4660060"/>
            <a:ext cx="8275319"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E2A38"/>
                </a:solidFill>
              </a:defRPr>
            </a:lvl1pPr>
          </a:lstStyle>
          <a:p>
            <a:pPr/>
            <a:r>
              <a:t>Practical tip: Aim for high-normal electrolytes before starting any high-risk agent — K⁺ in upper normal range (commonly targeted &gt;4.0 mmol/L) and Mg²⁺ &gt;0.7–0.8 mmol/L (not formally guideline-defined, but widely used clinically)</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409"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410"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411"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Prescribing Framework &amp; Monitoring Protocol</a:t>
            </a:r>
          </a:p>
        </p:txBody>
      </p:sp>
      <p:sp>
        <p:nvSpPr>
          <p:cNvPr id="412"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413"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414" name="Shape 5"/>
          <p:cNvSpPr/>
          <p:nvPr/>
        </p:nvSpPr>
        <p:spPr>
          <a:xfrm>
            <a:off x="274320" y="1005839"/>
            <a:ext cx="502920" cy="640081"/>
          </a:xfrm>
          <a:prstGeom prst="rect">
            <a:avLst/>
          </a:prstGeom>
          <a:solidFill>
            <a:srgbClr val="00A896"/>
          </a:solidFill>
          <a:ln w="12700">
            <a:solidFill>
              <a:srgbClr val="00A896"/>
            </a:solidFill>
          </a:ln>
        </p:spPr>
        <p:txBody>
          <a:bodyPr lIns="45719" rIns="45719"/>
          <a:lstStyle/>
          <a:p>
            <a:pPr/>
          </a:p>
        </p:txBody>
      </p:sp>
      <p:sp>
        <p:nvSpPr>
          <p:cNvPr id="415" name="Text 6"/>
          <p:cNvSpPr txBox="1"/>
          <p:nvPr/>
        </p:nvSpPr>
        <p:spPr>
          <a:xfrm>
            <a:off x="274320" y="1174339"/>
            <a:ext cx="502920" cy="29393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200">
                <a:solidFill>
                  <a:srgbClr val="FFFFFF"/>
                </a:solidFill>
              </a:defRPr>
            </a:lvl1pPr>
          </a:lstStyle>
          <a:p>
            <a:pPr/>
            <a:r>
              <a:t>1</a:t>
            </a:r>
          </a:p>
        </p:txBody>
      </p:sp>
      <p:sp>
        <p:nvSpPr>
          <p:cNvPr id="416" name="Shape 7"/>
          <p:cNvSpPr/>
          <p:nvPr/>
        </p:nvSpPr>
        <p:spPr>
          <a:xfrm>
            <a:off x="777239" y="1005839"/>
            <a:ext cx="8092442" cy="6400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17" name="Shape 8"/>
          <p:cNvSpPr/>
          <p:nvPr/>
        </p:nvSpPr>
        <p:spPr>
          <a:xfrm>
            <a:off x="777240" y="1005839"/>
            <a:ext cx="64009" cy="640081"/>
          </a:xfrm>
          <a:prstGeom prst="rect">
            <a:avLst/>
          </a:prstGeom>
          <a:solidFill>
            <a:srgbClr val="00A896"/>
          </a:solidFill>
          <a:ln w="12700">
            <a:solidFill>
              <a:srgbClr val="00A896"/>
            </a:solidFill>
          </a:ln>
        </p:spPr>
        <p:txBody>
          <a:bodyPr lIns="45719" rIns="45719"/>
          <a:lstStyle/>
          <a:p>
            <a:pPr/>
          </a:p>
        </p:txBody>
      </p:sp>
      <p:sp>
        <p:nvSpPr>
          <p:cNvPr id="418" name="Text 9"/>
          <p:cNvSpPr txBox="1"/>
          <p:nvPr/>
        </p:nvSpPr>
        <p:spPr>
          <a:xfrm>
            <a:off x="1005839" y="1101143"/>
            <a:ext cx="256032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Baseline Assessment</a:t>
            </a:r>
          </a:p>
        </p:txBody>
      </p:sp>
      <p:sp>
        <p:nvSpPr>
          <p:cNvPr id="419" name="Text 10"/>
          <p:cNvSpPr txBox="1"/>
          <p:nvPr/>
        </p:nvSpPr>
        <p:spPr>
          <a:xfrm>
            <a:off x="1005840" y="1377618"/>
            <a:ext cx="76809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12-lead ECG (document QTc) • U&amp;Es + Mg²⁺ • Review full medication list on CredibleMeds • Assess cardiovascular history</a:t>
            </a:r>
          </a:p>
        </p:txBody>
      </p:sp>
      <p:sp>
        <p:nvSpPr>
          <p:cNvPr id="420" name="Shape 11"/>
          <p:cNvSpPr/>
          <p:nvPr/>
        </p:nvSpPr>
        <p:spPr>
          <a:xfrm>
            <a:off x="521208" y="1645920"/>
            <a:ext cx="45721" cy="274321"/>
          </a:xfrm>
          <a:prstGeom prst="rect">
            <a:avLst/>
          </a:prstGeom>
          <a:solidFill>
            <a:srgbClr val="00A896"/>
          </a:solidFill>
          <a:ln w="12700">
            <a:solidFill>
              <a:srgbClr val="00A896"/>
            </a:solidFill>
          </a:ln>
        </p:spPr>
        <p:txBody>
          <a:bodyPr lIns="45719" rIns="45719"/>
          <a:lstStyle/>
          <a:p>
            <a:pPr/>
          </a:p>
        </p:txBody>
      </p:sp>
      <p:sp>
        <p:nvSpPr>
          <p:cNvPr id="421" name="Shape 12"/>
          <p:cNvSpPr/>
          <p:nvPr/>
        </p:nvSpPr>
        <p:spPr>
          <a:xfrm>
            <a:off x="274320" y="1828800"/>
            <a:ext cx="502920" cy="640081"/>
          </a:xfrm>
          <a:prstGeom prst="rect">
            <a:avLst/>
          </a:prstGeom>
          <a:solidFill>
            <a:srgbClr val="3D5A73"/>
          </a:solidFill>
          <a:ln w="12700">
            <a:solidFill>
              <a:srgbClr val="3D5A73"/>
            </a:solidFill>
          </a:ln>
        </p:spPr>
        <p:txBody>
          <a:bodyPr lIns="45719" rIns="45719"/>
          <a:lstStyle/>
          <a:p>
            <a:pPr/>
          </a:p>
        </p:txBody>
      </p:sp>
      <p:sp>
        <p:nvSpPr>
          <p:cNvPr id="422" name="Text 13"/>
          <p:cNvSpPr txBox="1"/>
          <p:nvPr/>
        </p:nvSpPr>
        <p:spPr>
          <a:xfrm>
            <a:off x="274320" y="1997299"/>
            <a:ext cx="502920" cy="29393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200">
                <a:solidFill>
                  <a:srgbClr val="FFFFFF"/>
                </a:solidFill>
              </a:defRPr>
            </a:lvl1pPr>
          </a:lstStyle>
          <a:p>
            <a:pPr/>
            <a:r>
              <a:t>2</a:t>
            </a:r>
          </a:p>
        </p:txBody>
      </p:sp>
      <p:sp>
        <p:nvSpPr>
          <p:cNvPr id="423" name="Shape 14"/>
          <p:cNvSpPr/>
          <p:nvPr/>
        </p:nvSpPr>
        <p:spPr>
          <a:xfrm>
            <a:off x="777239" y="1828800"/>
            <a:ext cx="8092442" cy="6400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24" name="Shape 15"/>
          <p:cNvSpPr/>
          <p:nvPr/>
        </p:nvSpPr>
        <p:spPr>
          <a:xfrm>
            <a:off x="777240" y="1828800"/>
            <a:ext cx="64009" cy="640081"/>
          </a:xfrm>
          <a:prstGeom prst="rect">
            <a:avLst/>
          </a:prstGeom>
          <a:solidFill>
            <a:srgbClr val="3D5A73"/>
          </a:solidFill>
          <a:ln w="12700">
            <a:solidFill>
              <a:srgbClr val="3D5A73"/>
            </a:solidFill>
          </a:ln>
        </p:spPr>
        <p:txBody>
          <a:bodyPr lIns="45719" rIns="45719"/>
          <a:lstStyle/>
          <a:p>
            <a:pPr/>
          </a:p>
        </p:txBody>
      </p:sp>
      <p:sp>
        <p:nvSpPr>
          <p:cNvPr id="425" name="Text 16"/>
          <p:cNvSpPr txBox="1"/>
          <p:nvPr/>
        </p:nvSpPr>
        <p:spPr>
          <a:xfrm>
            <a:off x="1005839" y="1924103"/>
            <a:ext cx="256032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3D5A73"/>
                </a:solidFill>
              </a:defRPr>
            </a:lvl1pPr>
          </a:lstStyle>
          <a:p>
            <a:pPr/>
            <a:r>
              <a:t>Risk Stratify the Drug Choice</a:t>
            </a:r>
          </a:p>
        </p:txBody>
      </p:sp>
      <p:sp>
        <p:nvSpPr>
          <p:cNvPr id="426" name="Text 17"/>
          <p:cNvSpPr txBox="1"/>
          <p:nvPr/>
        </p:nvSpPr>
        <p:spPr>
          <a:xfrm>
            <a:off x="1005840" y="2200578"/>
            <a:ext cx="76809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Prefer aripiprazole or olanzapine where QTc is borderline • Consider dose and route (oral &lt; IM &lt; IV for QTc effect)</a:t>
            </a:r>
          </a:p>
        </p:txBody>
      </p:sp>
      <p:sp>
        <p:nvSpPr>
          <p:cNvPr id="427" name="Shape 18"/>
          <p:cNvSpPr/>
          <p:nvPr/>
        </p:nvSpPr>
        <p:spPr>
          <a:xfrm>
            <a:off x="521208" y="2468879"/>
            <a:ext cx="45721" cy="274321"/>
          </a:xfrm>
          <a:prstGeom prst="rect">
            <a:avLst/>
          </a:prstGeom>
          <a:solidFill>
            <a:srgbClr val="3D5A73"/>
          </a:solidFill>
          <a:ln w="12700">
            <a:solidFill>
              <a:srgbClr val="3D5A73"/>
            </a:solidFill>
          </a:ln>
        </p:spPr>
        <p:txBody>
          <a:bodyPr lIns="45719" rIns="45719"/>
          <a:lstStyle/>
          <a:p>
            <a:pPr/>
          </a:p>
        </p:txBody>
      </p:sp>
      <p:sp>
        <p:nvSpPr>
          <p:cNvPr id="428" name="Shape 19"/>
          <p:cNvSpPr/>
          <p:nvPr/>
        </p:nvSpPr>
        <p:spPr>
          <a:xfrm>
            <a:off x="274320" y="2651760"/>
            <a:ext cx="502920" cy="640081"/>
          </a:xfrm>
          <a:prstGeom prst="rect">
            <a:avLst/>
          </a:prstGeom>
          <a:solidFill>
            <a:srgbClr val="1A7A60"/>
          </a:solidFill>
          <a:ln w="12700">
            <a:solidFill>
              <a:srgbClr val="1A7A60"/>
            </a:solidFill>
          </a:ln>
        </p:spPr>
        <p:txBody>
          <a:bodyPr lIns="45719" rIns="45719"/>
          <a:lstStyle/>
          <a:p>
            <a:pPr/>
          </a:p>
        </p:txBody>
      </p:sp>
      <p:sp>
        <p:nvSpPr>
          <p:cNvPr id="429" name="Text 20"/>
          <p:cNvSpPr txBox="1"/>
          <p:nvPr/>
        </p:nvSpPr>
        <p:spPr>
          <a:xfrm>
            <a:off x="274320" y="2820259"/>
            <a:ext cx="502920" cy="29393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200">
                <a:solidFill>
                  <a:srgbClr val="FFFFFF"/>
                </a:solidFill>
              </a:defRPr>
            </a:lvl1pPr>
          </a:lstStyle>
          <a:p>
            <a:pPr/>
            <a:r>
              <a:t>3</a:t>
            </a:r>
          </a:p>
        </p:txBody>
      </p:sp>
      <p:sp>
        <p:nvSpPr>
          <p:cNvPr id="430" name="Shape 21"/>
          <p:cNvSpPr/>
          <p:nvPr/>
        </p:nvSpPr>
        <p:spPr>
          <a:xfrm>
            <a:off x="777239" y="2651760"/>
            <a:ext cx="8092442" cy="6400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31" name="Shape 22"/>
          <p:cNvSpPr/>
          <p:nvPr/>
        </p:nvSpPr>
        <p:spPr>
          <a:xfrm>
            <a:off x="777240" y="2651760"/>
            <a:ext cx="64009" cy="640081"/>
          </a:xfrm>
          <a:prstGeom prst="rect">
            <a:avLst/>
          </a:prstGeom>
          <a:solidFill>
            <a:srgbClr val="1A7A60"/>
          </a:solidFill>
          <a:ln w="12700">
            <a:solidFill>
              <a:srgbClr val="1A7A60"/>
            </a:solidFill>
          </a:ln>
        </p:spPr>
        <p:txBody>
          <a:bodyPr lIns="45719" rIns="45719"/>
          <a:lstStyle/>
          <a:p>
            <a:pPr/>
          </a:p>
        </p:txBody>
      </p:sp>
      <p:sp>
        <p:nvSpPr>
          <p:cNvPr id="432" name="Text 23"/>
          <p:cNvSpPr txBox="1"/>
          <p:nvPr/>
        </p:nvSpPr>
        <p:spPr>
          <a:xfrm>
            <a:off x="1005839" y="2747063"/>
            <a:ext cx="256032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Optimise Before Starting</a:t>
            </a:r>
          </a:p>
        </p:txBody>
      </p:sp>
      <p:sp>
        <p:nvSpPr>
          <p:cNvPr id="433" name="Text 24"/>
          <p:cNvSpPr txBox="1"/>
          <p:nvPr/>
        </p:nvSpPr>
        <p:spPr>
          <a:xfrm>
            <a:off x="1005840" y="2940988"/>
            <a:ext cx="768096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Aim for high-normal K⁺ (&gt;4.0 target, not a firm cutoff) • Correct Mg²⁺ if low (&gt;0.7 commonly targeted) • Avoid concurrent QTc drugs if possible • Treat bradycardia / thyroid disorder</a:t>
            </a:r>
          </a:p>
        </p:txBody>
      </p:sp>
      <p:sp>
        <p:nvSpPr>
          <p:cNvPr id="434" name="Shape 25"/>
          <p:cNvSpPr/>
          <p:nvPr/>
        </p:nvSpPr>
        <p:spPr>
          <a:xfrm>
            <a:off x="521208" y="3291840"/>
            <a:ext cx="45721" cy="274321"/>
          </a:xfrm>
          <a:prstGeom prst="rect">
            <a:avLst/>
          </a:prstGeom>
          <a:solidFill>
            <a:srgbClr val="1A7A60"/>
          </a:solidFill>
          <a:ln w="12700">
            <a:solidFill>
              <a:srgbClr val="1A7A60"/>
            </a:solidFill>
          </a:ln>
        </p:spPr>
        <p:txBody>
          <a:bodyPr lIns="45719" rIns="45719"/>
          <a:lstStyle/>
          <a:p>
            <a:pPr/>
          </a:p>
        </p:txBody>
      </p:sp>
      <p:sp>
        <p:nvSpPr>
          <p:cNvPr id="435" name="Shape 26"/>
          <p:cNvSpPr/>
          <p:nvPr/>
        </p:nvSpPr>
        <p:spPr>
          <a:xfrm>
            <a:off x="274320" y="3474720"/>
            <a:ext cx="502920" cy="640081"/>
          </a:xfrm>
          <a:prstGeom prst="rect">
            <a:avLst/>
          </a:prstGeom>
          <a:solidFill>
            <a:srgbClr val="C47A00"/>
          </a:solidFill>
          <a:ln w="12700">
            <a:solidFill>
              <a:srgbClr val="C47A00"/>
            </a:solidFill>
          </a:ln>
        </p:spPr>
        <p:txBody>
          <a:bodyPr lIns="45719" rIns="45719"/>
          <a:lstStyle/>
          <a:p>
            <a:pPr/>
          </a:p>
        </p:txBody>
      </p:sp>
      <p:sp>
        <p:nvSpPr>
          <p:cNvPr id="436" name="Text 27"/>
          <p:cNvSpPr txBox="1"/>
          <p:nvPr/>
        </p:nvSpPr>
        <p:spPr>
          <a:xfrm>
            <a:off x="274320" y="3643219"/>
            <a:ext cx="502920" cy="29393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200">
                <a:solidFill>
                  <a:srgbClr val="FFFFFF"/>
                </a:solidFill>
              </a:defRPr>
            </a:lvl1pPr>
          </a:lstStyle>
          <a:p>
            <a:pPr/>
            <a:r>
              <a:t>4</a:t>
            </a:r>
          </a:p>
        </p:txBody>
      </p:sp>
      <p:sp>
        <p:nvSpPr>
          <p:cNvPr id="437" name="Shape 28"/>
          <p:cNvSpPr/>
          <p:nvPr/>
        </p:nvSpPr>
        <p:spPr>
          <a:xfrm>
            <a:off x="777239" y="3474720"/>
            <a:ext cx="8092442" cy="6400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38" name="Shape 29"/>
          <p:cNvSpPr/>
          <p:nvPr/>
        </p:nvSpPr>
        <p:spPr>
          <a:xfrm>
            <a:off x="777240" y="3474720"/>
            <a:ext cx="64009" cy="640081"/>
          </a:xfrm>
          <a:prstGeom prst="rect">
            <a:avLst/>
          </a:prstGeom>
          <a:solidFill>
            <a:srgbClr val="C47A00"/>
          </a:solidFill>
          <a:ln w="12700">
            <a:solidFill>
              <a:srgbClr val="C47A00"/>
            </a:solidFill>
          </a:ln>
        </p:spPr>
        <p:txBody>
          <a:bodyPr lIns="45719" rIns="45719"/>
          <a:lstStyle/>
          <a:p>
            <a:pPr/>
          </a:p>
        </p:txBody>
      </p:sp>
      <p:sp>
        <p:nvSpPr>
          <p:cNvPr id="439" name="Text 30"/>
          <p:cNvSpPr txBox="1"/>
          <p:nvPr/>
        </p:nvSpPr>
        <p:spPr>
          <a:xfrm>
            <a:off x="1005839" y="3570023"/>
            <a:ext cx="256032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Monitor on Treatment</a:t>
            </a:r>
          </a:p>
        </p:txBody>
      </p:sp>
      <p:sp>
        <p:nvSpPr>
          <p:cNvPr id="440" name="Text 31"/>
          <p:cNvSpPr txBox="1"/>
          <p:nvPr/>
        </p:nvSpPr>
        <p:spPr>
          <a:xfrm>
            <a:off x="1005840" y="3846497"/>
            <a:ext cx="7680960"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Repeat ECG at 2–4 weeks after starting / dose increase • Repeat U&amp;Es if intercurrent illness • Document QTc at each review</a:t>
            </a:r>
          </a:p>
        </p:txBody>
      </p:sp>
      <p:sp>
        <p:nvSpPr>
          <p:cNvPr id="441" name="Shape 32"/>
          <p:cNvSpPr/>
          <p:nvPr/>
        </p:nvSpPr>
        <p:spPr>
          <a:xfrm>
            <a:off x="521208" y="4114800"/>
            <a:ext cx="45721" cy="274321"/>
          </a:xfrm>
          <a:prstGeom prst="rect">
            <a:avLst/>
          </a:prstGeom>
          <a:solidFill>
            <a:srgbClr val="C47A00"/>
          </a:solidFill>
          <a:ln w="12700">
            <a:solidFill>
              <a:srgbClr val="C47A00"/>
            </a:solidFill>
          </a:ln>
        </p:spPr>
        <p:txBody>
          <a:bodyPr lIns="45719" rIns="45719"/>
          <a:lstStyle/>
          <a:p>
            <a:pPr/>
          </a:p>
        </p:txBody>
      </p:sp>
      <p:sp>
        <p:nvSpPr>
          <p:cNvPr id="442" name="Shape 33"/>
          <p:cNvSpPr/>
          <p:nvPr/>
        </p:nvSpPr>
        <p:spPr>
          <a:xfrm>
            <a:off x="274320" y="4297679"/>
            <a:ext cx="502920" cy="640081"/>
          </a:xfrm>
          <a:prstGeom prst="rect">
            <a:avLst/>
          </a:prstGeom>
          <a:solidFill>
            <a:srgbClr val="C0392B"/>
          </a:solidFill>
          <a:ln w="12700">
            <a:solidFill>
              <a:srgbClr val="C0392B"/>
            </a:solidFill>
          </a:ln>
        </p:spPr>
        <p:txBody>
          <a:bodyPr lIns="45719" rIns="45719"/>
          <a:lstStyle/>
          <a:p>
            <a:pPr/>
          </a:p>
        </p:txBody>
      </p:sp>
      <p:sp>
        <p:nvSpPr>
          <p:cNvPr id="443" name="Text 34"/>
          <p:cNvSpPr txBox="1"/>
          <p:nvPr/>
        </p:nvSpPr>
        <p:spPr>
          <a:xfrm>
            <a:off x="274320" y="4466179"/>
            <a:ext cx="502920" cy="29393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200">
                <a:solidFill>
                  <a:srgbClr val="FFFFFF"/>
                </a:solidFill>
              </a:defRPr>
            </a:lvl1pPr>
          </a:lstStyle>
          <a:p>
            <a:pPr/>
            <a:r>
              <a:t>5</a:t>
            </a:r>
          </a:p>
        </p:txBody>
      </p:sp>
      <p:sp>
        <p:nvSpPr>
          <p:cNvPr id="444" name="Shape 35"/>
          <p:cNvSpPr/>
          <p:nvPr/>
        </p:nvSpPr>
        <p:spPr>
          <a:xfrm>
            <a:off x="777239" y="4297679"/>
            <a:ext cx="8092442" cy="6400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45" name="Shape 36"/>
          <p:cNvSpPr/>
          <p:nvPr/>
        </p:nvSpPr>
        <p:spPr>
          <a:xfrm>
            <a:off x="777240" y="4297679"/>
            <a:ext cx="64009" cy="640081"/>
          </a:xfrm>
          <a:prstGeom prst="rect">
            <a:avLst/>
          </a:prstGeom>
          <a:solidFill>
            <a:srgbClr val="C0392B"/>
          </a:solidFill>
          <a:ln w="12700">
            <a:solidFill>
              <a:srgbClr val="C0392B"/>
            </a:solidFill>
          </a:ln>
        </p:spPr>
        <p:txBody>
          <a:bodyPr lIns="45719" rIns="45719"/>
          <a:lstStyle/>
          <a:p>
            <a:pPr/>
          </a:p>
        </p:txBody>
      </p:sp>
      <p:sp>
        <p:nvSpPr>
          <p:cNvPr id="446" name="Text 37"/>
          <p:cNvSpPr txBox="1"/>
          <p:nvPr/>
        </p:nvSpPr>
        <p:spPr>
          <a:xfrm>
            <a:off x="1005839" y="4392983"/>
            <a:ext cx="256032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Act on Threshold Breach</a:t>
            </a:r>
          </a:p>
        </p:txBody>
      </p:sp>
      <p:sp>
        <p:nvSpPr>
          <p:cNvPr id="447" name="Text 38"/>
          <p:cNvSpPr txBox="1"/>
          <p:nvPr/>
        </p:nvSpPr>
        <p:spPr>
          <a:xfrm>
            <a:off x="1005840" y="4669458"/>
            <a:ext cx="76809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QTc &gt; 500 ms or ΔQTc &gt; 60 ms → stop or switch • Urgent electrolytes • Cardiology referral if symptomatic arrhythmia</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B3A5C"/>
        </a:solidFill>
      </p:bgPr>
    </p:bg>
    <p:spTree>
      <p:nvGrpSpPr>
        <p:cNvPr id="1" name=""/>
        <p:cNvGrpSpPr/>
        <p:nvPr/>
      </p:nvGrpSpPr>
      <p:grpSpPr>
        <a:xfrm>
          <a:off x="0" y="0"/>
          <a:ext cx="0" cy="0"/>
          <a:chOff x="0" y="0"/>
          <a:chExt cx="0" cy="0"/>
        </a:xfrm>
      </p:grpSpPr>
      <p:sp>
        <p:nvSpPr>
          <p:cNvPr id="451" name="Shape 0"/>
          <p:cNvSpPr/>
          <p:nvPr/>
        </p:nvSpPr>
        <p:spPr>
          <a:xfrm>
            <a:off x="-1" y="0"/>
            <a:ext cx="365762" cy="5143500"/>
          </a:xfrm>
          <a:prstGeom prst="rect">
            <a:avLst/>
          </a:prstGeom>
          <a:solidFill>
            <a:srgbClr val="00A896"/>
          </a:solidFill>
          <a:ln w="12700">
            <a:solidFill>
              <a:srgbClr val="00A896"/>
            </a:solidFill>
          </a:ln>
        </p:spPr>
        <p:txBody>
          <a:bodyPr lIns="45719" rIns="45719"/>
          <a:lstStyle/>
          <a:p>
            <a:pPr/>
          </a:p>
        </p:txBody>
      </p:sp>
      <p:sp>
        <p:nvSpPr>
          <p:cNvPr id="452" name="Text 1"/>
          <p:cNvSpPr txBox="1"/>
          <p:nvPr/>
        </p:nvSpPr>
        <p:spPr>
          <a:xfrm>
            <a:off x="685800" y="403998"/>
            <a:ext cx="3657600" cy="111224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8800">
                <a:solidFill>
                  <a:srgbClr val="00A896"/>
                </a:solidFill>
              </a:defRPr>
            </a:lvl1pPr>
          </a:lstStyle>
          <a:p>
            <a:pPr/>
            <a:r>
              <a:t>03</a:t>
            </a:r>
          </a:p>
        </p:txBody>
      </p:sp>
      <p:sp>
        <p:nvSpPr>
          <p:cNvPr id="453" name="Text 2"/>
          <p:cNvSpPr txBox="1"/>
          <p:nvPr/>
        </p:nvSpPr>
        <p:spPr>
          <a:xfrm>
            <a:off x="685800" y="1869092"/>
            <a:ext cx="8229600" cy="101669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b="1" sz="3600">
                <a:solidFill>
                  <a:srgbClr val="FFFFFF"/>
                </a:solidFill>
              </a:defRPr>
            </a:pPr>
            <a:r>
              <a:t>Management of</a:t>
            </a:r>
          </a:p>
          <a:p>
            <a:pPr>
              <a:defRPr b="1" sz="3600">
                <a:solidFill>
                  <a:srgbClr val="FFFFFF"/>
                </a:solidFill>
              </a:defRPr>
            </a:pPr>
            <a:r>
              <a:t>Hypertension</a:t>
            </a:r>
          </a:p>
        </p:txBody>
      </p:sp>
      <p:sp>
        <p:nvSpPr>
          <p:cNvPr id="454" name="Text 3"/>
          <p:cNvSpPr txBox="1"/>
          <p:nvPr/>
        </p:nvSpPr>
        <p:spPr>
          <a:xfrm>
            <a:off x="685800" y="3273754"/>
            <a:ext cx="8046719" cy="21905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700">
                <a:solidFill>
                  <a:srgbClr val="C8EDEA"/>
                </a:solidFill>
              </a:defRPr>
            </a:lvl1pPr>
          </a:lstStyle>
          <a:p>
            <a:pPr/>
            <a:r>
              <a:t>NICE NG136 algorithm, drug selection and special populations</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458"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459"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460"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Diagnosing Hypertension — NICE NG136</a:t>
            </a:r>
          </a:p>
        </p:txBody>
      </p:sp>
      <p:sp>
        <p:nvSpPr>
          <p:cNvPr id="461"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462"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463" name="Text 5"/>
          <p:cNvSpPr txBox="1"/>
          <p:nvPr/>
        </p:nvSpPr>
        <p:spPr>
          <a:xfrm>
            <a:off x="274320" y="1037135"/>
            <a:ext cx="859536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Clinic BP alone is insufficient to diagnose hypertension — confirmation with ABPM or HBPM is required</a:t>
            </a:r>
          </a:p>
        </p:txBody>
      </p:sp>
      <p:sp>
        <p:nvSpPr>
          <p:cNvPr id="464" name="Shape 6"/>
          <p:cNvSpPr/>
          <p:nvPr/>
        </p:nvSpPr>
        <p:spPr>
          <a:xfrm>
            <a:off x="274320" y="1325880"/>
            <a:ext cx="2834640" cy="356616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65" name="Shape 7"/>
          <p:cNvSpPr/>
          <p:nvPr/>
        </p:nvSpPr>
        <p:spPr>
          <a:xfrm>
            <a:off x="274320" y="1325880"/>
            <a:ext cx="64009" cy="3566160"/>
          </a:xfrm>
          <a:prstGeom prst="rect">
            <a:avLst/>
          </a:prstGeom>
          <a:solidFill>
            <a:srgbClr val="3D5A73"/>
          </a:solidFill>
          <a:ln w="12700">
            <a:solidFill>
              <a:srgbClr val="3D5A73"/>
            </a:solidFill>
          </a:ln>
        </p:spPr>
        <p:txBody>
          <a:bodyPr lIns="45719" rIns="45719"/>
          <a:lstStyle/>
          <a:p>
            <a:pPr/>
          </a:p>
        </p:txBody>
      </p:sp>
      <p:sp>
        <p:nvSpPr>
          <p:cNvPr id="466" name="Text 8"/>
          <p:cNvSpPr txBox="1"/>
          <p:nvPr/>
        </p:nvSpPr>
        <p:spPr>
          <a:xfrm>
            <a:off x="502919" y="1457759"/>
            <a:ext cx="256032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3D5A73"/>
                </a:solidFill>
              </a:defRPr>
            </a:lvl1pPr>
          </a:lstStyle>
          <a:p>
            <a:pPr/>
            <a:r>
              <a:t>When to Investigate</a:t>
            </a:r>
          </a:p>
        </p:txBody>
      </p:sp>
      <p:sp>
        <p:nvSpPr>
          <p:cNvPr id="467" name="Text 9"/>
          <p:cNvSpPr txBox="1"/>
          <p:nvPr/>
        </p:nvSpPr>
        <p:spPr>
          <a:xfrm>
            <a:off x="384047" y="1737360"/>
            <a:ext cx="2633474" cy="14550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100">
                <a:solidFill>
                  <a:srgbClr val="1E2A38"/>
                </a:solidFill>
              </a:defRPr>
            </a:pPr>
            <a:r>
              <a:t>Clinic BP ≥ 140/90 mmHg</a:t>
            </a:r>
          </a:p>
          <a:p>
            <a:pPr marL="152400" indent="-152400">
              <a:buSzPct val="100000"/>
              <a:buChar char="•"/>
              <a:defRPr sz="1100">
                <a:solidFill>
                  <a:srgbClr val="1E2A38"/>
                </a:solidFill>
              </a:defRPr>
            </a:pPr>
            <a:r>
              <a:t>Confirm in both arms — if difference &gt;15 mmHg, use higher reading arm</a:t>
            </a:r>
          </a:p>
          <a:p>
            <a:pPr marL="152400" indent="-152400">
              <a:buSzPct val="100000"/>
              <a:buChar char="•"/>
              <a:defRPr sz="1100">
                <a:solidFill>
                  <a:srgbClr val="1E2A38"/>
                </a:solidFill>
              </a:defRPr>
            </a:pPr>
            <a:r>
              <a:t>2–3 readings per clinic visit; repeat on a second occasion before confirming diagnosis OR single reading ≥ 180/120 mmHg (same-day assessment)</a:t>
            </a:r>
          </a:p>
          <a:p>
            <a:pPr marL="152400" indent="-152400">
              <a:buSzPct val="100000"/>
              <a:buChar char="•"/>
              <a:defRPr sz="1100">
                <a:solidFill>
                  <a:srgbClr val="1E2A38"/>
                </a:solidFill>
              </a:defRPr>
            </a:pPr>
            <a:r>
              <a:t>Always assess for signs of end-organ damage</a:t>
            </a:r>
          </a:p>
        </p:txBody>
      </p:sp>
      <p:sp>
        <p:nvSpPr>
          <p:cNvPr id="468" name="Shape 10"/>
          <p:cNvSpPr/>
          <p:nvPr/>
        </p:nvSpPr>
        <p:spPr>
          <a:xfrm>
            <a:off x="3291840" y="1325880"/>
            <a:ext cx="2651761" cy="356616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69" name="Shape 11"/>
          <p:cNvSpPr/>
          <p:nvPr/>
        </p:nvSpPr>
        <p:spPr>
          <a:xfrm>
            <a:off x="3291840" y="1325880"/>
            <a:ext cx="64009" cy="3566160"/>
          </a:xfrm>
          <a:prstGeom prst="rect">
            <a:avLst/>
          </a:prstGeom>
          <a:solidFill>
            <a:srgbClr val="00A896"/>
          </a:solidFill>
          <a:ln w="12700">
            <a:solidFill>
              <a:srgbClr val="00A896"/>
            </a:solidFill>
          </a:ln>
        </p:spPr>
        <p:txBody>
          <a:bodyPr lIns="45719" rIns="45719"/>
          <a:lstStyle/>
          <a:p>
            <a:pPr/>
          </a:p>
        </p:txBody>
      </p:sp>
      <p:sp>
        <p:nvSpPr>
          <p:cNvPr id="470" name="Text 12"/>
          <p:cNvSpPr txBox="1"/>
          <p:nvPr/>
        </p:nvSpPr>
        <p:spPr>
          <a:xfrm>
            <a:off x="3520440" y="1457759"/>
            <a:ext cx="23774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ABPM (Preferred)</a:t>
            </a:r>
          </a:p>
        </p:txBody>
      </p:sp>
      <p:sp>
        <p:nvSpPr>
          <p:cNvPr id="471" name="Shape 13"/>
          <p:cNvSpPr/>
          <p:nvPr/>
        </p:nvSpPr>
        <p:spPr>
          <a:xfrm>
            <a:off x="3291840" y="1810511"/>
            <a:ext cx="2651761" cy="292609"/>
          </a:xfrm>
          <a:prstGeom prst="rect">
            <a:avLst/>
          </a:prstGeom>
          <a:solidFill>
            <a:srgbClr val="EAF7F5"/>
          </a:solidFill>
          <a:ln w="12700">
            <a:solidFill>
              <a:srgbClr val="EAF7F5"/>
            </a:solidFill>
          </a:ln>
        </p:spPr>
        <p:txBody>
          <a:bodyPr lIns="45719" rIns="45719"/>
          <a:lstStyle/>
          <a:p>
            <a:pPr/>
          </a:p>
        </p:txBody>
      </p:sp>
      <p:sp>
        <p:nvSpPr>
          <p:cNvPr id="472" name="Text 14"/>
          <p:cNvSpPr txBox="1"/>
          <p:nvPr/>
        </p:nvSpPr>
        <p:spPr>
          <a:xfrm>
            <a:off x="3456432" y="1783133"/>
            <a:ext cx="2487168" cy="34736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00A896"/>
                </a:solidFill>
              </a:defRPr>
            </a:lvl1pPr>
          </a:lstStyle>
          <a:p>
            <a:pPr/>
            <a:r>
              <a:t>Daytime average ≥ 135/85 = hypertension</a:t>
            </a:r>
          </a:p>
        </p:txBody>
      </p:sp>
      <p:sp>
        <p:nvSpPr>
          <p:cNvPr id="473" name="Text 15"/>
          <p:cNvSpPr txBox="1"/>
          <p:nvPr/>
        </p:nvSpPr>
        <p:spPr>
          <a:xfrm>
            <a:off x="3401567" y="2176272"/>
            <a:ext cx="2450594" cy="14550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100">
                <a:solidFill>
                  <a:srgbClr val="1E2A38"/>
                </a:solidFill>
              </a:defRPr>
            </a:pPr>
            <a:r>
              <a:t>24-hour reading every 30 min (day), 60 min (night)</a:t>
            </a:r>
          </a:p>
          <a:p>
            <a:pPr marL="152400" indent="-152400">
              <a:buSzPct val="100000"/>
              <a:buChar char="•"/>
              <a:defRPr sz="1100">
                <a:solidFill>
                  <a:srgbClr val="1E2A38"/>
                </a:solidFill>
              </a:defRPr>
            </a:pPr>
            <a:r>
              <a:t>Daytime average = 08:00–22:00</a:t>
            </a:r>
          </a:p>
          <a:p>
            <a:pPr marL="152400" indent="-152400">
              <a:buSzPct val="100000"/>
              <a:buChar char="•"/>
              <a:defRPr sz="1100">
                <a:solidFill>
                  <a:srgbClr val="1E2A38"/>
                </a:solidFill>
              </a:defRPr>
            </a:pPr>
            <a:r>
              <a:t>Night-time average ≥ 120/70 = nocturnal hypertension</a:t>
            </a:r>
          </a:p>
          <a:p>
            <a:pPr marL="152400" indent="-152400">
              <a:buSzPct val="100000"/>
              <a:buChar char="•"/>
              <a:defRPr sz="1100">
                <a:solidFill>
                  <a:srgbClr val="1E2A38"/>
                </a:solidFill>
              </a:defRPr>
            </a:pPr>
            <a:r>
              <a:t>White coat hypertension: clinic ≥ 140/90 but ABPM daytime &lt; 135/85</a:t>
            </a:r>
          </a:p>
          <a:p>
            <a:pPr marL="152400" indent="-152400">
              <a:buSzPct val="100000"/>
              <a:buChar char="•"/>
              <a:defRPr sz="1100">
                <a:solidFill>
                  <a:srgbClr val="1E2A38"/>
                </a:solidFill>
              </a:defRPr>
            </a:pPr>
            <a:r>
              <a:t>Masked hypertension: clinic normal but ABPM elevated</a:t>
            </a:r>
          </a:p>
        </p:txBody>
      </p:sp>
      <p:sp>
        <p:nvSpPr>
          <p:cNvPr id="474" name="Shape 16"/>
          <p:cNvSpPr/>
          <p:nvPr/>
        </p:nvSpPr>
        <p:spPr>
          <a:xfrm>
            <a:off x="6126479" y="1325880"/>
            <a:ext cx="2697482" cy="356616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75" name="Shape 17"/>
          <p:cNvSpPr/>
          <p:nvPr/>
        </p:nvSpPr>
        <p:spPr>
          <a:xfrm>
            <a:off x="6126479" y="1325880"/>
            <a:ext cx="64009" cy="3566160"/>
          </a:xfrm>
          <a:prstGeom prst="rect">
            <a:avLst/>
          </a:prstGeom>
          <a:solidFill>
            <a:srgbClr val="1A7A60"/>
          </a:solidFill>
          <a:ln w="12700">
            <a:solidFill>
              <a:srgbClr val="1A7A60"/>
            </a:solidFill>
          </a:ln>
        </p:spPr>
        <p:txBody>
          <a:bodyPr lIns="45719" rIns="45719"/>
          <a:lstStyle/>
          <a:p>
            <a:pPr/>
          </a:p>
        </p:txBody>
      </p:sp>
      <p:sp>
        <p:nvSpPr>
          <p:cNvPr id="476" name="Text 18"/>
          <p:cNvSpPr txBox="1"/>
          <p:nvPr/>
        </p:nvSpPr>
        <p:spPr>
          <a:xfrm>
            <a:off x="6355079" y="1457759"/>
            <a:ext cx="246888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HBPM (Alternative)</a:t>
            </a:r>
          </a:p>
        </p:txBody>
      </p:sp>
      <p:sp>
        <p:nvSpPr>
          <p:cNvPr id="477" name="Shape 19"/>
          <p:cNvSpPr/>
          <p:nvPr/>
        </p:nvSpPr>
        <p:spPr>
          <a:xfrm>
            <a:off x="6126479" y="1810511"/>
            <a:ext cx="2697482" cy="292609"/>
          </a:xfrm>
          <a:prstGeom prst="rect">
            <a:avLst/>
          </a:prstGeom>
          <a:solidFill>
            <a:srgbClr val="E8F6F2"/>
          </a:solidFill>
          <a:ln w="12700">
            <a:solidFill>
              <a:srgbClr val="E8F6F2"/>
            </a:solidFill>
          </a:ln>
        </p:spPr>
        <p:txBody>
          <a:bodyPr lIns="45719" rIns="45719"/>
          <a:lstStyle/>
          <a:p>
            <a:pPr/>
          </a:p>
        </p:txBody>
      </p:sp>
      <p:sp>
        <p:nvSpPr>
          <p:cNvPr id="478" name="Text 20"/>
          <p:cNvSpPr txBox="1"/>
          <p:nvPr/>
        </p:nvSpPr>
        <p:spPr>
          <a:xfrm>
            <a:off x="6291071" y="1878383"/>
            <a:ext cx="2514601" cy="15686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1A7A60"/>
                </a:solidFill>
              </a:defRPr>
            </a:lvl1pPr>
          </a:lstStyle>
          <a:p>
            <a:pPr/>
            <a:r>
              <a:t>Average ≥ 135/85 = hypertension</a:t>
            </a:r>
          </a:p>
        </p:txBody>
      </p:sp>
      <p:sp>
        <p:nvSpPr>
          <p:cNvPr id="479" name="Text 21"/>
          <p:cNvSpPr txBox="1"/>
          <p:nvPr/>
        </p:nvSpPr>
        <p:spPr>
          <a:xfrm>
            <a:off x="6236208" y="2176272"/>
            <a:ext cx="2496313" cy="7946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100">
                <a:solidFill>
                  <a:srgbClr val="1E2A38"/>
                </a:solidFill>
              </a:defRPr>
            </a:pPr>
            <a:r>
              <a:t>Take 2 readings, 1 min apart, twice daily for 4–7 days</a:t>
            </a:r>
          </a:p>
          <a:p>
            <a:pPr marL="152400" indent="-152400">
              <a:buSzPct val="100000"/>
              <a:buChar char="•"/>
              <a:defRPr sz="1100">
                <a:solidFill>
                  <a:srgbClr val="1E2A38"/>
                </a:solidFill>
              </a:defRPr>
            </a:pPr>
            <a:r>
              <a:t>Discard first day readings</a:t>
            </a:r>
          </a:p>
          <a:p>
            <a:pPr marL="152400" indent="-152400">
              <a:buSzPct val="100000"/>
              <a:buChar char="•"/>
              <a:defRPr sz="1100">
                <a:solidFill>
                  <a:srgbClr val="1E2A38"/>
                </a:solidFill>
              </a:defRPr>
            </a:pPr>
            <a:r>
              <a:t>Validated device — upper arm preferred</a:t>
            </a:r>
          </a:p>
          <a:p>
            <a:pPr marL="152400" indent="-152400">
              <a:buSzPct val="100000"/>
              <a:buChar char="•"/>
              <a:defRPr sz="1100">
                <a:solidFill>
                  <a:srgbClr val="1E2A38"/>
                </a:solidFill>
              </a:defRPr>
            </a:pPr>
            <a:r>
              <a:t>If ABPM not tolerated or available</a:t>
            </a:r>
          </a:p>
        </p:txBody>
      </p:sp>
      <p:sp>
        <p:nvSpPr>
          <p:cNvPr id="480" name="Shape 22"/>
          <p:cNvSpPr/>
          <p:nvPr/>
        </p:nvSpPr>
        <p:spPr>
          <a:xfrm>
            <a:off x="274320" y="4645152"/>
            <a:ext cx="8595360" cy="310897"/>
          </a:xfrm>
          <a:prstGeom prst="rect">
            <a:avLst/>
          </a:prstGeom>
          <a:solidFill>
            <a:srgbClr val="1B3A5C"/>
          </a:solidFill>
          <a:ln w="12700">
            <a:solidFill>
              <a:srgbClr val="1B3A5C"/>
            </a:solidFill>
          </a:ln>
        </p:spPr>
        <p:txBody>
          <a:bodyPr lIns="45719" rIns="45719"/>
          <a:lstStyle/>
          <a:p>
            <a:pPr/>
          </a:p>
        </p:txBody>
      </p:sp>
      <p:sp>
        <p:nvSpPr>
          <p:cNvPr id="481" name="Text 23"/>
          <p:cNvSpPr txBox="1"/>
          <p:nvPr/>
        </p:nvSpPr>
        <p:spPr>
          <a:xfrm>
            <a:off x="457200" y="4722920"/>
            <a:ext cx="8275319"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FFFFFF"/>
                </a:solidFill>
              </a:defRPr>
            </a:lvl1pPr>
          </a:lstStyle>
          <a:p>
            <a:pPr/>
            <a:r>
              <a:t>End-organ assessment: 12-lead ECG (LVH), urine ACR (proteinuria), eGFR (CKD), fasting glucose/lipids, fundoscopy if papilloedema suspected</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485"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486"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487"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Blood Pressure Staging — NICE NG136</a:t>
            </a:r>
          </a:p>
        </p:txBody>
      </p:sp>
      <p:sp>
        <p:nvSpPr>
          <p:cNvPr id="488"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489"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490" name="Shape 5"/>
          <p:cNvSpPr/>
          <p:nvPr/>
        </p:nvSpPr>
        <p:spPr>
          <a:xfrm>
            <a:off x="274319" y="1143000"/>
            <a:ext cx="1463042" cy="1005839"/>
          </a:xfrm>
          <a:prstGeom prst="rect">
            <a:avLst/>
          </a:prstGeom>
          <a:solidFill>
            <a:srgbClr val="1A7A60"/>
          </a:solidFill>
          <a:ln w="12700">
            <a:solidFill>
              <a:srgbClr val="1A7A60"/>
            </a:solidFill>
          </a:ln>
        </p:spPr>
        <p:txBody>
          <a:bodyPr lIns="45719" rIns="45719"/>
          <a:lstStyle/>
          <a:p>
            <a:pPr/>
          </a:p>
        </p:txBody>
      </p:sp>
      <p:sp>
        <p:nvSpPr>
          <p:cNvPr id="491" name="Text 6"/>
          <p:cNvSpPr txBox="1"/>
          <p:nvPr/>
        </p:nvSpPr>
        <p:spPr>
          <a:xfrm>
            <a:off x="274319" y="1552642"/>
            <a:ext cx="1463042" cy="18655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defRPr>
            </a:lvl1pPr>
          </a:lstStyle>
          <a:p>
            <a:pPr/>
            <a:r>
              <a:t>Stage 1</a:t>
            </a:r>
          </a:p>
        </p:txBody>
      </p:sp>
      <p:sp>
        <p:nvSpPr>
          <p:cNvPr id="492" name="Shape 7"/>
          <p:cNvSpPr/>
          <p:nvPr/>
        </p:nvSpPr>
        <p:spPr>
          <a:xfrm>
            <a:off x="1737360" y="1143000"/>
            <a:ext cx="7086601" cy="100583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493" name="Text 8"/>
          <p:cNvSpPr txBox="1"/>
          <p:nvPr/>
        </p:nvSpPr>
        <p:spPr>
          <a:xfrm>
            <a:off x="2011679" y="1249602"/>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6B7E92"/>
                </a:solidFill>
              </a:defRPr>
            </a:lvl1pPr>
          </a:lstStyle>
          <a:p>
            <a:pPr/>
            <a:r>
              <a:t>Clinic BP</a:t>
            </a:r>
          </a:p>
        </p:txBody>
      </p:sp>
      <p:sp>
        <p:nvSpPr>
          <p:cNvPr id="494" name="Text 9"/>
          <p:cNvSpPr txBox="1"/>
          <p:nvPr/>
        </p:nvSpPr>
        <p:spPr>
          <a:xfrm>
            <a:off x="2011679" y="1462376"/>
            <a:ext cx="2011680" cy="29393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1A7A60"/>
                </a:solidFill>
              </a:defRPr>
            </a:lvl1pPr>
          </a:lstStyle>
          <a:p>
            <a:pPr/>
            <a:r>
              <a:t>≥ 140/90</a:t>
            </a:r>
          </a:p>
        </p:txBody>
      </p:sp>
      <p:sp>
        <p:nvSpPr>
          <p:cNvPr id="495" name="Text 10"/>
          <p:cNvSpPr txBox="1"/>
          <p:nvPr/>
        </p:nvSpPr>
        <p:spPr>
          <a:xfrm>
            <a:off x="4114800" y="1249602"/>
            <a:ext cx="237744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6B7E92"/>
                </a:solidFill>
              </a:defRPr>
            </a:lvl1pPr>
          </a:lstStyle>
          <a:p>
            <a:pPr/>
            <a:r>
              <a:t>ABPM / HBPM daytime avg</a:t>
            </a:r>
          </a:p>
        </p:txBody>
      </p:sp>
      <p:sp>
        <p:nvSpPr>
          <p:cNvPr id="496" name="Text 11"/>
          <p:cNvSpPr txBox="1"/>
          <p:nvPr/>
        </p:nvSpPr>
        <p:spPr>
          <a:xfrm>
            <a:off x="4114800" y="1488520"/>
            <a:ext cx="2377440" cy="2416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a:solidFill>
                  <a:srgbClr val="1A7A60"/>
                </a:solidFill>
              </a:defRPr>
            </a:lvl1pPr>
          </a:lstStyle>
          <a:p>
            <a:pPr/>
            <a:r>
              <a:t>≥ 135/85</a:t>
            </a:r>
          </a:p>
        </p:txBody>
      </p:sp>
      <p:sp>
        <p:nvSpPr>
          <p:cNvPr id="497" name="Text 12"/>
          <p:cNvSpPr txBox="1"/>
          <p:nvPr/>
        </p:nvSpPr>
        <p:spPr>
          <a:xfrm>
            <a:off x="2011679" y="1880538"/>
            <a:ext cx="6583682"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Treat if &lt;80 yrs with target organ damage, CVD, DM, CKD, or 10-yr CV risk ≥10%</a:t>
            </a:r>
          </a:p>
        </p:txBody>
      </p:sp>
      <p:sp>
        <p:nvSpPr>
          <p:cNvPr id="498" name="Shape 13"/>
          <p:cNvSpPr/>
          <p:nvPr/>
        </p:nvSpPr>
        <p:spPr>
          <a:xfrm>
            <a:off x="274319" y="2331720"/>
            <a:ext cx="1463042" cy="1005840"/>
          </a:xfrm>
          <a:prstGeom prst="rect">
            <a:avLst/>
          </a:prstGeom>
          <a:solidFill>
            <a:srgbClr val="C47A00"/>
          </a:solidFill>
          <a:ln w="12700">
            <a:solidFill>
              <a:srgbClr val="C47A00"/>
            </a:solidFill>
          </a:ln>
        </p:spPr>
        <p:txBody>
          <a:bodyPr lIns="45719" rIns="45719"/>
          <a:lstStyle/>
          <a:p>
            <a:pPr/>
          </a:p>
        </p:txBody>
      </p:sp>
      <p:sp>
        <p:nvSpPr>
          <p:cNvPr id="499" name="Text 14"/>
          <p:cNvSpPr txBox="1"/>
          <p:nvPr/>
        </p:nvSpPr>
        <p:spPr>
          <a:xfrm>
            <a:off x="274319" y="2741361"/>
            <a:ext cx="1463042" cy="18655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defRPr>
            </a:lvl1pPr>
          </a:lstStyle>
          <a:p>
            <a:pPr/>
            <a:r>
              <a:t>Stage 2</a:t>
            </a:r>
          </a:p>
        </p:txBody>
      </p:sp>
      <p:sp>
        <p:nvSpPr>
          <p:cNvPr id="500" name="Shape 15"/>
          <p:cNvSpPr/>
          <p:nvPr/>
        </p:nvSpPr>
        <p:spPr>
          <a:xfrm>
            <a:off x="1737360" y="2331720"/>
            <a:ext cx="7086601" cy="10058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01" name="Text 16"/>
          <p:cNvSpPr txBox="1"/>
          <p:nvPr/>
        </p:nvSpPr>
        <p:spPr>
          <a:xfrm>
            <a:off x="2011679" y="2438322"/>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6B7E92"/>
                </a:solidFill>
              </a:defRPr>
            </a:lvl1pPr>
          </a:lstStyle>
          <a:p>
            <a:pPr/>
            <a:r>
              <a:t>Clinic BP</a:t>
            </a:r>
          </a:p>
        </p:txBody>
      </p:sp>
      <p:sp>
        <p:nvSpPr>
          <p:cNvPr id="502" name="Text 17"/>
          <p:cNvSpPr txBox="1"/>
          <p:nvPr/>
        </p:nvSpPr>
        <p:spPr>
          <a:xfrm>
            <a:off x="2011679" y="2651096"/>
            <a:ext cx="2011680" cy="29393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C47A00"/>
                </a:solidFill>
              </a:defRPr>
            </a:lvl1pPr>
          </a:lstStyle>
          <a:p>
            <a:pPr/>
            <a:r>
              <a:t>≥ 160/100</a:t>
            </a:r>
          </a:p>
        </p:txBody>
      </p:sp>
      <p:sp>
        <p:nvSpPr>
          <p:cNvPr id="503" name="Text 18"/>
          <p:cNvSpPr txBox="1"/>
          <p:nvPr/>
        </p:nvSpPr>
        <p:spPr>
          <a:xfrm>
            <a:off x="4114800" y="2438322"/>
            <a:ext cx="237744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6B7E92"/>
                </a:solidFill>
              </a:defRPr>
            </a:lvl1pPr>
          </a:lstStyle>
          <a:p>
            <a:pPr/>
            <a:r>
              <a:t>ABPM / HBPM daytime avg</a:t>
            </a:r>
          </a:p>
        </p:txBody>
      </p:sp>
      <p:sp>
        <p:nvSpPr>
          <p:cNvPr id="504" name="Text 19"/>
          <p:cNvSpPr txBox="1"/>
          <p:nvPr/>
        </p:nvSpPr>
        <p:spPr>
          <a:xfrm>
            <a:off x="4114800" y="2677240"/>
            <a:ext cx="2377440" cy="2416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a:solidFill>
                  <a:srgbClr val="C47A00"/>
                </a:solidFill>
              </a:defRPr>
            </a:lvl1pPr>
          </a:lstStyle>
          <a:p>
            <a:pPr/>
            <a:r>
              <a:t>≥ 150/95</a:t>
            </a:r>
          </a:p>
        </p:txBody>
      </p:sp>
      <p:sp>
        <p:nvSpPr>
          <p:cNvPr id="505" name="Text 20"/>
          <p:cNvSpPr txBox="1"/>
          <p:nvPr/>
        </p:nvSpPr>
        <p:spPr>
          <a:xfrm>
            <a:off x="2011679" y="3069258"/>
            <a:ext cx="6583682"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Drug treatment should be offered to all regardless of CV risk</a:t>
            </a:r>
          </a:p>
        </p:txBody>
      </p:sp>
      <p:sp>
        <p:nvSpPr>
          <p:cNvPr id="506" name="Shape 21"/>
          <p:cNvSpPr/>
          <p:nvPr/>
        </p:nvSpPr>
        <p:spPr>
          <a:xfrm>
            <a:off x="274319" y="3520440"/>
            <a:ext cx="1463042" cy="1005840"/>
          </a:xfrm>
          <a:prstGeom prst="rect">
            <a:avLst/>
          </a:prstGeom>
          <a:solidFill>
            <a:srgbClr val="C0392B"/>
          </a:solidFill>
          <a:ln w="12700">
            <a:solidFill>
              <a:srgbClr val="C0392B"/>
            </a:solidFill>
          </a:ln>
        </p:spPr>
        <p:txBody>
          <a:bodyPr lIns="45719" rIns="45719"/>
          <a:lstStyle/>
          <a:p>
            <a:pPr/>
          </a:p>
        </p:txBody>
      </p:sp>
      <p:sp>
        <p:nvSpPr>
          <p:cNvPr id="507" name="Text 22"/>
          <p:cNvSpPr txBox="1"/>
          <p:nvPr/>
        </p:nvSpPr>
        <p:spPr>
          <a:xfrm>
            <a:off x="274319" y="3930081"/>
            <a:ext cx="1463042" cy="18655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defRPr>
            </a:lvl1pPr>
          </a:lstStyle>
          <a:p>
            <a:pPr/>
            <a:r>
              <a:t>Severe / Urgent</a:t>
            </a:r>
          </a:p>
        </p:txBody>
      </p:sp>
      <p:sp>
        <p:nvSpPr>
          <p:cNvPr id="508" name="Shape 23"/>
          <p:cNvSpPr/>
          <p:nvPr/>
        </p:nvSpPr>
        <p:spPr>
          <a:xfrm>
            <a:off x="1737360" y="3520440"/>
            <a:ext cx="7086601" cy="10058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09" name="Text 24"/>
          <p:cNvSpPr txBox="1"/>
          <p:nvPr/>
        </p:nvSpPr>
        <p:spPr>
          <a:xfrm>
            <a:off x="2011679" y="3627042"/>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6B7E92"/>
                </a:solidFill>
              </a:defRPr>
            </a:lvl1pPr>
          </a:lstStyle>
          <a:p>
            <a:pPr/>
            <a:r>
              <a:t>Clinic BP</a:t>
            </a:r>
          </a:p>
        </p:txBody>
      </p:sp>
      <p:sp>
        <p:nvSpPr>
          <p:cNvPr id="510" name="Text 25"/>
          <p:cNvSpPr txBox="1"/>
          <p:nvPr/>
        </p:nvSpPr>
        <p:spPr>
          <a:xfrm>
            <a:off x="2011679" y="3839816"/>
            <a:ext cx="2011680" cy="29393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C0392B"/>
                </a:solidFill>
              </a:defRPr>
            </a:lvl1pPr>
          </a:lstStyle>
          <a:p>
            <a:pPr/>
            <a:r>
              <a:t>≥ 180/120</a:t>
            </a:r>
          </a:p>
        </p:txBody>
      </p:sp>
      <p:sp>
        <p:nvSpPr>
          <p:cNvPr id="511" name="Text 26"/>
          <p:cNvSpPr txBox="1"/>
          <p:nvPr/>
        </p:nvSpPr>
        <p:spPr>
          <a:xfrm>
            <a:off x="4114800" y="3627042"/>
            <a:ext cx="237744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6B7E92"/>
                </a:solidFill>
              </a:defRPr>
            </a:lvl1pPr>
          </a:lstStyle>
          <a:p>
            <a:pPr/>
            <a:r>
              <a:t>ABPM / HBPM daytime avg</a:t>
            </a:r>
          </a:p>
        </p:txBody>
      </p:sp>
      <p:sp>
        <p:nvSpPr>
          <p:cNvPr id="512" name="Text 27"/>
          <p:cNvSpPr txBox="1"/>
          <p:nvPr/>
        </p:nvSpPr>
        <p:spPr>
          <a:xfrm>
            <a:off x="4114800" y="3865960"/>
            <a:ext cx="2377440" cy="2416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a:solidFill>
                  <a:srgbClr val="C0392B"/>
                </a:solidFill>
              </a:defRPr>
            </a:lvl1pPr>
          </a:lstStyle>
          <a:p>
            <a:pPr/>
            <a:r>
              <a:t>N/A — same-day action</a:t>
            </a:r>
          </a:p>
        </p:txBody>
      </p:sp>
      <p:sp>
        <p:nvSpPr>
          <p:cNvPr id="513" name="Text 28"/>
          <p:cNvSpPr txBox="1"/>
          <p:nvPr/>
        </p:nvSpPr>
        <p:spPr>
          <a:xfrm>
            <a:off x="2011679" y="4257978"/>
            <a:ext cx="6583682"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Look for retinal haemorrhage, papilloedema, neurological symptoms, AKI — admit if present</a:t>
            </a:r>
          </a:p>
        </p:txBody>
      </p:sp>
      <p:sp>
        <p:nvSpPr>
          <p:cNvPr id="514" name="Shape 29"/>
          <p:cNvSpPr/>
          <p:nvPr/>
        </p:nvSpPr>
        <p:spPr>
          <a:xfrm>
            <a:off x="274320" y="4599432"/>
            <a:ext cx="8595360" cy="384049"/>
          </a:xfrm>
          <a:prstGeom prst="rect">
            <a:avLst/>
          </a:prstGeom>
          <a:solidFill>
            <a:srgbClr val="EAF7F5"/>
          </a:solidFill>
          <a:ln w="12700">
            <a:solidFill>
              <a:srgbClr val="EAF7F5"/>
            </a:solidFill>
          </a:ln>
        </p:spPr>
        <p:txBody>
          <a:bodyPr lIns="45719" rIns="45719"/>
          <a:lstStyle/>
          <a:p>
            <a:pPr/>
          </a:p>
        </p:txBody>
      </p:sp>
      <p:sp>
        <p:nvSpPr>
          <p:cNvPr id="515" name="Shape 30"/>
          <p:cNvSpPr/>
          <p:nvPr/>
        </p:nvSpPr>
        <p:spPr>
          <a:xfrm>
            <a:off x="274320" y="4599432"/>
            <a:ext cx="64009" cy="384049"/>
          </a:xfrm>
          <a:prstGeom prst="rect">
            <a:avLst/>
          </a:prstGeom>
          <a:solidFill>
            <a:srgbClr val="00A896"/>
          </a:solidFill>
          <a:ln w="12700">
            <a:solidFill>
              <a:srgbClr val="00A896"/>
            </a:solidFill>
          </a:ln>
        </p:spPr>
        <p:txBody>
          <a:bodyPr lIns="45719" rIns="45719"/>
          <a:lstStyle/>
          <a:p>
            <a:pPr/>
          </a:p>
        </p:txBody>
      </p:sp>
      <p:sp>
        <p:nvSpPr>
          <p:cNvPr id="516" name="Text 31"/>
          <p:cNvSpPr txBox="1"/>
          <p:nvPr/>
        </p:nvSpPr>
        <p:spPr>
          <a:xfrm>
            <a:off x="475488" y="4719750"/>
            <a:ext cx="8275319"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E2A38"/>
                </a:solidFill>
              </a:defRPr>
            </a:lvl1pPr>
          </a:lstStyle>
          <a:p>
            <a:pPr/>
            <a:r>
              <a:t>Treatment targets (NICE):  General &lt; 140/90 clinic  |  Age ≥ 80 yrs &lt; 150/90  |  T2DM + proteinuria &lt; 130/80  |  CKD with ACR &gt; 70 &lt; 130/80</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520"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521"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522"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NICE NG136 — Treatment Pathway</a:t>
            </a:r>
          </a:p>
        </p:txBody>
      </p:sp>
      <p:sp>
        <p:nvSpPr>
          <p:cNvPr id="523"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524"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525" name="Shape 5"/>
          <p:cNvSpPr/>
          <p:nvPr/>
        </p:nvSpPr>
        <p:spPr>
          <a:xfrm>
            <a:off x="274319" y="1005839"/>
            <a:ext cx="1280162" cy="804673"/>
          </a:xfrm>
          <a:prstGeom prst="rect">
            <a:avLst/>
          </a:prstGeom>
          <a:solidFill>
            <a:srgbClr val="00A896"/>
          </a:solidFill>
          <a:ln w="12700">
            <a:solidFill>
              <a:srgbClr val="00A896"/>
            </a:solidFill>
          </a:ln>
        </p:spPr>
        <p:txBody>
          <a:bodyPr lIns="45719" rIns="45719"/>
          <a:lstStyle/>
          <a:p>
            <a:pPr/>
          </a:p>
        </p:txBody>
      </p:sp>
      <p:sp>
        <p:nvSpPr>
          <p:cNvPr id="526" name="Text 6"/>
          <p:cNvSpPr txBox="1"/>
          <p:nvPr/>
        </p:nvSpPr>
        <p:spPr>
          <a:xfrm>
            <a:off x="274319" y="1315651"/>
            <a:ext cx="128016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STEP 1</a:t>
            </a:r>
          </a:p>
        </p:txBody>
      </p:sp>
      <p:sp>
        <p:nvSpPr>
          <p:cNvPr id="527" name="Shape 7"/>
          <p:cNvSpPr/>
          <p:nvPr/>
        </p:nvSpPr>
        <p:spPr>
          <a:xfrm>
            <a:off x="1554479" y="1005839"/>
            <a:ext cx="7269482" cy="80467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28" name="Shape 8"/>
          <p:cNvSpPr/>
          <p:nvPr/>
        </p:nvSpPr>
        <p:spPr>
          <a:xfrm>
            <a:off x="1554480" y="1005839"/>
            <a:ext cx="64009" cy="804673"/>
          </a:xfrm>
          <a:prstGeom prst="rect">
            <a:avLst/>
          </a:prstGeom>
          <a:solidFill>
            <a:srgbClr val="00A896"/>
          </a:solidFill>
          <a:ln w="12700">
            <a:solidFill>
              <a:srgbClr val="00A896"/>
            </a:solidFill>
          </a:ln>
        </p:spPr>
        <p:txBody>
          <a:bodyPr lIns="45719" rIns="45719"/>
          <a:lstStyle/>
          <a:p>
            <a:pPr/>
          </a:p>
        </p:txBody>
      </p:sp>
      <p:sp>
        <p:nvSpPr>
          <p:cNvPr id="529" name="Text 9"/>
          <p:cNvSpPr txBox="1"/>
          <p:nvPr/>
        </p:nvSpPr>
        <p:spPr>
          <a:xfrm>
            <a:off x="1783079" y="1132770"/>
            <a:ext cx="6858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CCB  or  ACEi / ARB</a:t>
            </a:r>
          </a:p>
        </p:txBody>
      </p:sp>
      <p:sp>
        <p:nvSpPr>
          <p:cNvPr id="530" name="Text 10"/>
          <p:cNvSpPr txBox="1"/>
          <p:nvPr/>
        </p:nvSpPr>
        <p:spPr>
          <a:xfrm>
            <a:off x="1783079" y="1413940"/>
            <a:ext cx="685800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Age &lt; 55 &amp; not Black African/Caribbean → ACEi or ARB</a:t>
            </a:r>
          </a:p>
          <a:p>
            <a:pPr>
              <a:defRPr sz="1100">
                <a:solidFill>
                  <a:srgbClr val="1E2A38"/>
                </a:solidFill>
              </a:defRPr>
            </a:pPr>
            <a:r>
              <a:t>Age ≥ 55 OR Black African/Caribbean → CCB first</a:t>
            </a:r>
          </a:p>
        </p:txBody>
      </p:sp>
      <p:sp>
        <p:nvSpPr>
          <p:cNvPr id="531" name="Text 11"/>
          <p:cNvSpPr txBox="1"/>
          <p:nvPr/>
        </p:nvSpPr>
        <p:spPr>
          <a:xfrm>
            <a:off x="502919" y="1803145"/>
            <a:ext cx="91440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400">
                <a:solidFill>
                  <a:srgbClr val="00A896"/>
                </a:solidFill>
              </a:defRPr>
            </a:lvl1pPr>
          </a:lstStyle>
          <a:p>
            <a:pPr/>
            <a:r>
              <a:t>▼</a:t>
            </a:r>
          </a:p>
        </p:txBody>
      </p:sp>
      <p:sp>
        <p:nvSpPr>
          <p:cNvPr id="532" name="Shape 12"/>
          <p:cNvSpPr/>
          <p:nvPr/>
        </p:nvSpPr>
        <p:spPr>
          <a:xfrm>
            <a:off x="274319" y="1920239"/>
            <a:ext cx="1280162" cy="804673"/>
          </a:xfrm>
          <a:prstGeom prst="rect">
            <a:avLst/>
          </a:prstGeom>
          <a:solidFill>
            <a:srgbClr val="3D5A73"/>
          </a:solidFill>
          <a:ln w="12700">
            <a:solidFill>
              <a:srgbClr val="3D5A73"/>
            </a:solidFill>
          </a:ln>
        </p:spPr>
        <p:txBody>
          <a:bodyPr lIns="45719" rIns="45719"/>
          <a:lstStyle/>
          <a:p>
            <a:pPr/>
          </a:p>
        </p:txBody>
      </p:sp>
      <p:sp>
        <p:nvSpPr>
          <p:cNvPr id="533" name="Text 13"/>
          <p:cNvSpPr txBox="1"/>
          <p:nvPr/>
        </p:nvSpPr>
        <p:spPr>
          <a:xfrm>
            <a:off x="274319" y="2230051"/>
            <a:ext cx="128016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STEP 2</a:t>
            </a:r>
          </a:p>
        </p:txBody>
      </p:sp>
      <p:sp>
        <p:nvSpPr>
          <p:cNvPr id="534" name="Shape 14"/>
          <p:cNvSpPr/>
          <p:nvPr/>
        </p:nvSpPr>
        <p:spPr>
          <a:xfrm>
            <a:off x="1554479" y="1920239"/>
            <a:ext cx="7269482" cy="80467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35" name="Shape 15"/>
          <p:cNvSpPr/>
          <p:nvPr/>
        </p:nvSpPr>
        <p:spPr>
          <a:xfrm>
            <a:off x="1554480" y="1920239"/>
            <a:ext cx="64009" cy="804673"/>
          </a:xfrm>
          <a:prstGeom prst="rect">
            <a:avLst/>
          </a:prstGeom>
          <a:solidFill>
            <a:srgbClr val="3D5A73"/>
          </a:solidFill>
          <a:ln w="12700">
            <a:solidFill>
              <a:srgbClr val="3D5A73"/>
            </a:solidFill>
          </a:ln>
        </p:spPr>
        <p:txBody>
          <a:bodyPr lIns="45719" rIns="45719"/>
          <a:lstStyle/>
          <a:p>
            <a:pPr/>
          </a:p>
        </p:txBody>
      </p:sp>
      <p:sp>
        <p:nvSpPr>
          <p:cNvPr id="536" name="Text 16"/>
          <p:cNvSpPr txBox="1"/>
          <p:nvPr/>
        </p:nvSpPr>
        <p:spPr>
          <a:xfrm>
            <a:off x="1783079" y="2047171"/>
            <a:ext cx="6858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ACEi / ARB  +  CCB</a:t>
            </a:r>
          </a:p>
        </p:txBody>
      </p:sp>
      <p:sp>
        <p:nvSpPr>
          <p:cNvPr id="537" name="Text 17"/>
          <p:cNvSpPr txBox="1"/>
          <p:nvPr/>
        </p:nvSpPr>
        <p:spPr>
          <a:xfrm>
            <a:off x="1783079" y="2410890"/>
            <a:ext cx="68580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Combine the Step 1 agent with the class not chosen at Step 1. If BP still uncontrolled, move to Step 3.</a:t>
            </a:r>
          </a:p>
        </p:txBody>
      </p:sp>
      <p:sp>
        <p:nvSpPr>
          <p:cNvPr id="538" name="Text 18"/>
          <p:cNvSpPr txBox="1"/>
          <p:nvPr/>
        </p:nvSpPr>
        <p:spPr>
          <a:xfrm>
            <a:off x="502919" y="2717545"/>
            <a:ext cx="91440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400">
                <a:solidFill>
                  <a:srgbClr val="3D5A73"/>
                </a:solidFill>
              </a:defRPr>
            </a:lvl1pPr>
          </a:lstStyle>
          <a:p>
            <a:pPr/>
            <a:r>
              <a:t>▼</a:t>
            </a:r>
          </a:p>
        </p:txBody>
      </p:sp>
      <p:sp>
        <p:nvSpPr>
          <p:cNvPr id="539" name="Shape 19"/>
          <p:cNvSpPr/>
          <p:nvPr/>
        </p:nvSpPr>
        <p:spPr>
          <a:xfrm>
            <a:off x="274319" y="2834639"/>
            <a:ext cx="1280162" cy="804673"/>
          </a:xfrm>
          <a:prstGeom prst="rect">
            <a:avLst/>
          </a:prstGeom>
          <a:solidFill>
            <a:srgbClr val="C47A00"/>
          </a:solidFill>
          <a:ln w="12700">
            <a:solidFill>
              <a:srgbClr val="C47A00"/>
            </a:solidFill>
          </a:ln>
        </p:spPr>
        <p:txBody>
          <a:bodyPr lIns="45719" rIns="45719"/>
          <a:lstStyle/>
          <a:p>
            <a:pPr/>
          </a:p>
        </p:txBody>
      </p:sp>
      <p:sp>
        <p:nvSpPr>
          <p:cNvPr id="540" name="Text 20"/>
          <p:cNvSpPr txBox="1"/>
          <p:nvPr/>
        </p:nvSpPr>
        <p:spPr>
          <a:xfrm>
            <a:off x="274319" y="3144451"/>
            <a:ext cx="128016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STEP 3</a:t>
            </a:r>
          </a:p>
        </p:txBody>
      </p:sp>
      <p:sp>
        <p:nvSpPr>
          <p:cNvPr id="541" name="Shape 21"/>
          <p:cNvSpPr/>
          <p:nvPr/>
        </p:nvSpPr>
        <p:spPr>
          <a:xfrm>
            <a:off x="1554479" y="2834639"/>
            <a:ext cx="7269482" cy="80467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42" name="Shape 22"/>
          <p:cNvSpPr/>
          <p:nvPr/>
        </p:nvSpPr>
        <p:spPr>
          <a:xfrm>
            <a:off x="1554480" y="2834639"/>
            <a:ext cx="64009" cy="804673"/>
          </a:xfrm>
          <a:prstGeom prst="rect">
            <a:avLst/>
          </a:prstGeom>
          <a:solidFill>
            <a:srgbClr val="C47A00"/>
          </a:solidFill>
          <a:ln w="12700">
            <a:solidFill>
              <a:srgbClr val="C47A00"/>
            </a:solidFill>
          </a:ln>
        </p:spPr>
        <p:txBody>
          <a:bodyPr lIns="45719" rIns="45719"/>
          <a:lstStyle/>
          <a:p>
            <a:pPr/>
          </a:p>
        </p:txBody>
      </p:sp>
      <p:sp>
        <p:nvSpPr>
          <p:cNvPr id="543" name="Text 23"/>
          <p:cNvSpPr txBox="1"/>
          <p:nvPr/>
        </p:nvSpPr>
        <p:spPr>
          <a:xfrm>
            <a:off x="1783079" y="2961571"/>
            <a:ext cx="6858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ACEi / ARB  +  CCB  +  Thiazide-like Diuretic</a:t>
            </a:r>
          </a:p>
        </p:txBody>
      </p:sp>
      <p:sp>
        <p:nvSpPr>
          <p:cNvPr id="544" name="Text 24"/>
          <p:cNvSpPr txBox="1"/>
          <p:nvPr/>
        </p:nvSpPr>
        <p:spPr>
          <a:xfrm>
            <a:off x="1783079" y="3242740"/>
            <a:ext cx="685800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Chlortalidone 12.5–25 mg or Indapamide preferred over bendroflumethiazide (weaker cardiovascular outcome evidence — NICE preference, not absolute contraindication).</a:t>
            </a:r>
          </a:p>
        </p:txBody>
      </p:sp>
      <p:sp>
        <p:nvSpPr>
          <p:cNvPr id="545" name="Text 25"/>
          <p:cNvSpPr txBox="1"/>
          <p:nvPr/>
        </p:nvSpPr>
        <p:spPr>
          <a:xfrm>
            <a:off x="502919" y="3631946"/>
            <a:ext cx="91440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400">
                <a:solidFill>
                  <a:srgbClr val="C47A00"/>
                </a:solidFill>
              </a:defRPr>
            </a:lvl1pPr>
          </a:lstStyle>
          <a:p>
            <a:pPr/>
            <a:r>
              <a:t>▼</a:t>
            </a:r>
          </a:p>
        </p:txBody>
      </p:sp>
      <p:sp>
        <p:nvSpPr>
          <p:cNvPr id="546" name="Shape 26"/>
          <p:cNvSpPr/>
          <p:nvPr/>
        </p:nvSpPr>
        <p:spPr>
          <a:xfrm>
            <a:off x="274319" y="3749040"/>
            <a:ext cx="1280162" cy="804673"/>
          </a:xfrm>
          <a:prstGeom prst="rect">
            <a:avLst/>
          </a:prstGeom>
          <a:solidFill>
            <a:srgbClr val="C0392B"/>
          </a:solidFill>
          <a:ln w="12700">
            <a:solidFill>
              <a:srgbClr val="C0392B"/>
            </a:solidFill>
          </a:ln>
        </p:spPr>
        <p:txBody>
          <a:bodyPr lIns="45719" rIns="45719"/>
          <a:lstStyle/>
          <a:p>
            <a:pPr/>
          </a:p>
        </p:txBody>
      </p:sp>
      <p:sp>
        <p:nvSpPr>
          <p:cNvPr id="547" name="Text 27"/>
          <p:cNvSpPr txBox="1"/>
          <p:nvPr/>
        </p:nvSpPr>
        <p:spPr>
          <a:xfrm>
            <a:off x="274319" y="4058851"/>
            <a:ext cx="128016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STEP 4</a:t>
            </a:r>
          </a:p>
        </p:txBody>
      </p:sp>
      <p:sp>
        <p:nvSpPr>
          <p:cNvPr id="548" name="Shape 28"/>
          <p:cNvSpPr/>
          <p:nvPr/>
        </p:nvSpPr>
        <p:spPr>
          <a:xfrm>
            <a:off x="1554479" y="3749040"/>
            <a:ext cx="7269482" cy="80467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49" name="Shape 29"/>
          <p:cNvSpPr/>
          <p:nvPr/>
        </p:nvSpPr>
        <p:spPr>
          <a:xfrm>
            <a:off x="1554480" y="3749040"/>
            <a:ext cx="64009" cy="804673"/>
          </a:xfrm>
          <a:prstGeom prst="rect">
            <a:avLst/>
          </a:prstGeom>
          <a:solidFill>
            <a:srgbClr val="C0392B"/>
          </a:solidFill>
          <a:ln w="12700">
            <a:solidFill>
              <a:srgbClr val="C0392B"/>
            </a:solidFill>
          </a:ln>
        </p:spPr>
        <p:txBody>
          <a:bodyPr lIns="45719" rIns="45719"/>
          <a:lstStyle/>
          <a:p>
            <a:pPr/>
          </a:p>
        </p:txBody>
      </p:sp>
      <p:sp>
        <p:nvSpPr>
          <p:cNvPr id="550" name="Text 30"/>
          <p:cNvSpPr txBox="1"/>
          <p:nvPr/>
        </p:nvSpPr>
        <p:spPr>
          <a:xfrm>
            <a:off x="1783079" y="3875970"/>
            <a:ext cx="6858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Resistant Hypertension Protocol</a:t>
            </a:r>
          </a:p>
        </p:txBody>
      </p:sp>
      <p:sp>
        <p:nvSpPr>
          <p:cNvPr id="551" name="Text 31"/>
          <p:cNvSpPr txBox="1"/>
          <p:nvPr/>
        </p:nvSpPr>
        <p:spPr>
          <a:xfrm>
            <a:off x="1783079" y="4157140"/>
            <a:ext cx="685800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Assess adherence first. Spironolactone 25 mg if K⁺ ≤ 4.5 (use with caution if K⁺ &gt;4.5 — not an absolute contraindication). If K⁺ &gt; 5.0 or spironolactone not tolerated → α-blocker or β-blocker. Refer if still uncontrolled.</a:t>
            </a:r>
          </a:p>
        </p:txBody>
      </p:sp>
      <p:sp>
        <p:nvSpPr>
          <p:cNvPr id="552" name="Shape 32"/>
          <p:cNvSpPr/>
          <p:nvPr/>
        </p:nvSpPr>
        <p:spPr>
          <a:xfrm>
            <a:off x="274320" y="4663440"/>
            <a:ext cx="8595360" cy="256033"/>
          </a:xfrm>
          <a:prstGeom prst="rect">
            <a:avLst/>
          </a:prstGeom>
          <a:solidFill>
            <a:srgbClr val="1B3A5C"/>
          </a:solidFill>
          <a:ln w="12700">
            <a:solidFill>
              <a:srgbClr val="1B3A5C"/>
            </a:solidFill>
          </a:ln>
        </p:spPr>
        <p:txBody>
          <a:bodyPr lIns="45719" rIns="45719"/>
          <a:lstStyle/>
          <a:p>
            <a:pPr/>
          </a:p>
        </p:txBody>
      </p:sp>
      <p:sp>
        <p:nvSpPr>
          <p:cNvPr id="553" name="Text 33"/>
          <p:cNvSpPr txBox="1"/>
          <p:nvPr/>
        </p:nvSpPr>
        <p:spPr>
          <a:xfrm>
            <a:off x="457200" y="4722920"/>
            <a:ext cx="8229600"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FFFFFF"/>
                </a:solidFill>
              </a:defRPr>
            </a:lvl1pPr>
          </a:lstStyle>
          <a:p>
            <a:pPr/>
            <a:r>
              <a:t>At all steps: lifestyle advice (salt reduction, exercise, weight, alcohol, smoking). Offer annual medication review.</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557"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558"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559"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Drug Choices in Detail — Key Prescribing Points</a:t>
            </a:r>
          </a:p>
        </p:txBody>
      </p:sp>
      <p:sp>
        <p:nvSpPr>
          <p:cNvPr id="560"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561"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562" name="Shape 5"/>
          <p:cNvSpPr/>
          <p:nvPr/>
        </p:nvSpPr>
        <p:spPr>
          <a:xfrm>
            <a:off x="228600" y="1005839"/>
            <a:ext cx="4114800" cy="16459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63" name="Shape 6"/>
          <p:cNvSpPr/>
          <p:nvPr/>
        </p:nvSpPr>
        <p:spPr>
          <a:xfrm>
            <a:off x="228600" y="1005839"/>
            <a:ext cx="64008" cy="1645922"/>
          </a:xfrm>
          <a:prstGeom prst="rect">
            <a:avLst/>
          </a:prstGeom>
          <a:solidFill>
            <a:srgbClr val="00A896"/>
          </a:solidFill>
          <a:ln w="12700">
            <a:solidFill>
              <a:srgbClr val="00A896"/>
            </a:solidFill>
          </a:ln>
        </p:spPr>
        <p:txBody>
          <a:bodyPr lIns="45719" rIns="45719"/>
          <a:lstStyle/>
          <a:p>
            <a:pPr/>
          </a:p>
        </p:txBody>
      </p:sp>
      <p:sp>
        <p:nvSpPr>
          <p:cNvPr id="564" name="Text 7"/>
          <p:cNvSpPr txBox="1"/>
          <p:nvPr/>
        </p:nvSpPr>
        <p:spPr>
          <a:xfrm>
            <a:off x="429767" y="1123627"/>
            <a:ext cx="37490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ACEi / ARB</a:t>
            </a:r>
          </a:p>
        </p:txBody>
      </p:sp>
      <p:sp>
        <p:nvSpPr>
          <p:cNvPr id="565" name="Text 8"/>
          <p:cNvSpPr txBox="1"/>
          <p:nvPr/>
        </p:nvSpPr>
        <p:spPr>
          <a:xfrm>
            <a:off x="429767" y="1366818"/>
            <a:ext cx="374904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6B7E92"/>
                </a:solidFill>
              </a:defRPr>
            </a:pPr>
            <a:r>
              <a:t>Ramipril, lisinopril, perindopril</a:t>
            </a:r>
          </a:p>
          <a:p>
            <a:pPr>
              <a:defRPr i="1" sz="1000">
                <a:solidFill>
                  <a:srgbClr val="6B7E92"/>
                </a:solidFill>
              </a:defRPr>
            </a:pPr>
            <a:r>
              <a:t>Candesartan, losartan, valsartan</a:t>
            </a:r>
          </a:p>
        </p:txBody>
      </p:sp>
      <p:sp>
        <p:nvSpPr>
          <p:cNvPr id="566" name="Text 9"/>
          <p:cNvSpPr txBox="1"/>
          <p:nvPr/>
        </p:nvSpPr>
        <p:spPr>
          <a:xfrm>
            <a:off x="429767" y="1727752"/>
            <a:ext cx="3749042" cy="46727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000">
                <a:solidFill>
                  <a:srgbClr val="1E2A38"/>
                </a:solidFill>
              </a:defRPr>
            </a:pPr>
            <a:r>
              <a:t>Renoprotective (reduce proteinuria)</a:t>
            </a:r>
          </a:p>
          <a:p>
            <a:pPr>
              <a:defRPr sz="1000">
                <a:solidFill>
                  <a:srgbClr val="1E2A38"/>
                </a:solidFill>
              </a:defRPr>
            </a:pPr>
            <a:r>
              <a:t>Benefit in HF, post-MI, T2DM with proteinuria</a:t>
            </a:r>
          </a:p>
          <a:p>
            <a:pPr>
              <a:defRPr sz="1000">
                <a:solidFill>
                  <a:srgbClr val="1E2A38"/>
                </a:solidFill>
              </a:defRPr>
            </a:pPr>
            <a:r>
              <a:t>ARB: fewer side effects than ACEi</a:t>
            </a:r>
          </a:p>
        </p:txBody>
      </p:sp>
      <p:sp>
        <p:nvSpPr>
          <p:cNvPr id="567" name="Text 10"/>
          <p:cNvSpPr txBox="1"/>
          <p:nvPr/>
        </p:nvSpPr>
        <p:spPr>
          <a:xfrm>
            <a:off x="429767" y="2180380"/>
            <a:ext cx="374904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C0392B"/>
                </a:solidFill>
              </a:defRPr>
            </a:pPr>
            <a:r>
              <a:t>Monitor eGFR + K⁺ at 1–2 weeks after start/increase</a:t>
            </a:r>
          </a:p>
          <a:p>
            <a:pPr>
              <a:defRPr i="1" sz="1000">
                <a:solidFill>
                  <a:srgbClr val="C0392B"/>
                </a:solidFill>
              </a:defRPr>
            </a:pPr>
            <a:r>
              <a:t>Contraindicated: bilateral RAS, pregnancy</a:t>
            </a:r>
          </a:p>
          <a:p>
            <a:pPr>
              <a:defRPr i="1" sz="1000">
                <a:solidFill>
                  <a:srgbClr val="C0392B"/>
                </a:solidFill>
              </a:defRPr>
            </a:pPr>
            <a:r>
              <a:t>Don't combine ACEi + ARB</a:t>
            </a:r>
          </a:p>
        </p:txBody>
      </p:sp>
      <p:sp>
        <p:nvSpPr>
          <p:cNvPr id="568" name="Shape 11"/>
          <p:cNvSpPr/>
          <p:nvPr/>
        </p:nvSpPr>
        <p:spPr>
          <a:xfrm>
            <a:off x="4572000" y="1005839"/>
            <a:ext cx="4114800" cy="16459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69" name="Shape 12"/>
          <p:cNvSpPr/>
          <p:nvPr/>
        </p:nvSpPr>
        <p:spPr>
          <a:xfrm>
            <a:off x="4572000" y="1005839"/>
            <a:ext cx="64008" cy="1645922"/>
          </a:xfrm>
          <a:prstGeom prst="rect">
            <a:avLst/>
          </a:prstGeom>
          <a:solidFill>
            <a:srgbClr val="3D5A73"/>
          </a:solidFill>
          <a:ln w="12700">
            <a:solidFill>
              <a:srgbClr val="3D5A73"/>
            </a:solidFill>
          </a:ln>
        </p:spPr>
        <p:txBody>
          <a:bodyPr lIns="45719" rIns="45719"/>
          <a:lstStyle/>
          <a:p>
            <a:pPr/>
          </a:p>
        </p:txBody>
      </p:sp>
      <p:sp>
        <p:nvSpPr>
          <p:cNvPr id="570" name="Text 13"/>
          <p:cNvSpPr txBox="1"/>
          <p:nvPr/>
        </p:nvSpPr>
        <p:spPr>
          <a:xfrm>
            <a:off x="4773167" y="1123627"/>
            <a:ext cx="37490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Calcium Channel Blocker</a:t>
            </a:r>
          </a:p>
        </p:txBody>
      </p:sp>
      <p:sp>
        <p:nvSpPr>
          <p:cNvPr id="571" name="Text 14"/>
          <p:cNvSpPr txBox="1"/>
          <p:nvPr/>
        </p:nvSpPr>
        <p:spPr>
          <a:xfrm>
            <a:off x="4773167" y="1366818"/>
            <a:ext cx="374904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6B7E92"/>
                </a:solidFill>
              </a:defRPr>
            </a:pPr>
            <a:r>
              <a:t>Amlodipine, felodipine (DHP)</a:t>
            </a:r>
          </a:p>
          <a:p>
            <a:pPr>
              <a:defRPr i="1" sz="1000">
                <a:solidFill>
                  <a:srgbClr val="6B7E92"/>
                </a:solidFill>
              </a:defRPr>
            </a:pPr>
            <a:r>
              <a:t>Diltiazem, verapamil (non-DHP)</a:t>
            </a:r>
          </a:p>
        </p:txBody>
      </p:sp>
      <p:sp>
        <p:nvSpPr>
          <p:cNvPr id="572" name="Text 15"/>
          <p:cNvSpPr txBox="1"/>
          <p:nvPr/>
        </p:nvSpPr>
        <p:spPr>
          <a:xfrm>
            <a:off x="4773167" y="1727752"/>
            <a:ext cx="3749042" cy="46727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000">
                <a:solidFill>
                  <a:srgbClr val="1E2A38"/>
                </a:solidFill>
              </a:defRPr>
            </a:pPr>
            <a:r>
              <a:t>First-line in age ≥55 and Black patients</a:t>
            </a:r>
          </a:p>
          <a:p>
            <a:pPr>
              <a:defRPr sz="1000">
                <a:solidFill>
                  <a:srgbClr val="1E2A38"/>
                </a:solidFill>
              </a:defRPr>
            </a:pPr>
            <a:r>
              <a:t>No electrolyte monitoring required</a:t>
            </a:r>
          </a:p>
          <a:p>
            <a:pPr>
              <a:defRPr sz="1000">
                <a:solidFill>
                  <a:srgbClr val="1E2A38"/>
                </a:solidFill>
              </a:defRPr>
            </a:pPr>
            <a:r>
              <a:t>Amlodipine: well tolerated, OD dosing</a:t>
            </a:r>
          </a:p>
        </p:txBody>
      </p:sp>
      <p:sp>
        <p:nvSpPr>
          <p:cNvPr id="573" name="Text 16"/>
          <p:cNvSpPr txBox="1"/>
          <p:nvPr/>
        </p:nvSpPr>
        <p:spPr>
          <a:xfrm>
            <a:off x="4773167" y="2180380"/>
            <a:ext cx="374904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C0392B"/>
                </a:solidFill>
              </a:defRPr>
            </a:pPr>
            <a:r>
              <a:t>Peripheral oedema (amlodipine) — switch to felodipine</a:t>
            </a:r>
          </a:p>
          <a:p>
            <a:pPr>
              <a:defRPr i="1" sz="1000">
                <a:solidFill>
                  <a:srgbClr val="C0392B"/>
                </a:solidFill>
              </a:defRPr>
            </a:pPr>
            <a:r>
              <a:t>Non-DHP: avoid with β-blocker (bradycardia risk)</a:t>
            </a:r>
          </a:p>
          <a:p>
            <a:pPr>
              <a:defRPr i="1" sz="1000">
                <a:solidFill>
                  <a:srgbClr val="C0392B"/>
                </a:solidFill>
              </a:defRPr>
            </a:pPr>
            <a:r>
              <a:t>Verapamil: significant drug interactions</a:t>
            </a:r>
          </a:p>
        </p:txBody>
      </p:sp>
      <p:sp>
        <p:nvSpPr>
          <p:cNvPr id="574" name="Shape 17"/>
          <p:cNvSpPr/>
          <p:nvPr/>
        </p:nvSpPr>
        <p:spPr>
          <a:xfrm>
            <a:off x="228600" y="2834639"/>
            <a:ext cx="4114800" cy="16459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75" name="Shape 18"/>
          <p:cNvSpPr/>
          <p:nvPr/>
        </p:nvSpPr>
        <p:spPr>
          <a:xfrm>
            <a:off x="228600" y="2834639"/>
            <a:ext cx="64008" cy="1645922"/>
          </a:xfrm>
          <a:prstGeom prst="rect">
            <a:avLst/>
          </a:prstGeom>
          <a:solidFill>
            <a:srgbClr val="C47A00"/>
          </a:solidFill>
          <a:ln w="12700">
            <a:solidFill>
              <a:srgbClr val="C47A00"/>
            </a:solidFill>
          </a:ln>
        </p:spPr>
        <p:txBody>
          <a:bodyPr lIns="45719" rIns="45719"/>
          <a:lstStyle/>
          <a:p>
            <a:pPr/>
          </a:p>
        </p:txBody>
      </p:sp>
      <p:sp>
        <p:nvSpPr>
          <p:cNvPr id="576" name="Text 19"/>
          <p:cNvSpPr txBox="1"/>
          <p:nvPr/>
        </p:nvSpPr>
        <p:spPr>
          <a:xfrm>
            <a:off x="429767" y="2952427"/>
            <a:ext cx="374904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Thiazide-like Diuretic</a:t>
            </a:r>
          </a:p>
        </p:txBody>
      </p:sp>
      <p:sp>
        <p:nvSpPr>
          <p:cNvPr id="577" name="Text 20"/>
          <p:cNvSpPr txBox="1"/>
          <p:nvPr/>
        </p:nvSpPr>
        <p:spPr>
          <a:xfrm>
            <a:off x="429767" y="3195618"/>
            <a:ext cx="374904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6B7E92"/>
                </a:solidFill>
              </a:defRPr>
            </a:pPr>
            <a:r>
              <a:t>Chlortalidone 12.5–25 mg</a:t>
            </a:r>
          </a:p>
          <a:p>
            <a:pPr>
              <a:defRPr i="1" sz="1000">
                <a:solidFill>
                  <a:srgbClr val="6B7E92"/>
                </a:solidFill>
              </a:defRPr>
            </a:pPr>
            <a:r>
              <a:t>Indapamide 1.5 mg SR or 2.5 mg</a:t>
            </a:r>
          </a:p>
        </p:txBody>
      </p:sp>
      <p:sp>
        <p:nvSpPr>
          <p:cNvPr id="578" name="Text 21"/>
          <p:cNvSpPr txBox="1"/>
          <p:nvPr/>
        </p:nvSpPr>
        <p:spPr>
          <a:xfrm>
            <a:off x="429767" y="3556552"/>
            <a:ext cx="3749042" cy="46727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000">
                <a:solidFill>
                  <a:srgbClr val="1E2A38"/>
                </a:solidFill>
              </a:defRPr>
            </a:pPr>
            <a:r>
              <a:t>Step 3 agent per NICE</a:t>
            </a:r>
          </a:p>
          <a:p>
            <a:pPr>
              <a:defRPr sz="1000">
                <a:solidFill>
                  <a:srgbClr val="1E2A38"/>
                </a:solidFill>
              </a:defRPr>
            </a:pPr>
            <a:r>
              <a:t>Chlortalidone: longest acting, best CV outcome data</a:t>
            </a:r>
          </a:p>
          <a:p>
            <a:pPr>
              <a:defRPr sz="1000">
                <a:solidFill>
                  <a:srgbClr val="1E2A38"/>
                </a:solidFill>
              </a:defRPr>
            </a:pPr>
            <a:r>
              <a:t>Indapamide: lower metabolic side effects</a:t>
            </a:r>
          </a:p>
        </p:txBody>
      </p:sp>
      <p:sp>
        <p:nvSpPr>
          <p:cNvPr id="579" name="Text 22"/>
          <p:cNvSpPr txBox="1"/>
          <p:nvPr/>
        </p:nvSpPr>
        <p:spPr>
          <a:xfrm>
            <a:off x="429767" y="4124197"/>
            <a:ext cx="374904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C0392B"/>
                </a:solidFill>
              </a:defRPr>
            </a:pPr>
            <a:r>
              <a:t>Gout: may exacerbate — consider alternatives</a:t>
            </a:r>
          </a:p>
          <a:p>
            <a:pPr>
              <a:defRPr i="1" sz="1000">
                <a:solidFill>
                  <a:srgbClr val="C0392B"/>
                </a:solidFill>
              </a:defRPr>
            </a:pPr>
            <a:r>
              <a:t>Bendroflumethiazide less preferred (weaker CV outcome data)</a:t>
            </a:r>
          </a:p>
        </p:txBody>
      </p:sp>
      <p:sp>
        <p:nvSpPr>
          <p:cNvPr id="580" name="Shape 23"/>
          <p:cNvSpPr/>
          <p:nvPr/>
        </p:nvSpPr>
        <p:spPr>
          <a:xfrm>
            <a:off x="4572000" y="2834639"/>
            <a:ext cx="4114800" cy="16459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81" name="Shape 24"/>
          <p:cNvSpPr/>
          <p:nvPr/>
        </p:nvSpPr>
        <p:spPr>
          <a:xfrm>
            <a:off x="4572000" y="2834639"/>
            <a:ext cx="64008" cy="1645922"/>
          </a:xfrm>
          <a:prstGeom prst="rect">
            <a:avLst/>
          </a:prstGeom>
          <a:solidFill>
            <a:srgbClr val="C0392B"/>
          </a:solidFill>
          <a:ln w="12700">
            <a:solidFill>
              <a:srgbClr val="C0392B"/>
            </a:solidFill>
          </a:ln>
        </p:spPr>
        <p:txBody>
          <a:bodyPr lIns="45719" rIns="45719"/>
          <a:lstStyle/>
          <a:p>
            <a:pPr/>
          </a:p>
        </p:txBody>
      </p:sp>
      <p:sp>
        <p:nvSpPr>
          <p:cNvPr id="582" name="Text 25"/>
          <p:cNvSpPr txBox="1"/>
          <p:nvPr/>
        </p:nvSpPr>
        <p:spPr>
          <a:xfrm>
            <a:off x="4773167" y="2952427"/>
            <a:ext cx="374904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MRA / Alpha / Beta Blocker</a:t>
            </a:r>
          </a:p>
        </p:txBody>
      </p:sp>
      <p:sp>
        <p:nvSpPr>
          <p:cNvPr id="583" name="Text 26"/>
          <p:cNvSpPr txBox="1"/>
          <p:nvPr/>
        </p:nvSpPr>
        <p:spPr>
          <a:xfrm>
            <a:off x="4773167" y="3106718"/>
            <a:ext cx="374904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6B7E92"/>
                </a:solidFill>
              </a:defRPr>
            </a:pPr>
            <a:r>
              <a:t>Spironolactone 25 mg (Step 4)</a:t>
            </a:r>
          </a:p>
          <a:p>
            <a:pPr>
              <a:defRPr i="1" sz="1000">
                <a:solidFill>
                  <a:srgbClr val="6B7E92"/>
                </a:solidFill>
              </a:defRPr>
            </a:pPr>
            <a:r>
              <a:t>Doxazosin, bisoprolol</a:t>
            </a:r>
          </a:p>
        </p:txBody>
      </p:sp>
      <p:sp>
        <p:nvSpPr>
          <p:cNvPr id="584" name="Text 27"/>
          <p:cNvSpPr txBox="1"/>
          <p:nvPr/>
        </p:nvSpPr>
        <p:spPr>
          <a:xfrm>
            <a:off x="4773167" y="3429552"/>
            <a:ext cx="3749042" cy="46727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000">
                <a:solidFill>
                  <a:srgbClr val="1E2A38"/>
                </a:solidFill>
              </a:defRPr>
            </a:pPr>
            <a:r>
              <a:t>Spironolactone very effective for resistant HTN</a:t>
            </a:r>
          </a:p>
          <a:p>
            <a:pPr>
              <a:defRPr sz="1000">
                <a:solidFill>
                  <a:srgbClr val="1E2A38"/>
                </a:solidFill>
              </a:defRPr>
            </a:pPr>
            <a:r>
              <a:t>Beta-blocker: add if HF or post-MI indication</a:t>
            </a:r>
          </a:p>
          <a:p>
            <a:pPr>
              <a:defRPr sz="1000">
                <a:solidFill>
                  <a:srgbClr val="1E2A38"/>
                </a:solidFill>
              </a:defRPr>
            </a:pPr>
            <a:r>
              <a:t>Alpha-blocker (doxazosin): useful in BPH comorbidity</a:t>
            </a:r>
          </a:p>
        </p:txBody>
      </p:sp>
      <p:sp>
        <p:nvSpPr>
          <p:cNvPr id="585" name="Text 28"/>
          <p:cNvSpPr txBox="1"/>
          <p:nvPr/>
        </p:nvSpPr>
        <p:spPr>
          <a:xfrm>
            <a:off x="4773167" y="3901230"/>
            <a:ext cx="3888747" cy="6323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i="1" sz="1000">
                <a:solidFill>
                  <a:srgbClr val="C0392B"/>
                </a:solidFill>
              </a:defRPr>
            </a:pPr>
            <a:r>
              <a:t>Spironolactone: check K⁺ before starting — use with caution if K⁺ &gt;4.5, avoid if K⁺ &gt;5.0; monitor renal function</a:t>
            </a:r>
          </a:p>
          <a:p>
            <a:pPr>
              <a:defRPr i="1" sz="1000">
                <a:solidFill>
                  <a:srgbClr val="C0392B"/>
                </a:solidFill>
              </a:defRPr>
            </a:pPr>
            <a:r>
              <a:t>Beta-blocker: not first-line unless specific indication</a:t>
            </a:r>
          </a:p>
          <a:p>
            <a:pPr>
              <a:defRPr i="1" sz="1000">
                <a:solidFill>
                  <a:srgbClr val="C0392B"/>
                </a:solidFill>
              </a:defRPr>
            </a:pPr>
            <a:r>
              <a:t>Alpha-blocker: postural hypotension risk</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589"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590"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591"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Resistant Hypertension — Definition &amp; Management</a:t>
            </a:r>
          </a:p>
        </p:txBody>
      </p:sp>
      <p:sp>
        <p:nvSpPr>
          <p:cNvPr id="592"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593"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594" name="Shape 5"/>
          <p:cNvSpPr/>
          <p:nvPr/>
        </p:nvSpPr>
        <p:spPr>
          <a:xfrm>
            <a:off x="274320" y="987552"/>
            <a:ext cx="8595360" cy="402337"/>
          </a:xfrm>
          <a:prstGeom prst="rect">
            <a:avLst/>
          </a:prstGeom>
          <a:solidFill>
            <a:srgbClr val="1B3A5C"/>
          </a:solidFill>
          <a:ln w="12700">
            <a:solidFill>
              <a:srgbClr val="1B3A5C"/>
            </a:solidFill>
          </a:ln>
        </p:spPr>
        <p:txBody>
          <a:bodyPr lIns="45719" rIns="45719"/>
          <a:lstStyle/>
          <a:p>
            <a:pPr/>
          </a:p>
        </p:txBody>
      </p:sp>
      <p:sp>
        <p:nvSpPr>
          <p:cNvPr id="595" name="Text 6"/>
          <p:cNvSpPr txBox="1"/>
          <p:nvPr/>
        </p:nvSpPr>
        <p:spPr>
          <a:xfrm>
            <a:off x="457200" y="1015037"/>
            <a:ext cx="8229600"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FFFFFF"/>
                </a:solidFill>
              </a:defRPr>
            </a:lvl1pPr>
          </a:lstStyle>
          <a:p>
            <a:pPr/>
            <a:r>
              <a:t>Resistant HTN: BP remains ≥ 140/90 on 3 optimal-dose antihypertensives (including a diuretic), with adherence confirmed. Prevalence ~10–15% of treated HTN patients.</a:t>
            </a:r>
          </a:p>
        </p:txBody>
      </p:sp>
      <p:sp>
        <p:nvSpPr>
          <p:cNvPr id="596" name="Shape 7"/>
          <p:cNvSpPr/>
          <p:nvPr/>
        </p:nvSpPr>
        <p:spPr>
          <a:xfrm>
            <a:off x="274319" y="1508760"/>
            <a:ext cx="4023361" cy="333756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597" name="Shape 8"/>
          <p:cNvSpPr/>
          <p:nvPr/>
        </p:nvSpPr>
        <p:spPr>
          <a:xfrm>
            <a:off x="274320" y="1508760"/>
            <a:ext cx="64009" cy="3337560"/>
          </a:xfrm>
          <a:prstGeom prst="rect">
            <a:avLst/>
          </a:prstGeom>
          <a:solidFill>
            <a:srgbClr val="3D5A73"/>
          </a:solidFill>
          <a:ln w="12700">
            <a:solidFill>
              <a:srgbClr val="3D5A73"/>
            </a:solidFill>
          </a:ln>
        </p:spPr>
        <p:txBody>
          <a:bodyPr lIns="45719" rIns="45719"/>
          <a:lstStyle/>
          <a:p>
            <a:pPr/>
          </a:p>
        </p:txBody>
      </p:sp>
      <p:sp>
        <p:nvSpPr>
          <p:cNvPr id="598" name="Text 9"/>
          <p:cNvSpPr txBox="1"/>
          <p:nvPr/>
        </p:nvSpPr>
        <p:spPr>
          <a:xfrm>
            <a:off x="502919" y="1635691"/>
            <a:ext cx="37490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Step-by-Step Approach</a:t>
            </a:r>
          </a:p>
        </p:txBody>
      </p:sp>
      <p:sp>
        <p:nvSpPr>
          <p:cNvPr id="599" name="Text 10"/>
          <p:cNvSpPr txBox="1"/>
          <p:nvPr/>
        </p:nvSpPr>
        <p:spPr>
          <a:xfrm>
            <a:off x="384048" y="1901951"/>
            <a:ext cx="3822192" cy="19602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200">
                <a:solidFill>
                  <a:srgbClr val="1E2A38"/>
                </a:solidFill>
              </a:defRPr>
            </a:pPr>
            <a:r>
              <a:t>Confirm with ABPM </a:t>
            </a:r>
          </a:p>
          <a:p>
            <a:pPr marL="152400" indent="-152400">
              <a:spcBef>
                <a:spcPts val="100"/>
              </a:spcBef>
              <a:buSzPct val="100000"/>
              <a:buChar char="•"/>
              <a:defRPr sz="1200">
                <a:solidFill>
                  <a:srgbClr val="1E2A38"/>
                </a:solidFill>
              </a:defRPr>
            </a:pPr>
            <a:r>
              <a:t>Review adherence </a:t>
            </a:r>
          </a:p>
          <a:p>
            <a:pPr marL="152400" indent="-152400">
              <a:spcBef>
                <a:spcPts val="100"/>
              </a:spcBef>
              <a:buSzPct val="100000"/>
              <a:buChar char="•"/>
              <a:defRPr sz="1200">
                <a:solidFill>
                  <a:srgbClr val="1E2A38"/>
                </a:solidFill>
              </a:defRPr>
            </a:pPr>
            <a:r>
              <a:t>Check: NSAIDs, OCP, liquorice, stimulants, steroids</a:t>
            </a:r>
          </a:p>
          <a:p>
            <a:pPr marL="152400" indent="-152400">
              <a:spcBef>
                <a:spcPts val="100"/>
              </a:spcBef>
              <a:buSzPct val="100000"/>
              <a:buChar char="•"/>
              <a:defRPr sz="1200">
                <a:solidFill>
                  <a:srgbClr val="1E2A38"/>
                </a:solidFill>
              </a:defRPr>
            </a:pPr>
            <a:r>
              <a:t>Screen for secondary causes (see right)</a:t>
            </a:r>
          </a:p>
          <a:p>
            <a:pPr marL="152400" indent="-152400">
              <a:spcBef>
                <a:spcPts val="100"/>
              </a:spcBef>
              <a:buSzPct val="100000"/>
              <a:buChar char="•"/>
              <a:defRPr sz="1200">
                <a:solidFill>
                  <a:srgbClr val="1E2A38"/>
                </a:solidFill>
              </a:defRPr>
            </a:pPr>
            <a:r>
              <a:t>Optimise existing therapy to maximum tolerated dose</a:t>
            </a:r>
          </a:p>
          <a:p>
            <a:pPr marL="152400" indent="-152400">
              <a:spcBef>
                <a:spcPts val="100"/>
              </a:spcBef>
              <a:buSzPct val="100000"/>
              <a:buChar char="•"/>
              <a:defRPr sz="1200">
                <a:solidFill>
                  <a:srgbClr val="1E2A38"/>
                </a:solidFill>
              </a:defRPr>
            </a:pPr>
            <a:r>
              <a:t>Add spironolactone 25 mg if K⁺ ≤ 4.5 (use with caution if 4.5–5.0; avoid if &gt;5.0)</a:t>
            </a:r>
          </a:p>
          <a:p>
            <a:pPr marL="152400" indent="-152400">
              <a:spcBef>
                <a:spcPts val="100"/>
              </a:spcBef>
              <a:buSzPct val="100000"/>
              <a:buChar char="•"/>
              <a:defRPr sz="1200">
                <a:solidFill>
                  <a:srgbClr val="1E2A38"/>
                </a:solidFill>
              </a:defRPr>
            </a:pPr>
            <a:r>
              <a:t>If K⁺ &gt; 5.0 or spironolactone not tolerated → doxazosin SR or bisoprolol</a:t>
            </a:r>
          </a:p>
          <a:p>
            <a:pPr marL="152400" indent="-152400">
              <a:spcBef>
                <a:spcPts val="100"/>
              </a:spcBef>
              <a:buSzPct val="100000"/>
              <a:buChar char="•"/>
              <a:defRPr sz="1200">
                <a:solidFill>
                  <a:srgbClr val="1E2A38"/>
                </a:solidFill>
              </a:defRPr>
            </a:pPr>
            <a:r>
              <a:t>Refer to hypertension specialist clinic</a:t>
            </a:r>
          </a:p>
        </p:txBody>
      </p:sp>
      <p:sp>
        <p:nvSpPr>
          <p:cNvPr id="600" name="Shape 11"/>
          <p:cNvSpPr/>
          <p:nvPr/>
        </p:nvSpPr>
        <p:spPr>
          <a:xfrm>
            <a:off x="4526279" y="1508760"/>
            <a:ext cx="4297681" cy="333756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01" name="Shape 12"/>
          <p:cNvSpPr/>
          <p:nvPr/>
        </p:nvSpPr>
        <p:spPr>
          <a:xfrm>
            <a:off x="4526279" y="1508760"/>
            <a:ext cx="64009" cy="3337560"/>
          </a:xfrm>
          <a:prstGeom prst="rect">
            <a:avLst/>
          </a:prstGeom>
          <a:solidFill>
            <a:srgbClr val="C0392B"/>
          </a:solidFill>
          <a:ln w="12700">
            <a:solidFill>
              <a:srgbClr val="C0392B"/>
            </a:solidFill>
          </a:ln>
        </p:spPr>
        <p:txBody>
          <a:bodyPr lIns="45719" rIns="45719"/>
          <a:lstStyle/>
          <a:p>
            <a:pPr/>
          </a:p>
        </p:txBody>
      </p:sp>
      <p:sp>
        <p:nvSpPr>
          <p:cNvPr id="602" name="Text 13"/>
          <p:cNvSpPr txBox="1"/>
          <p:nvPr/>
        </p:nvSpPr>
        <p:spPr>
          <a:xfrm>
            <a:off x="4754879" y="1635691"/>
            <a:ext cx="402336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Secondary Hypertension — Screen For:</a:t>
            </a:r>
          </a:p>
        </p:txBody>
      </p:sp>
      <p:sp>
        <p:nvSpPr>
          <p:cNvPr id="603" name="Text 14"/>
          <p:cNvSpPr txBox="1"/>
          <p:nvPr/>
        </p:nvSpPr>
        <p:spPr>
          <a:xfrm>
            <a:off x="4754879" y="1967406"/>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C0392B"/>
                </a:solidFill>
              </a:defRPr>
            </a:lvl1pPr>
          </a:lstStyle>
          <a:p>
            <a:pPr/>
            <a:r>
              <a:t>Primary Hyperaldosteronism</a:t>
            </a:r>
          </a:p>
        </p:txBody>
      </p:sp>
      <p:sp>
        <p:nvSpPr>
          <p:cNvPr id="604" name="Text 15"/>
          <p:cNvSpPr txBox="1"/>
          <p:nvPr/>
        </p:nvSpPr>
        <p:spPr>
          <a:xfrm>
            <a:off x="4754879" y="2180888"/>
            <a:ext cx="393192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Aldosterone:renin ratio — ~5–10% general HTN; up to 20% resistant HTN</a:t>
            </a:r>
          </a:p>
        </p:txBody>
      </p:sp>
      <p:sp>
        <p:nvSpPr>
          <p:cNvPr id="605" name="Text 16"/>
          <p:cNvSpPr txBox="1"/>
          <p:nvPr/>
        </p:nvSpPr>
        <p:spPr>
          <a:xfrm>
            <a:off x="4754879" y="2461182"/>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C0392B"/>
                </a:solidFill>
              </a:defRPr>
            </a:lvl1pPr>
          </a:lstStyle>
          <a:p>
            <a:pPr/>
            <a:r>
              <a:t>Renovascular Disease</a:t>
            </a:r>
          </a:p>
        </p:txBody>
      </p:sp>
      <p:sp>
        <p:nvSpPr>
          <p:cNvPr id="606" name="Text 17"/>
          <p:cNvSpPr txBox="1"/>
          <p:nvPr/>
        </p:nvSpPr>
        <p:spPr>
          <a:xfrm>
            <a:off x="4754879" y="2674664"/>
            <a:ext cx="393192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eGFR trend, renal Doppler USS, CT angiography</a:t>
            </a:r>
          </a:p>
        </p:txBody>
      </p:sp>
      <p:sp>
        <p:nvSpPr>
          <p:cNvPr id="607" name="Text 18"/>
          <p:cNvSpPr txBox="1"/>
          <p:nvPr/>
        </p:nvSpPr>
        <p:spPr>
          <a:xfrm>
            <a:off x="4754879" y="2954958"/>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C0392B"/>
                </a:solidFill>
              </a:defRPr>
            </a:lvl1pPr>
          </a:lstStyle>
          <a:p>
            <a:pPr/>
            <a:r>
              <a:t>Phaeochromocytoma</a:t>
            </a:r>
          </a:p>
        </p:txBody>
      </p:sp>
      <p:sp>
        <p:nvSpPr>
          <p:cNvPr id="608" name="Text 19"/>
          <p:cNvSpPr txBox="1"/>
          <p:nvPr/>
        </p:nvSpPr>
        <p:spPr>
          <a:xfrm>
            <a:off x="4754879" y="3168440"/>
            <a:ext cx="393192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24h urinary or plasma metanephrines</a:t>
            </a:r>
          </a:p>
        </p:txBody>
      </p:sp>
      <p:sp>
        <p:nvSpPr>
          <p:cNvPr id="609" name="Text 20"/>
          <p:cNvSpPr txBox="1"/>
          <p:nvPr/>
        </p:nvSpPr>
        <p:spPr>
          <a:xfrm>
            <a:off x="4754879" y="3448734"/>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C0392B"/>
                </a:solidFill>
              </a:defRPr>
            </a:lvl1pPr>
          </a:lstStyle>
          <a:p>
            <a:pPr/>
            <a:r>
              <a:t>Cushing's Syndrome</a:t>
            </a:r>
          </a:p>
        </p:txBody>
      </p:sp>
      <p:sp>
        <p:nvSpPr>
          <p:cNvPr id="610" name="Text 21"/>
          <p:cNvSpPr txBox="1"/>
          <p:nvPr/>
        </p:nvSpPr>
        <p:spPr>
          <a:xfrm>
            <a:off x="4754879" y="3662216"/>
            <a:ext cx="393192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Overnight dexamethasone suppression test</a:t>
            </a:r>
          </a:p>
        </p:txBody>
      </p:sp>
      <p:sp>
        <p:nvSpPr>
          <p:cNvPr id="611" name="Text 22"/>
          <p:cNvSpPr txBox="1"/>
          <p:nvPr/>
        </p:nvSpPr>
        <p:spPr>
          <a:xfrm>
            <a:off x="4754879" y="3942510"/>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C0392B"/>
                </a:solidFill>
              </a:defRPr>
            </a:lvl1pPr>
          </a:lstStyle>
          <a:p>
            <a:pPr/>
            <a:r>
              <a:t>OSA</a:t>
            </a:r>
          </a:p>
        </p:txBody>
      </p:sp>
      <p:sp>
        <p:nvSpPr>
          <p:cNvPr id="612" name="Text 23"/>
          <p:cNvSpPr txBox="1"/>
          <p:nvPr/>
        </p:nvSpPr>
        <p:spPr>
          <a:xfrm>
            <a:off x="4754879" y="4155992"/>
            <a:ext cx="393192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Epworth + oximetry; treating OSA improves BP</a:t>
            </a:r>
          </a:p>
        </p:txBody>
      </p:sp>
      <p:sp>
        <p:nvSpPr>
          <p:cNvPr id="613" name="Text 24"/>
          <p:cNvSpPr txBox="1"/>
          <p:nvPr/>
        </p:nvSpPr>
        <p:spPr>
          <a:xfrm>
            <a:off x="4754879" y="4436286"/>
            <a:ext cx="20116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C0392B"/>
                </a:solidFill>
              </a:defRPr>
            </a:lvl1pPr>
          </a:lstStyle>
          <a:p>
            <a:pPr/>
            <a:r>
              <a:t>Thyroid Disease</a:t>
            </a:r>
          </a:p>
        </p:txBody>
      </p:sp>
      <p:sp>
        <p:nvSpPr>
          <p:cNvPr id="614" name="Text 25"/>
          <p:cNvSpPr txBox="1"/>
          <p:nvPr/>
        </p:nvSpPr>
        <p:spPr>
          <a:xfrm>
            <a:off x="4754879" y="4649768"/>
            <a:ext cx="393192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TSH — hypo- and hyperthyroidism both affect BP</a:t>
            </a:r>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618"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619"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620"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Hypertension in Special Populations</a:t>
            </a:r>
          </a:p>
        </p:txBody>
      </p:sp>
      <p:sp>
        <p:nvSpPr>
          <p:cNvPr id="621"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622"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623" name="Shape 5"/>
          <p:cNvSpPr/>
          <p:nvPr/>
        </p:nvSpPr>
        <p:spPr>
          <a:xfrm>
            <a:off x="228600" y="1024127"/>
            <a:ext cx="4114800" cy="169164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24" name="Shape 6"/>
          <p:cNvSpPr/>
          <p:nvPr/>
        </p:nvSpPr>
        <p:spPr>
          <a:xfrm>
            <a:off x="228600" y="1024127"/>
            <a:ext cx="64008" cy="1691641"/>
          </a:xfrm>
          <a:prstGeom prst="rect">
            <a:avLst/>
          </a:prstGeom>
          <a:solidFill>
            <a:srgbClr val="00A896"/>
          </a:solidFill>
          <a:ln w="12700">
            <a:solidFill>
              <a:srgbClr val="00A896"/>
            </a:solidFill>
          </a:ln>
        </p:spPr>
        <p:txBody>
          <a:bodyPr lIns="45719" rIns="45719"/>
          <a:lstStyle/>
          <a:p>
            <a:pPr/>
          </a:p>
        </p:txBody>
      </p:sp>
      <p:sp>
        <p:nvSpPr>
          <p:cNvPr id="625" name="Text 7"/>
          <p:cNvSpPr txBox="1"/>
          <p:nvPr/>
        </p:nvSpPr>
        <p:spPr>
          <a:xfrm>
            <a:off x="429767" y="1151059"/>
            <a:ext cx="374904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Chronic Kidney Disease</a:t>
            </a:r>
          </a:p>
        </p:txBody>
      </p:sp>
      <p:sp>
        <p:nvSpPr>
          <p:cNvPr id="626" name="Text 8"/>
          <p:cNvSpPr txBox="1"/>
          <p:nvPr/>
        </p:nvSpPr>
        <p:spPr>
          <a:xfrm>
            <a:off x="429768" y="1426463"/>
            <a:ext cx="3822192" cy="10105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ACEi or ARB first-line — renoprotective regardless of BP</a:t>
            </a:r>
          </a:p>
          <a:p>
            <a:pPr marL="152400" indent="-152400">
              <a:spcBef>
                <a:spcPts val="100"/>
              </a:spcBef>
              <a:buSzPct val="100000"/>
              <a:buChar char="•"/>
              <a:defRPr sz="1100">
                <a:solidFill>
                  <a:srgbClr val="1E2A38"/>
                </a:solidFill>
              </a:defRPr>
            </a:pPr>
            <a:r>
              <a:t>Target: &lt; 130/80 if ACR &gt; 70 mg/mmol</a:t>
            </a:r>
          </a:p>
          <a:p>
            <a:pPr marL="152400" indent="-152400">
              <a:spcBef>
                <a:spcPts val="100"/>
              </a:spcBef>
              <a:buSzPct val="100000"/>
              <a:buChar char="•"/>
              <a:defRPr sz="1100">
                <a:solidFill>
                  <a:srgbClr val="1E2A38"/>
                </a:solidFill>
              </a:defRPr>
            </a:pPr>
            <a:r>
              <a:t>eGFR + K⁺ check 1–2 wk after each dose change</a:t>
            </a:r>
          </a:p>
          <a:p>
            <a:pPr marL="152400" indent="-152400">
              <a:spcBef>
                <a:spcPts val="100"/>
              </a:spcBef>
              <a:buSzPct val="100000"/>
              <a:buChar char="•"/>
              <a:defRPr sz="1100">
                <a:solidFill>
                  <a:srgbClr val="1E2A38"/>
                </a:solidFill>
              </a:defRPr>
            </a:pPr>
            <a:r>
              <a:t>Acceptable rise in creatinine ≤30% at initiation; &gt; 30% → investigate RAS</a:t>
            </a:r>
          </a:p>
          <a:p>
            <a:pPr marL="152400" indent="-152400">
              <a:spcBef>
                <a:spcPts val="100"/>
              </a:spcBef>
              <a:buSzPct val="100000"/>
              <a:buChar char="•"/>
              <a:defRPr sz="1100">
                <a:solidFill>
                  <a:srgbClr val="1E2A38"/>
                </a:solidFill>
              </a:defRPr>
            </a:pPr>
            <a:r>
              <a:t>If eGFR &lt; 30: thiazides less effective — loop diuretic preferred</a:t>
            </a:r>
          </a:p>
        </p:txBody>
      </p:sp>
      <p:sp>
        <p:nvSpPr>
          <p:cNvPr id="627" name="Shape 9"/>
          <p:cNvSpPr/>
          <p:nvPr/>
        </p:nvSpPr>
        <p:spPr>
          <a:xfrm>
            <a:off x="4572000" y="1024127"/>
            <a:ext cx="4114800" cy="169164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28" name="Shape 10"/>
          <p:cNvSpPr/>
          <p:nvPr/>
        </p:nvSpPr>
        <p:spPr>
          <a:xfrm>
            <a:off x="4572000" y="1024127"/>
            <a:ext cx="64008" cy="1691641"/>
          </a:xfrm>
          <a:prstGeom prst="rect">
            <a:avLst/>
          </a:prstGeom>
          <a:solidFill>
            <a:srgbClr val="1A7A60"/>
          </a:solidFill>
          <a:ln w="12700">
            <a:solidFill>
              <a:srgbClr val="1A7A60"/>
            </a:solidFill>
          </a:ln>
        </p:spPr>
        <p:txBody>
          <a:bodyPr lIns="45719" rIns="45719"/>
          <a:lstStyle/>
          <a:p>
            <a:pPr/>
          </a:p>
        </p:txBody>
      </p:sp>
      <p:sp>
        <p:nvSpPr>
          <p:cNvPr id="629" name="Text 11"/>
          <p:cNvSpPr txBox="1"/>
          <p:nvPr/>
        </p:nvSpPr>
        <p:spPr>
          <a:xfrm>
            <a:off x="4773167" y="1151059"/>
            <a:ext cx="374904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A7A60"/>
                </a:solidFill>
              </a:defRPr>
            </a:lvl1pPr>
          </a:lstStyle>
          <a:p>
            <a:pPr/>
            <a:r>
              <a:t>Type 2 Diabetes</a:t>
            </a:r>
          </a:p>
        </p:txBody>
      </p:sp>
      <p:sp>
        <p:nvSpPr>
          <p:cNvPr id="630" name="Text 12"/>
          <p:cNvSpPr txBox="1"/>
          <p:nvPr/>
        </p:nvSpPr>
        <p:spPr>
          <a:xfrm>
            <a:off x="4773167" y="1426463"/>
            <a:ext cx="3822193" cy="8454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Target BP &lt; 140/90; tighter &lt; 130/80 if proteinuria</a:t>
            </a:r>
          </a:p>
          <a:p>
            <a:pPr marL="152400" indent="-152400">
              <a:spcBef>
                <a:spcPts val="100"/>
              </a:spcBef>
              <a:buSzPct val="100000"/>
              <a:buChar char="•"/>
              <a:defRPr sz="1100">
                <a:solidFill>
                  <a:srgbClr val="1E2A38"/>
                </a:solidFill>
              </a:defRPr>
            </a:pPr>
            <a:r>
              <a:t>ACEi or ARB preferred (renal protection)</a:t>
            </a:r>
          </a:p>
          <a:p>
            <a:pPr marL="152400" indent="-152400">
              <a:spcBef>
                <a:spcPts val="100"/>
              </a:spcBef>
              <a:buSzPct val="100000"/>
              <a:buChar char="•"/>
              <a:defRPr sz="1100">
                <a:solidFill>
                  <a:srgbClr val="1E2A38"/>
                </a:solidFill>
              </a:defRPr>
            </a:pPr>
            <a:r>
              <a:t>SGLT2i offer additional BP-lowering and CV benefit</a:t>
            </a:r>
          </a:p>
          <a:p>
            <a:pPr marL="152400" indent="-152400">
              <a:spcBef>
                <a:spcPts val="100"/>
              </a:spcBef>
              <a:buSzPct val="100000"/>
              <a:buChar char="•"/>
              <a:defRPr sz="1100">
                <a:solidFill>
                  <a:srgbClr val="1E2A38"/>
                </a:solidFill>
              </a:defRPr>
            </a:pPr>
            <a:r>
              <a:t>Avoid thiazides at high doses — worsen glycaemic control</a:t>
            </a:r>
          </a:p>
          <a:p>
            <a:pPr marL="152400" indent="-152400">
              <a:spcBef>
                <a:spcPts val="100"/>
              </a:spcBef>
              <a:buSzPct val="100000"/>
              <a:buChar char="•"/>
              <a:defRPr sz="1100">
                <a:solidFill>
                  <a:srgbClr val="1E2A38"/>
                </a:solidFill>
              </a:defRPr>
            </a:pPr>
            <a:r>
              <a:t>Screen for orthostatic hypotension (autonomic neuropathy)</a:t>
            </a:r>
          </a:p>
        </p:txBody>
      </p:sp>
      <p:sp>
        <p:nvSpPr>
          <p:cNvPr id="631" name="Shape 13"/>
          <p:cNvSpPr/>
          <p:nvPr/>
        </p:nvSpPr>
        <p:spPr>
          <a:xfrm>
            <a:off x="228600" y="2880360"/>
            <a:ext cx="4114800" cy="16916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32" name="Shape 14"/>
          <p:cNvSpPr/>
          <p:nvPr/>
        </p:nvSpPr>
        <p:spPr>
          <a:xfrm>
            <a:off x="228600" y="2880360"/>
            <a:ext cx="64008" cy="1691640"/>
          </a:xfrm>
          <a:prstGeom prst="rect">
            <a:avLst/>
          </a:prstGeom>
          <a:solidFill>
            <a:srgbClr val="C47A00"/>
          </a:solidFill>
          <a:ln w="12700">
            <a:solidFill>
              <a:srgbClr val="C47A00"/>
            </a:solidFill>
          </a:ln>
        </p:spPr>
        <p:txBody>
          <a:bodyPr lIns="45719" rIns="45719"/>
          <a:lstStyle/>
          <a:p>
            <a:pPr/>
          </a:p>
        </p:txBody>
      </p:sp>
      <p:sp>
        <p:nvSpPr>
          <p:cNvPr id="633" name="Text 15"/>
          <p:cNvSpPr txBox="1"/>
          <p:nvPr/>
        </p:nvSpPr>
        <p:spPr>
          <a:xfrm>
            <a:off x="429767" y="3007291"/>
            <a:ext cx="37490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Pregnancy</a:t>
            </a:r>
          </a:p>
        </p:txBody>
      </p:sp>
      <p:sp>
        <p:nvSpPr>
          <p:cNvPr id="634" name="Text 16"/>
          <p:cNvSpPr txBox="1"/>
          <p:nvPr/>
        </p:nvSpPr>
        <p:spPr>
          <a:xfrm>
            <a:off x="429768" y="3282696"/>
            <a:ext cx="3822192" cy="11756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Safe: labetalol (first-line), nifedipine, methyldopa</a:t>
            </a:r>
          </a:p>
          <a:p>
            <a:pPr marL="152400" indent="-152400">
              <a:spcBef>
                <a:spcPts val="100"/>
              </a:spcBef>
              <a:buSzPct val="100000"/>
              <a:buChar char="•"/>
              <a:defRPr sz="1100">
                <a:solidFill>
                  <a:srgbClr val="1E2A38"/>
                </a:solidFill>
              </a:defRPr>
            </a:pPr>
            <a:r>
              <a:t>Avoid: ACEi, ARBs </a:t>
            </a:r>
          </a:p>
          <a:p>
            <a:pPr marL="152400" indent="-152400">
              <a:spcBef>
                <a:spcPts val="100"/>
              </a:spcBef>
              <a:buSzPct val="100000"/>
              <a:buChar char="•"/>
              <a:defRPr sz="1100">
                <a:solidFill>
                  <a:srgbClr val="1E2A38"/>
                </a:solidFill>
              </a:defRPr>
            </a:pPr>
            <a:r>
              <a:t>Thiazides: not routinely recommended in pregnancy (may reduce placental perfusion) — not absolute contraindication</a:t>
            </a:r>
          </a:p>
          <a:p>
            <a:pPr marL="152400" indent="-152400">
              <a:spcBef>
                <a:spcPts val="100"/>
              </a:spcBef>
              <a:buSzPct val="100000"/>
              <a:buChar char="•"/>
              <a:defRPr sz="1100">
                <a:solidFill>
                  <a:srgbClr val="1E2A38"/>
                </a:solidFill>
              </a:defRPr>
            </a:pPr>
            <a:r>
              <a:t>Pre-eclampsia: MgSO₄ for seizure prophylaxis, labetalol / hydralazine IV</a:t>
            </a:r>
          </a:p>
          <a:p>
            <a:pPr marL="152400" indent="-152400">
              <a:spcBef>
                <a:spcPts val="100"/>
              </a:spcBef>
              <a:buSzPct val="100000"/>
              <a:buChar char="•"/>
              <a:defRPr sz="1100">
                <a:solidFill>
                  <a:srgbClr val="1E2A38"/>
                </a:solidFill>
              </a:defRPr>
            </a:pPr>
            <a:r>
              <a:t>Refer all pregnant women with hypertension urgently</a:t>
            </a:r>
          </a:p>
        </p:txBody>
      </p:sp>
      <p:sp>
        <p:nvSpPr>
          <p:cNvPr id="635" name="Shape 17"/>
          <p:cNvSpPr/>
          <p:nvPr/>
        </p:nvSpPr>
        <p:spPr>
          <a:xfrm>
            <a:off x="4572000" y="2880360"/>
            <a:ext cx="4114800" cy="16916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36" name="Shape 18"/>
          <p:cNvSpPr/>
          <p:nvPr/>
        </p:nvSpPr>
        <p:spPr>
          <a:xfrm>
            <a:off x="4572000" y="2880360"/>
            <a:ext cx="64008" cy="1691640"/>
          </a:xfrm>
          <a:prstGeom prst="rect">
            <a:avLst/>
          </a:prstGeom>
          <a:solidFill>
            <a:srgbClr val="3D5A73"/>
          </a:solidFill>
          <a:ln w="12700">
            <a:solidFill>
              <a:srgbClr val="3D5A73"/>
            </a:solidFill>
          </a:ln>
        </p:spPr>
        <p:txBody>
          <a:bodyPr lIns="45719" rIns="45719"/>
          <a:lstStyle/>
          <a:p>
            <a:pPr/>
          </a:p>
        </p:txBody>
      </p:sp>
      <p:sp>
        <p:nvSpPr>
          <p:cNvPr id="637" name="Text 19"/>
          <p:cNvSpPr txBox="1"/>
          <p:nvPr/>
        </p:nvSpPr>
        <p:spPr>
          <a:xfrm>
            <a:off x="4773167" y="3007291"/>
            <a:ext cx="37490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Elderly (age ≥ 80)</a:t>
            </a:r>
          </a:p>
        </p:txBody>
      </p:sp>
      <p:sp>
        <p:nvSpPr>
          <p:cNvPr id="638" name="Text 20"/>
          <p:cNvSpPr txBox="1"/>
          <p:nvPr/>
        </p:nvSpPr>
        <p:spPr>
          <a:xfrm>
            <a:off x="4773167" y="3282696"/>
            <a:ext cx="3822193" cy="10105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Target: &lt; 150/90 (NICE); aim &lt; 140/90 if tolerated</a:t>
            </a:r>
          </a:p>
          <a:p>
            <a:pPr marL="152400" indent="-152400">
              <a:spcBef>
                <a:spcPts val="100"/>
              </a:spcBef>
              <a:buSzPct val="100000"/>
              <a:buChar char="•"/>
              <a:defRPr sz="1100">
                <a:solidFill>
                  <a:srgbClr val="1E2A38"/>
                </a:solidFill>
              </a:defRPr>
            </a:pPr>
            <a:r>
              <a:t>Be cautious about over-treatment — orthostatic hypotension + falls risk</a:t>
            </a:r>
          </a:p>
          <a:p>
            <a:pPr marL="152400" indent="-152400">
              <a:spcBef>
                <a:spcPts val="100"/>
              </a:spcBef>
              <a:buSzPct val="100000"/>
              <a:buChar char="•"/>
              <a:defRPr sz="1100">
                <a:solidFill>
                  <a:srgbClr val="1E2A38"/>
                </a:solidFill>
              </a:defRPr>
            </a:pPr>
            <a:r>
              <a:t>HYVET trial: treating HTN in &gt;80s reduces stroke and mortality</a:t>
            </a:r>
          </a:p>
          <a:p>
            <a:pPr marL="152400" indent="-152400">
              <a:spcBef>
                <a:spcPts val="100"/>
              </a:spcBef>
              <a:buSzPct val="100000"/>
              <a:buChar char="•"/>
              <a:defRPr sz="1100">
                <a:solidFill>
                  <a:srgbClr val="1E2A38"/>
                </a:solidFill>
              </a:defRPr>
            </a:pPr>
            <a:r>
              <a:t>Start at low dose; titrate slowly</a:t>
            </a:r>
          </a:p>
          <a:p>
            <a:pPr marL="152400" indent="-152400">
              <a:spcBef>
                <a:spcPts val="100"/>
              </a:spcBef>
              <a:buSzPct val="100000"/>
              <a:buChar char="•"/>
              <a:defRPr sz="1100">
                <a:solidFill>
                  <a:srgbClr val="1E2A38"/>
                </a:solidFill>
              </a:defRPr>
            </a:pPr>
            <a:r>
              <a:t>De-prescribe if frailty or BP consistently &lt; 130 on therapy</a:t>
            </a:r>
          </a:p>
        </p:txBody>
      </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642"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643"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644"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Hypertensive Urgency vs Emergency</a:t>
            </a:r>
          </a:p>
        </p:txBody>
      </p:sp>
      <p:sp>
        <p:nvSpPr>
          <p:cNvPr id="645"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646"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647" name="Shape 5"/>
          <p:cNvSpPr/>
          <p:nvPr/>
        </p:nvSpPr>
        <p:spPr>
          <a:xfrm>
            <a:off x="274320" y="1005839"/>
            <a:ext cx="4114801" cy="36576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48" name="Shape 6"/>
          <p:cNvSpPr/>
          <p:nvPr/>
        </p:nvSpPr>
        <p:spPr>
          <a:xfrm>
            <a:off x="274320" y="1005839"/>
            <a:ext cx="64009" cy="3657601"/>
          </a:xfrm>
          <a:prstGeom prst="rect">
            <a:avLst/>
          </a:prstGeom>
          <a:solidFill>
            <a:srgbClr val="C47A00"/>
          </a:solidFill>
          <a:ln w="12700">
            <a:solidFill>
              <a:srgbClr val="C47A00"/>
            </a:solidFill>
          </a:ln>
        </p:spPr>
        <p:txBody>
          <a:bodyPr lIns="45719" rIns="45719"/>
          <a:lstStyle/>
          <a:p>
            <a:pPr/>
          </a:p>
        </p:txBody>
      </p:sp>
      <p:sp>
        <p:nvSpPr>
          <p:cNvPr id="649" name="Text 7"/>
          <p:cNvSpPr txBox="1"/>
          <p:nvPr/>
        </p:nvSpPr>
        <p:spPr>
          <a:xfrm>
            <a:off x="502920" y="1130616"/>
            <a:ext cx="38404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C47A00"/>
                </a:solidFill>
              </a:defRPr>
            </a:lvl1pPr>
          </a:lstStyle>
          <a:p>
            <a:pPr/>
            <a:r>
              <a:t>Hypertensive Urgency</a:t>
            </a:r>
          </a:p>
        </p:txBody>
      </p:sp>
      <p:sp>
        <p:nvSpPr>
          <p:cNvPr id="650" name="Text 8"/>
          <p:cNvSpPr txBox="1"/>
          <p:nvPr/>
        </p:nvSpPr>
        <p:spPr>
          <a:xfrm>
            <a:off x="502920" y="1476047"/>
            <a:ext cx="384048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BP ≥ 180/120 without acute end-organ damage</a:t>
            </a:r>
          </a:p>
        </p:txBody>
      </p:sp>
      <p:sp>
        <p:nvSpPr>
          <p:cNvPr id="651" name="Shape 9"/>
          <p:cNvSpPr/>
          <p:nvPr/>
        </p:nvSpPr>
        <p:spPr>
          <a:xfrm>
            <a:off x="502919" y="1737360"/>
            <a:ext cx="3657601" cy="18289"/>
          </a:xfrm>
          <a:prstGeom prst="rect">
            <a:avLst/>
          </a:prstGeom>
          <a:solidFill>
            <a:srgbClr val="C47A00"/>
          </a:solidFill>
          <a:ln w="12700">
            <a:solidFill>
              <a:srgbClr val="C47A00"/>
            </a:solidFill>
          </a:ln>
        </p:spPr>
        <p:txBody>
          <a:bodyPr lIns="45719" rIns="45719"/>
          <a:lstStyle/>
          <a:p>
            <a:pPr/>
          </a:p>
        </p:txBody>
      </p:sp>
      <p:sp>
        <p:nvSpPr>
          <p:cNvPr id="652" name="Text 10"/>
          <p:cNvSpPr txBox="1"/>
          <p:nvPr/>
        </p:nvSpPr>
        <p:spPr>
          <a:xfrm>
            <a:off x="384047" y="1810511"/>
            <a:ext cx="3913634" cy="9188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No neurological symptoms</a:t>
            </a:r>
          </a:p>
          <a:p>
            <a:pPr marL="152400" indent="-152400">
              <a:buSzPct val="100000"/>
              <a:buChar char="•"/>
              <a:defRPr sz="1200">
                <a:solidFill>
                  <a:srgbClr val="1E2A38"/>
                </a:solidFill>
              </a:defRPr>
            </a:pPr>
            <a:r>
              <a:t>No visual change / retinal haemorrhage</a:t>
            </a:r>
          </a:p>
          <a:p>
            <a:pPr marL="152400" indent="-152400">
              <a:buSzPct val="100000"/>
              <a:buChar char="•"/>
              <a:defRPr sz="1200">
                <a:solidFill>
                  <a:srgbClr val="1E2A38"/>
                </a:solidFill>
              </a:defRPr>
            </a:pPr>
            <a:r>
              <a:t>No AKI or oliguria</a:t>
            </a:r>
          </a:p>
          <a:p>
            <a:pPr marL="152400" indent="-152400">
              <a:buSzPct val="100000"/>
              <a:buChar char="•"/>
              <a:defRPr sz="1200">
                <a:solidFill>
                  <a:srgbClr val="1E2A38"/>
                </a:solidFill>
              </a:defRPr>
            </a:pPr>
            <a:r>
              <a:t>No new chest pain or acute HF</a:t>
            </a:r>
          </a:p>
          <a:p>
            <a:pPr marL="152400" indent="-152400">
              <a:buSzPct val="100000"/>
              <a:buChar char="•"/>
              <a:defRPr sz="1200">
                <a:solidFill>
                  <a:srgbClr val="1E2A38"/>
                </a:solidFill>
              </a:defRPr>
            </a:pPr>
            <a:r>
              <a:t>No haemolysis / microangiopathy</a:t>
            </a:r>
          </a:p>
        </p:txBody>
      </p:sp>
      <p:sp>
        <p:nvSpPr>
          <p:cNvPr id="653" name="Text 11"/>
          <p:cNvSpPr txBox="1"/>
          <p:nvPr/>
        </p:nvSpPr>
        <p:spPr>
          <a:xfrm>
            <a:off x="502920" y="3291131"/>
            <a:ext cx="384048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Management:</a:t>
            </a:r>
          </a:p>
        </p:txBody>
      </p:sp>
      <p:sp>
        <p:nvSpPr>
          <p:cNvPr id="654" name="Text 12"/>
          <p:cNvSpPr txBox="1"/>
          <p:nvPr/>
        </p:nvSpPr>
        <p:spPr>
          <a:xfrm>
            <a:off x="384047" y="3529584"/>
            <a:ext cx="3913634" cy="7283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Oral antihypertensives — restart or increase</a:t>
            </a:r>
          </a:p>
          <a:p>
            <a:pPr marL="152400" indent="-152400">
              <a:buSzPct val="100000"/>
              <a:buChar char="•"/>
              <a:defRPr sz="1200">
                <a:solidFill>
                  <a:srgbClr val="1E2A38"/>
                </a:solidFill>
              </a:defRPr>
            </a:pPr>
            <a:r>
              <a:t>Lower BP gradually over 24–48 hours</a:t>
            </a:r>
          </a:p>
          <a:p>
            <a:pPr marL="152400" indent="-152400">
              <a:buSzPct val="100000"/>
              <a:buChar char="•"/>
              <a:defRPr sz="1200">
                <a:solidFill>
                  <a:srgbClr val="1E2A38"/>
                </a:solidFill>
              </a:defRPr>
            </a:pPr>
            <a:r>
              <a:t>Same-day BP recheck; GP follow-up 48–72h</a:t>
            </a:r>
          </a:p>
          <a:p>
            <a:pPr marL="152400" indent="-152400">
              <a:buSzPct val="100000"/>
              <a:buChar char="•"/>
              <a:defRPr sz="1200">
                <a:solidFill>
                  <a:srgbClr val="1E2A38"/>
                </a:solidFill>
              </a:defRPr>
            </a:pPr>
            <a:r>
              <a:t>Do NOT use sublingual nifedipine (too rapid)</a:t>
            </a:r>
          </a:p>
        </p:txBody>
      </p:sp>
      <p:sp>
        <p:nvSpPr>
          <p:cNvPr id="655" name="Shape 13"/>
          <p:cNvSpPr/>
          <p:nvPr/>
        </p:nvSpPr>
        <p:spPr>
          <a:xfrm>
            <a:off x="4617720" y="1005839"/>
            <a:ext cx="4160521" cy="36576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56" name="Shape 14"/>
          <p:cNvSpPr/>
          <p:nvPr/>
        </p:nvSpPr>
        <p:spPr>
          <a:xfrm>
            <a:off x="4617720" y="1005839"/>
            <a:ext cx="64009" cy="3657601"/>
          </a:xfrm>
          <a:prstGeom prst="rect">
            <a:avLst/>
          </a:prstGeom>
          <a:solidFill>
            <a:srgbClr val="C0392B"/>
          </a:solidFill>
          <a:ln w="12700">
            <a:solidFill>
              <a:srgbClr val="C0392B"/>
            </a:solidFill>
          </a:ln>
        </p:spPr>
        <p:txBody>
          <a:bodyPr lIns="45719" rIns="45719"/>
          <a:lstStyle/>
          <a:p>
            <a:pPr/>
          </a:p>
        </p:txBody>
      </p:sp>
      <p:sp>
        <p:nvSpPr>
          <p:cNvPr id="657" name="Text 15"/>
          <p:cNvSpPr txBox="1"/>
          <p:nvPr/>
        </p:nvSpPr>
        <p:spPr>
          <a:xfrm>
            <a:off x="4846320" y="1130616"/>
            <a:ext cx="38404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C0392B"/>
                </a:solidFill>
              </a:defRPr>
            </a:lvl1pPr>
          </a:lstStyle>
          <a:p>
            <a:pPr/>
            <a:r>
              <a:t>Hypertensive Emergency</a:t>
            </a:r>
          </a:p>
        </p:txBody>
      </p:sp>
      <p:sp>
        <p:nvSpPr>
          <p:cNvPr id="658" name="Text 16"/>
          <p:cNvSpPr txBox="1"/>
          <p:nvPr/>
        </p:nvSpPr>
        <p:spPr>
          <a:xfrm>
            <a:off x="4846320" y="1380797"/>
            <a:ext cx="3840480"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BP ≥ 180/120 WITH acute end-organ damage — admit immediately</a:t>
            </a:r>
          </a:p>
        </p:txBody>
      </p:sp>
      <p:sp>
        <p:nvSpPr>
          <p:cNvPr id="659" name="Shape 17"/>
          <p:cNvSpPr/>
          <p:nvPr/>
        </p:nvSpPr>
        <p:spPr>
          <a:xfrm>
            <a:off x="4846320" y="1737360"/>
            <a:ext cx="3657601" cy="18289"/>
          </a:xfrm>
          <a:prstGeom prst="rect">
            <a:avLst/>
          </a:prstGeom>
          <a:solidFill>
            <a:srgbClr val="C0392B"/>
          </a:solidFill>
          <a:ln w="12700">
            <a:solidFill>
              <a:srgbClr val="C0392B"/>
            </a:solidFill>
          </a:ln>
        </p:spPr>
        <p:txBody>
          <a:bodyPr lIns="45719" rIns="45719"/>
          <a:lstStyle/>
          <a:p>
            <a:pPr/>
          </a:p>
        </p:txBody>
      </p:sp>
      <p:sp>
        <p:nvSpPr>
          <p:cNvPr id="660" name="Text 18"/>
          <p:cNvSpPr txBox="1"/>
          <p:nvPr/>
        </p:nvSpPr>
        <p:spPr>
          <a:xfrm>
            <a:off x="4736591" y="1810511"/>
            <a:ext cx="3858769" cy="13788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Hypertensive encephalopathy / PRES</a:t>
            </a:r>
          </a:p>
          <a:p>
            <a:pPr marL="152400" indent="-152400">
              <a:spcBef>
                <a:spcPts val="100"/>
              </a:spcBef>
              <a:buSzPct val="100000"/>
              <a:buChar char="•"/>
              <a:defRPr sz="1100">
                <a:solidFill>
                  <a:srgbClr val="1E2A38"/>
                </a:solidFill>
              </a:defRPr>
            </a:pPr>
            <a:r>
              <a:t>Acute ischaemic or haemorrhagic stroke</a:t>
            </a:r>
          </a:p>
          <a:p>
            <a:pPr marL="152400" indent="-152400">
              <a:spcBef>
                <a:spcPts val="100"/>
              </a:spcBef>
              <a:buSzPct val="100000"/>
              <a:buChar char="•"/>
              <a:defRPr sz="1100">
                <a:solidFill>
                  <a:srgbClr val="1E2A38"/>
                </a:solidFill>
              </a:defRPr>
            </a:pPr>
            <a:r>
              <a:t>Acute coronary syndrome</a:t>
            </a:r>
          </a:p>
          <a:p>
            <a:pPr marL="152400" indent="-152400">
              <a:spcBef>
                <a:spcPts val="100"/>
              </a:spcBef>
              <a:buSzPct val="100000"/>
              <a:buChar char="•"/>
              <a:defRPr sz="1100">
                <a:solidFill>
                  <a:srgbClr val="1E2A38"/>
                </a:solidFill>
              </a:defRPr>
            </a:pPr>
            <a:r>
              <a:t>Acute aortic dissection</a:t>
            </a:r>
          </a:p>
          <a:p>
            <a:pPr marL="152400" indent="-152400">
              <a:spcBef>
                <a:spcPts val="100"/>
              </a:spcBef>
              <a:buSzPct val="100000"/>
              <a:buChar char="•"/>
              <a:defRPr sz="1100">
                <a:solidFill>
                  <a:srgbClr val="1E2A38"/>
                </a:solidFill>
              </a:defRPr>
            </a:pPr>
            <a:r>
              <a:t>Acute pulmonary oedema / HF</a:t>
            </a:r>
          </a:p>
          <a:p>
            <a:pPr marL="152400" indent="-152400">
              <a:spcBef>
                <a:spcPts val="100"/>
              </a:spcBef>
              <a:buSzPct val="100000"/>
              <a:buChar char="•"/>
              <a:defRPr sz="1100">
                <a:solidFill>
                  <a:srgbClr val="1E2A38"/>
                </a:solidFill>
              </a:defRPr>
            </a:pPr>
            <a:r>
              <a:t>Hypertensive retinopathy with papilloedema</a:t>
            </a:r>
          </a:p>
          <a:p>
            <a:pPr marL="152400" indent="-152400">
              <a:spcBef>
                <a:spcPts val="100"/>
              </a:spcBef>
              <a:buSzPct val="100000"/>
              <a:buChar char="•"/>
              <a:defRPr sz="1100">
                <a:solidFill>
                  <a:srgbClr val="1E2A38"/>
                </a:solidFill>
              </a:defRPr>
            </a:pPr>
            <a:r>
              <a:t>AKI / microangiopathic haemolytic anaemia</a:t>
            </a:r>
          </a:p>
          <a:p>
            <a:pPr marL="152400" indent="-152400">
              <a:spcBef>
                <a:spcPts val="100"/>
              </a:spcBef>
              <a:buSzPct val="100000"/>
              <a:buChar char="•"/>
              <a:defRPr sz="1100">
                <a:solidFill>
                  <a:srgbClr val="1E2A38"/>
                </a:solidFill>
              </a:defRPr>
            </a:pPr>
            <a:r>
              <a:t>Eclampsia</a:t>
            </a:r>
          </a:p>
        </p:txBody>
      </p:sp>
      <p:sp>
        <p:nvSpPr>
          <p:cNvPr id="661" name="Shape 19"/>
          <p:cNvSpPr/>
          <p:nvPr/>
        </p:nvSpPr>
        <p:spPr>
          <a:xfrm>
            <a:off x="4617720" y="3931920"/>
            <a:ext cx="4160521" cy="731521"/>
          </a:xfrm>
          <a:prstGeom prst="rect">
            <a:avLst/>
          </a:prstGeom>
          <a:solidFill>
            <a:srgbClr val="FDECEA"/>
          </a:solidFill>
          <a:ln w="12700">
            <a:solidFill>
              <a:srgbClr val="FDECEA"/>
            </a:solidFill>
          </a:ln>
        </p:spPr>
        <p:txBody>
          <a:bodyPr lIns="45719" rIns="45719"/>
          <a:lstStyle/>
          <a:p>
            <a:pPr/>
          </a:p>
        </p:txBody>
      </p:sp>
      <p:sp>
        <p:nvSpPr>
          <p:cNvPr id="662" name="Shape 20"/>
          <p:cNvSpPr/>
          <p:nvPr/>
        </p:nvSpPr>
        <p:spPr>
          <a:xfrm>
            <a:off x="4617720" y="3931920"/>
            <a:ext cx="64009" cy="731521"/>
          </a:xfrm>
          <a:prstGeom prst="rect">
            <a:avLst/>
          </a:prstGeom>
          <a:solidFill>
            <a:srgbClr val="C0392B"/>
          </a:solidFill>
          <a:ln w="12700">
            <a:solidFill>
              <a:srgbClr val="C0392B"/>
            </a:solidFill>
          </a:ln>
        </p:spPr>
        <p:txBody>
          <a:bodyPr lIns="45719" rIns="45719"/>
          <a:lstStyle/>
          <a:p>
            <a:pPr/>
          </a:p>
        </p:txBody>
      </p:sp>
      <p:sp>
        <p:nvSpPr>
          <p:cNvPr id="663" name="Text 21"/>
          <p:cNvSpPr txBox="1"/>
          <p:nvPr/>
        </p:nvSpPr>
        <p:spPr>
          <a:xfrm>
            <a:off x="4828032" y="4056302"/>
            <a:ext cx="3840480"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IV agents: labetalol infusion, sodium nitroprusside, IV GTN (APO)</a:t>
            </a:r>
          </a:p>
          <a:p>
            <a:pPr>
              <a:defRPr sz="1100">
                <a:solidFill>
                  <a:srgbClr val="1E2A38"/>
                </a:solidFill>
              </a:defRPr>
            </a:pPr>
            <a:r>
              <a:t>Reduce MAP by ≤20-25% in first hour — not to normal. Overcorrection is dangerous (watershed ischaemia).</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7"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668" name="Picture 5" descr="Picture 5"/>
          <p:cNvPicPr>
            <a:picLocks noChangeAspect="1"/>
          </p:cNvPicPr>
          <p:nvPr/>
        </p:nvPicPr>
        <p:blipFill>
          <a:blip r:embed="rId2">
            <a:extLst/>
          </a:blip>
          <a:stretch>
            <a:fillRect/>
          </a:stretch>
        </p:blipFill>
        <p:spPr>
          <a:xfrm>
            <a:off x="2411760" y="1022883"/>
            <a:ext cx="4136022" cy="4120618"/>
          </a:xfrm>
          <a:prstGeom prst="rect">
            <a:avLst/>
          </a:prstGeom>
          <a:ln w="12700">
            <a:miter lim="400000"/>
          </a:ln>
        </p:spPr>
      </p:pic>
      <p:pic>
        <p:nvPicPr>
          <p:cNvPr id="669" name="Picture 7" descr="Picture 7"/>
          <p:cNvPicPr>
            <a:picLocks noChangeAspect="1"/>
          </p:cNvPicPr>
          <p:nvPr/>
        </p:nvPicPr>
        <p:blipFill>
          <a:blip r:embed="rId3">
            <a:extLst/>
          </a:blip>
          <a:stretch>
            <a:fillRect/>
          </a:stretch>
        </p:blipFill>
        <p:spPr>
          <a:xfrm>
            <a:off x="1141418" y="0"/>
            <a:ext cx="946307" cy="469428"/>
          </a:xfrm>
          <a:prstGeom prst="rect">
            <a:avLst/>
          </a:prstGeom>
          <a:ln w="12700">
            <a:miter lim="400000"/>
          </a:ln>
        </p:spPr>
      </p:pic>
      <p:pic>
        <p:nvPicPr>
          <p:cNvPr id="670" name="Picture 9" descr="Picture 9"/>
          <p:cNvPicPr>
            <a:picLocks noChangeAspect="1"/>
          </p:cNvPicPr>
          <p:nvPr/>
        </p:nvPicPr>
        <p:blipFill>
          <a:blip r:embed="rId4">
            <a:extLst/>
          </a:blip>
          <a:stretch>
            <a:fillRect/>
          </a:stretch>
        </p:blipFill>
        <p:spPr>
          <a:xfrm>
            <a:off x="1925706" y="357504"/>
            <a:ext cx="5829301" cy="651780"/>
          </a:xfrm>
          <a:prstGeom prst="rect">
            <a:avLst/>
          </a:prstGeom>
          <a:ln w="12700">
            <a:miter lim="400000"/>
          </a:ln>
        </p:spPr>
      </p:pic>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2"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673" name="Picture 7" descr="Picture 7"/>
          <p:cNvPicPr>
            <a:picLocks noChangeAspect="1"/>
          </p:cNvPicPr>
          <p:nvPr/>
        </p:nvPicPr>
        <p:blipFill>
          <a:blip r:embed="rId2">
            <a:extLst/>
          </a:blip>
          <a:stretch>
            <a:fillRect/>
          </a:stretch>
        </p:blipFill>
        <p:spPr>
          <a:xfrm>
            <a:off x="1141418" y="0"/>
            <a:ext cx="946307" cy="469428"/>
          </a:xfrm>
          <a:prstGeom prst="rect">
            <a:avLst/>
          </a:prstGeom>
          <a:ln w="12700">
            <a:miter lim="400000"/>
          </a:ln>
        </p:spPr>
      </p:pic>
      <p:pic>
        <p:nvPicPr>
          <p:cNvPr id="674" name="Picture 9" descr="Picture 9"/>
          <p:cNvPicPr>
            <a:picLocks noChangeAspect="1"/>
          </p:cNvPicPr>
          <p:nvPr/>
        </p:nvPicPr>
        <p:blipFill>
          <a:blip r:embed="rId3">
            <a:extLst/>
          </a:blip>
          <a:stretch>
            <a:fillRect/>
          </a:stretch>
        </p:blipFill>
        <p:spPr>
          <a:xfrm>
            <a:off x="1925706" y="357504"/>
            <a:ext cx="5829301" cy="651780"/>
          </a:xfrm>
          <a:prstGeom prst="rect">
            <a:avLst/>
          </a:prstGeom>
          <a:ln w="12700">
            <a:miter lim="400000"/>
          </a:ln>
        </p:spPr>
      </p:pic>
      <p:pic>
        <p:nvPicPr>
          <p:cNvPr id="675" name="Picture 2" descr="Picture 2"/>
          <p:cNvPicPr>
            <a:picLocks noChangeAspect="1"/>
          </p:cNvPicPr>
          <p:nvPr/>
        </p:nvPicPr>
        <p:blipFill>
          <a:blip r:embed="rId4">
            <a:extLst/>
          </a:blip>
          <a:stretch>
            <a:fillRect/>
          </a:stretch>
        </p:blipFill>
        <p:spPr>
          <a:xfrm>
            <a:off x="1141418" y="1815666"/>
            <a:ext cx="6859582" cy="1227400"/>
          </a:xfrm>
          <a:prstGeom prst="rect">
            <a:avLst/>
          </a:prstGeom>
          <a:ln w="12700">
            <a:miter lim="400000"/>
          </a:ln>
        </p:spPr>
      </p:pic>
      <p:sp>
        <p:nvSpPr>
          <p:cNvPr id="676" name="Oval 4"/>
          <p:cNvSpPr/>
          <p:nvPr/>
        </p:nvSpPr>
        <p:spPr>
          <a:xfrm>
            <a:off x="3653897" y="2787774"/>
            <a:ext cx="540061" cy="255292"/>
          </a:xfrm>
          <a:prstGeom prst="ellipse">
            <a:avLst/>
          </a:prstGeom>
          <a:ln w="12700">
            <a:solidFill>
              <a:srgbClr val="FF0000"/>
            </a:solidFill>
          </a:ln>
        </p:spPr>
        <p:txBody>
          <a:bodyPr lIns="34289" tIns="34289" rIns="34289" bIns="34289"/>
          <a:lstStyle/>
          <a:p>
            <a:pPr defTabSz="685800">
              <a:defRPr sz="1200">
                <a:solidFill>
                  <a:srgbClr val="FFFFFF"/>
                </a:solidFill>
                <a:latin typeface="Garamond"/>
                <a:ea typeface="Garamond"/>
                <a:cs typeface="Garamond"/>
                <a:sym typeface="Garamond"/>
              </a:defRPr>
            </a:pP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678"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679"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680"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ESC 2024 Hypertension Guidelines — Key Changes</a:t>
            </a:r>
          </a:p>
        </p:txBody>
      </p:sp>
      <p:sp>
        <p:nvSpPr>
          <p:cNvPr id="681"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682"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683" name="Text 5"/>
          <p:cNvSpPr txBox="1"/>
          <p:nvPr/>
        </p:nvSpPr>
        <p:spPr>
          <a:xfrm>
            <a:off x="274320" y="941885"/>
            <a:ext cx="8595360"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Published August 2024 — the most significant update to European hypertension guidance in a decade, with a new title and a major paradigm shift in targets</a:t>
            </a:r>
          </a:p>
        </p:txBody>
      </p:sp>
      <p:sp>
        <p:nvSpPr>
          <p:cNvPr id="684" name="Shape 6"/>
          <p:cNvSpPr/>
          <p:nvPr/>
        </p:nvSpPr>
        <p:spPr>
          <a:xfrm>
            <a:off x="274320" y="1325880"/>
            <a:ext cx="4114801" cy="34290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85" name="Shape 7"/>
          <p:cNvSpPr/>
          <p:nvPr/>
        </p:nvSpPr>
        <p:spPr>
          <a:xfrm>
            <a:off x="274320" y="1325880"/>
            <a:ext cx="64009" cy="3429001"/>
          </a:xfrm>
          <a:prstGeom prst="rect">
            <a:avLst/>
          </a:prstGeom>
          <a:solidFill>
            <a:srgbClr val="00A896"/>
          </a:solidFill>
          <a:ln w="12700">
            <a:solidFill>
              <a:srgbClr val="00A896"/>
            </a:solidFill>
          </a:ln>
        </p:spPr>
        <p:txBody>
          <a:bodyPr lIns="45719" rIns="45719"/>
          <a:lstStyle/>
          <a:p>
            <a:pPr/>
          </a:p>
        </p:txBody>
      </p:sp>
      <p:sp>
        <p:nvSpPr>
          <p:cNvPr id="686" name="Text 8"/>
          <p:cNvSpPr txBox="1"/>
          <p:nvPr/>
        </p:nvSpPr>
        <p:spPr>
          <a:xfrm>
            <a:off x="502920" y="1452811"/>
            <a:ext cx="3840480"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What's New in Classification</a:t>
            </a:r>
          </a:p>
        </p:txBody>
      </p:sp>
      <p:sp>
        <p:nvSpPr>
          <p:cNvPr id="687" name="Shape 9"/>
          <p:cNvSpPr/>
          <p:nvPr/>
        </p:nvSpPr>
        <p:spPr>
          <a:xfrm>
            <a:off x="384047" y="1737360"/>
            <a:ext cx="3913634" cy="475488"/>
          </a:xfrm>
          <a:prstGeom prst="rect">
            <a:avLst/>
          </a:prstGeom>
          <a:solidFill>
            <a:srgbClr val="EAF7F5"/>
          </a:solidFill>
          <a:ln w="12700">
            <a:solidFill>
              <a:srgbClr val="EAF7F5"/>
            </a:solidFill>
          </a:ln>
        </p:spPr>
        <p:txBody>
          <a:bodyPr lIns="45719" rIns="45719"/>
          <a:lstStyle/>
          <a:p>
            <a:pPr/>
          </a:p>
        </p:txBody>
      </p:sp>
      <p:sp>
        <p:nvSpPr>
          <p:cNvPr id="688" name="Text 10"/>
          <p:cNvSpPr txBox="1"/>
          <p:nvPr/>
        </p:nvSpPr>
        <p:spPr>
          <a:xfrm>
            <a:off x="548639" y="1786943"/>
            <a:ext cx="374904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New category: 'Elevated Blood Pressure'</a:t>
            </a:r>
          </a:p>
        </p:txBody>
      </p:sp>
      <p:sp>
        <p:nvSpPr>
          <p:cNvPr id="689" name="Text 11"/>
          <p:cNvSpPr txBox="1"/>
          <p:nvPr/>
        </p:nvSpPr>
        <p:spPr>
          <a:xfrm>
            <a:off x="548639" y="1926004"/>
            <a:ext cx="3749042"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SBP 120–139 mmHg OR DBP 70–89 mmHg — acknowledges continuous CV risk below the hypertension threshold</a:t>
            </a:r>
          </a:p>
        </p:txBody>
      </p:sp>
      <p:sp>
        <p:nvSpPr>
          <p:cNvPr id="690" name="Text 12"/>
          <p:cNvSpPr txBox="1"/>
          <p:nvPr/>
        </p:nvSpPr>
        <p:spPr>
          <a:xfrm>
            <a:off x="502920" y="2267765"/>
            <a:ext cx="3840480"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Hypertension still defined as ≥ 140/90 mmHg on office measurement (unchanged)</a:t>
            </a:r>
          </a:p>
        </p:txBody>
      </p:sp>
      <p:sp>
        <p:nvSpPr>
          <p:cNvPr id="691" name="Text 13"/>
          <p:cNvSpPr txBox="1"/>
          <p:nvPr/>
        </p:nvSpPr>
        <p:spPr>
          <a:xfrm>
            <a:off x="384047" y="2651760"/>
            <a:ext cx="3913634" cy="13661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Title change: 'elevated BP and hypertension' — recognises the spectrum</a:t>
            </a:r>
          </a:p>
          <a:p>
            <a:pPr marL="152400" indent="-152400">
              <a:spcBef>
                <a:spcPts val="200"/>
              </a:spcBef>
              <a:buSzPct val="100000"/>
              <a:buChar char="•"/>
              <a:defRPr sz="1100">
                <a:solidFill>
                  <a:srgbClr val="1E2A38"/>
                </a:solidFill>
              </a:defRPr>
            </a:pPr>
            <a:r>
              <a:t>Expanded emphasis on primary aldosteronism screening — lower threshold than before (consider beyond just resistant HTN)</a:t>
            </a:r>
          </a:p>
          <a:p>
            <a:pPr marL="152400" indent="-152400">
              <a:spcBef>
                <a:spcPts val="200"/>
              </a:spcBef>
              <a:buSzPct val="100000"/>
              <a:buChar char="•"/>
              <a:defRPr sz="1100">
                <a:solidFill>
                  <a:srgbClr val="1E2A38"/>
                </a:solidFill>
              </a:defRPr>
            </a:pPr>
            <a:r>
              <a:t>Risk stratification tools (including CAC in selected cases) encouraged where they would change management</a:t>
            </a:r>
          </a:p>
          <a:p>
            <a:pPr marL="152400" indent="-152400">
              <a:spcBef>
                <a:spcPts val="200"/>
              </a:spcBef>
              <a:buSzPct val="100000"/>
              <a:buChar char="•"/>
              <a:defRPr sz="1100">
                <a:solidFill>
                  <a:srgbClr val="1E2A38"/>
                </a:solidFill>
              </a:defRPr>
            </a:pPr>
            <a:r>
              <a:t>More aggressive BP targets where tolerated — 120–129 mmHg as the goal rather than a ceiling</a:t>
            </a:r>
          </a:p>
        </p:txBody>
      </p:sp>
      <p:sp>
        <p:nvSpPr>
          <p:cNvPr id="692" name="Shape 14"/>
          <p:cNvSpPr/>
          <p:nvPr/>
        </p:nvSpPr>
        <p:spPr>
          <a:xfrm>
            <a:off x="4617720" y="1325880"/>
            <a:ext cx="4206241" cy="34290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693" name="Shape 15"/>
          <p:cNvSpPr/>
          <p:nvPr/>
        </p:nvSpPr>
        <p:spPr>
          <a:xfrm>
            <a:off x="4617720" y="1325880"/>
            <a:ext cx="64009" cy="3429001"/>
          </a:xfrm>
          <a:prstGeom prst="rect">
            <a:avLst/>
          </a:prstGeom>
          <a:solidFill>
            <a:srgbClr val="C47A00"/>
          </a:solidFill>
          <a:ln w="12700">
            <a:solidFill>
              <a:srgbClr val="C47A00"/>
            </a:solidFill>
          </a:ln>
        </p:spPr>
        <p:txBody>
          <a:bodyPr lIns="45719" rIns="45719"/>
          <a:lstStyle/>
          <a:p>
            <a:pPr/>
          </a:p>
        </p:txBody>
      </p:sp>
      <p:sp>
        <p:nvSpPr>
          <p:cNvPr id="694" name="Text 16"/>
          <p:cNvSpPr txBox="1"/>
          <p:nvPr/>
        </p:nvSpPr>
        <p:spPr>
          <a:xfrm>
            <a:off x="4846320" y="1452811"/>
            <a:ext cx="393192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New BP Targets &amp; Treatment</a:t>
            </a:r>
          </a:p>
        </p:txBody>
      </p:sp>
      <p:sp>
        <p:nvSpPr>
          <p:cNvPr id="695" name="Shape 17"/>
          <p:cNvSpPr/>
          <p:nvPr/>
        </p:nvSpPr>
        <p:spPr>
          <a:xfrm>
            <a:off x="4727447" y="1737360"/>
            <a:ext cx="3913633" cy="749809"/>
          </a:xfrm>
          <a:prstGeom prst="rect">
            <a:avLst/>
          </a:prstGeom>
          <a:solidFill>
            <a:srgbClr val="FEF8E7"/>
          </a:solidFill>
          <a:ln w="12700">
            <a:solidFill>
              <a:srgbClr val="FEF8E7"/>
            </a:solidFill>
          </a:ln>
        </p:spPr>
        <p:txBody>
          <a:bodyPr lIns="45719" rIns="45719"/>
          <a:lstStyle/>
          <a:p>
            <a:pPr/>
          </a:p>
        </p:txBody>
      </p:sp>
      <p:sp>
        <p:nvSpPr>
          <p:cNvPr id="696" name="Text 18"/>
          <p:cNvSpPr txBox="1"/>
          <p:nvPr/>
        </p:nvSpPr>
        <p:spPr>
          <a:xfrm>
            <a:off x="4892040" y="1800659"/>
            <a:ext cx="37490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Treated target: SBP 120–129 mmHg (Class I)</a:t>
            </a:r>
          </a:p>
        </p:txBody>
      </p:sp>
      <p:sp>
        <p:nvSpPr>
          <p:cNvPr id="697" name="Text 19"/>
          <p:cNvSpPr txBox="1"/>
          <p:nvPr/>
        </p:nvSpPr>
        <p:spPr>
          <a:xfrm>
            <a:off x="4892040" y="1985185"/>
            <a:ext cx="3749041"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Provided therapy is well tolerated — a more aggressive target than previous ESC guideline (&lt;140/90), bringing European guidance closer to ACC/AHA and SPRINT data</a:t>
            </a:r>
          </a:p>
        </p:txBody>
      </p:sp>
      <p:sp>
        <p:nvSpPr>
          <p:cNvPr id="698" name="Text 20"/>
          <p:cNvSpPr txBox="1"/>
          <p:nvPr/>
        </p:nvSpPr>
        <p:spPr>
          <a:xfrm>
            <a:off x="4846320" y="2578607"/>
            <a:ext cx="3931921"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High-risk patients (CVD, DM, CKD): treat at BP &gt; 130/80 without waiting for 140/90</a:t>
            </a:r>
          </a:p>
        </p:txBody>
      </p:sp>
      <p:sp>
        <p:nvSpPr>
          <p:cNvPr id="699" name="Text 21"/>
          <p:cNvSpPr txBox="1"/>
          <p:nvPr/>
        </p:nvSpPr>
        <p:spPr>
          <a:xfrm>
            <a:off x="4736591" y="2999232"/>
            <a:ext cx="3995930" cy="13915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Single-pill combination (SPC) therapy strongly advocated to improve adherence</a:t>
            </a:r>
          </a:p>
          <a:p>
            <a:pPr marL="152400" indent="-152400">
              <a:spcBef>
                <a:spcPts val="200"/>
              </a:spcBef>
              <a:buSzPct val="100000"/>
              <a:buChar char="•"/>
              <a:defRPr sz="1100">
                <a:solidFill>
                  <a:srgbClr val="1E2A38"/>
                </a:solidFill>
              </a:defRPr>
            </a:pPr>
            <a:r>
              <a:t>Lifestyle: 3-month trial before drugs in low-risk elevated BP; earlier if high risk</a:t>
            </a:r>
          </a:p>
          <a:p>
            <a:pPr marL="152400" indent="-152400">
              <a:spcBef>
                <a:spcPts val="200"/>
              </a:spcBef>
              <a:buSzPct val="100000"/>
              <a:buChar char="•"/>
              <a:defRPr sz="1100">
                <a:solidFill>
                  <a:srgbClr val="1E2A38"/>
                </a:solidFill>
              </a:defRPr>
            </a:pPr>
            <a:r>
              <a:t>Renal denervation: Class IIb-B for resistant HTN; IIb-A in high CV risk + poor control</a:t>
            </a:r>
          </a:p>
          <a:p>
            <a:pPr marL="152400" indent="-152400">
              <a:spcBef>
                <a:spcPts val="200"/>
              </a:spcBef>
              <a:buSzPct val="100000"/>
              <a:buChar char="•"/>
              <a:defRPr sz="1100">
                <a:solidFill>
                  <a:srgbClr val="1E2A38"/>
                </a:solidFill>
              </a:defRPr>
            </a:pPr>
            <a:r>
              <a:t>Must be performed only in experienced centres</a:t>
            </a:r>
          </a:p>
          <a:p>
            <a:pPr marL="152400" indent="-152400">
              <a:spcBef>
                <a:spcPts val="200"/>
              </a:spcBef>
              <a:buSzPct val="100000"/>
              <a:buChar char="•"/>
              <a:defRPr sz="1100">
                <a:solidFill>
                  <a:srgbClr val="1E2A38"/>
                </a:solidFill>
              </a:defRPr>
            </a:pPr>
            <a:r>
              <a:t>Age ≥ 80: target SBP 130–139 mmHg if tolerated</a:t>
            </a:r>
          </a:p>
        </p:txBody>
      </p:sp>
      <p:sp>
        <p:nvSpPr>
          <p:cNvPr id="700" name="Shape 22"/>
          <p:cNvSpPr/>
          <p:nvPr/>
        </p:nvSpPr>
        <p:spPr>
          <a:xfrm>
            <a:off x="274320" y="4645152"/>
            <a:ext cx="8595360" cy="320041"/>
          </a:xfrm>
          <a:prstGeom prst="rect">
            <a:avLst/>
          </a:prstGeom>
          <a:solidFill>
            <a:srgbClr val="1B3A5C"/>
          </a:solidFill>
          <a:ln w="12700">
            <a:solidFill>
              <a:srgbClr val="1B3A5C"/>
            </a:solidFill>
          </a:ln>
        </p:spPr>
        <p:txBody>
          <a:bodyPr lIns="45719" rIns="45719"/>
          <a:lstStyle/>
          <a:p>
            <a:pPr/>
          </a:p>
        </p:txBody>
      </p:sp>
      <p:sp>
        <p:nvSpPr>
          <p:cNvPr id="701" name="Text 23"/>
          <p:cNvSpPr txBox="1"/>
          <p:nvPr/>
        </p:nvSpPr>
        <p:spPr>
          <a:xfrm>
            <a:off x="457200" y="4641772"/>
            <a:ext cx="822960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FFFFFF"/>
                </a:solidFill>
              </a:defRPr>
            </a:lvl1pPr>
          </a:lstStyle>
          <a:p>
            <a:pPr/>
            <a:r>
              <a:t>Overall shift: more aggressive targets where tolerated, expanded risk stratification, broader PA screening, and single-pill combination strategies — moving European guidance closer to ACC/AHA</a:t>
            </a:r>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B3A5C"/>
        </a:solidFill>
      </p:bgPr>
    </p:bg>
    <p:spTree>
      <p:nvGrpSpPr>
        <p:cNvPr id="1" name=""/>
        <p:cNvGrpSpPr/>
        <p:nvPr/>
      </p:nvGrpSpPr>
      <p:grpSpPr>
        <a:xfrm>
          <a:off x="0" y="0"/>
          <a:ext cx="0" cy="0"/>
          <a:chOff x="0" y="0"/>
          <a:chExt cx="0" cy="0"/>
        </a:xfrm>
      </p:grpSpPr>
      <p:sp>
        <p:nvSpPr>
          <p:cNvPr id="705" name="Shape 0"/>
          <p:cNvSpPr/>
          <p:nvPr/>
        </p:nvSpPr>
        <p:spPr>
          <a:xfrm>
            <a:off x="-1" y="0"/>
            <a:ext cx="365762" cy="5143500"/>
          </a:xfrm>
          <a:prstGeom prst="rect">
            <a:avLst/>
          </a:prstGeom>
          <a:solidFill>
            <a:srgbClr val="00A896"/>
          </a:solidFill>
          <a:ln w="12700">
            <a:solidFill>
              <a:srgbClr val="00A896"/>
            </a:solidFill>
          </a:ln>
        </p:spPr>
        <p:txBody>
          <a:bodyPr lIns="45719" rIns="45719"/>
          <a:lstStyle/>
          <a:p>
            <a:pPr/>
          </a:p>
        </p:txBody>
      </p:sp>
      <p:sp>
        <p:nvSpPr>
          <p:cNvPr id="706" name="Text 1"/>
          <p:cNvSpPr txBox="1"/>
          <p:nvPr/>
        </p:nvSpPr>
        <p:spPr>
          <a:xfrm>
            <a:off x="685800" y="403998"/>
            <a:ext cx="3657600" cy="111224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8800">
                <a:solidFill>
                  <a:srgbClr val="00A896"/>
                </a:solidFill>
              </a:defRPr>
            </a:lvl1pPr>
          </a:lstStyle>
          <a:p>
            <a:pPr/>
            <a:r>
              <a:t>04</a:t>
            </a:r>
          </a:p>
        </p:txBody>
      </p:sp>
      <p:sp>
        <p:nvSpPr>
          <p:cNvPr id="707" name="Text 2"/>
          <p:cNvSpPr txBox="1"/>
          <p:nvPr/>
        </p:nvSpPr>
        <p:spPr>
          <a:xfrm>
            <a:off x="685800" y="1869092"/>
            <a:ext cx="8229600" cy="101669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b="1" sz="3600">
                <a:solidFill>
                  <a:srgbClr val="FFFFFF"/>
                </a:solidFill>
              </a:defRPr>
            </a:pPr>
            <a:r>
              <a:t>Heart Failure —</a:t>
            </a:r>
          </a:p>
          <a:p>
            <a:pPr>
              <a:defRPr b="1" sz="3600">
                <a:solidFill>
                  <a:srgbClr val="FFFFFF"/>
                </a:solidFill>
              </a:defRPr>
            </a:pPr>
            <a:r>
              <a:t>Diagnosis &amp; Treatment</a:t>
            </a:r>
          </a:p>
        </p:txBody>
      </p:sp>
      <p:sp>
        <p:nvSpPr>
          <p:cNvPr id="708" name="Text 3"/>
          <p:cNvSpPr txBox="1"/>
          <p:nvPr/>
        </p:nvSpPr>
        <p:spPr>
          <a:xfrm>
            <a:off x="685800" y="3273754"/>
            <a:ext cx="8046719" cy="21905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700">
                <a:solidFill>
                  <a:srgbClr val="C8EDEA"/>
                </a:solidFill>
              </a:defRPr>
            </a:lvl1pPr>
          </a:lstStyle>
          <a:p>
            <a:pPr/>
            <a:r>
              <a:t>HFrEF, HFmrEF, HFpEF and the evidence-based four pillars</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12" name="Slide Number Placeholder 4"/>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713" name="Video 5 - Recovery - 4 chamber view-mac.mp4" descr="Video 5 - Recovery - 4 chamber view-mac.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168398" y="1869672"/>
            <a:ext cx="3241573" cy="2052229"/>
          </a:xfrm>
          <a:prstGeom prst="rect">
            <a:avLst/>
          </a:prstGeom>
          <a:ln w="12700">
            <a:miter lim="400000"/>
          </a:ln>
        </p:spPr>
      </p:pic>
      <p:sp>
        <p:nvSpPr>
          <p:cNvPr id="714" name="Normal Heart function"/>
          <p:cNvSpPr txBox="1"/>
          <p:nvPr>
            <p:ph type="title"/>
          </p:nvPr>
        </p:nvSpPr>
        <p:spPr>
          <a:xfrm>
            <a:off x="1358957" y="1163626"/>
            <a:ext cx="3051013" cy="368115"/>
          </a:xfrm>
          <a:prstGeom prst="rect">
            <a:avLst/>
          </a:prstGeom>
        </p:spPr>
        <p:txBody>
          <a:bodyPr/>
          <a:lstStyle>
            <a:lvl1pPr>
              <a:defRPr b="0" sz="2000">
                <a:solidFill>
                  <a:srgbClr val="000000"/>
                </a:solidFill>
                <a:latin typeface="Times New Roman"/>
                <a:ea typeface="Times New Roman"/>
                <a:cs typeface="Times New Roman"/>
                <a:sym typeface="Times New Roman"/>
              </a:defRPr>
            </a:lvl1pPr>
          </a:lstStyle>
          <a:p>
            <a:pPr/>
            <a:r>
              <a:t>Normal Heart function </a:t>
            </a:r>
          </a:p>
        </p:txBody>
      </p:sp>
      <p:sp>
        <p:nvSpPr>
          <p:cNvPr id="715" name="Title 1"/>
          <p:cNvSpPr txBox="1"/>
          <p:nvPr/>
        </p:nvSpPr>
        <p:spPr>
          <a:xfrm>
            <a:off x="4572000" y="1182572"/>
            <a:ext cx="3429851" cy="332745"/>
          </a:xfrm>
          <a:prstGeom prst="rect">
            <a:avLst/>
          </a:prstGeom>
          <a:ln w="12700">
            <a:miter lim="400000"/>
          </a:ln>
          <a:extLst>
            <a:ext uri="{C572A759-6A51-4108-AA02-DFA0A04FC94B}">
              <ma14:wrappingTextBoxFlag xmlns:ma14="http://schemas.microsoft.com/office/mac/drawingml/2011/main" val="1"/>
            </a:ext>
          </a:extLst>
        </p:spPr>
        <p:txBody>
          <a:bodyPr lIns="25716" tIns="25716" rIns="25716" bIns="25716" anchor="ctr">
            <a:spAutoFit/>
          </a:bodyPr>
          <a:lstStyle>
            <a:lvl1pPr algn="ctr" defTabSz="596645">
              <a:lnSpc>
                <a:spcPct val="90000"/>
              </a:lnSpc>
              <a:defRPr sz="2000">
                <a:latin typeface="Times New Roman"/>
                <a:ea typeface="Times New Roman"/>
                <a:cs typeface="Times New Roman"/>
                <a:sym typeface="Times New Roman"/>
              </a:defRPr>
            </a:lvl1pPr>
          </a:lstStyle>
          <a:p>
            <a:pPr/>
            <a:r>
              <a:t>Severe LV systolic dysfunction</a:t>
            </a:r>
          </a:p>
        </p:txBody>
      </p:sp>
      <p:pic>
        <p:nvPicPr>
          <p:cNvPr id="716" name="MRI LVSD.mov" descr="MRI LVSD.mov"/>
          <p:cNvPicPr>
            <a:picLocks noChangeAspect="0"/>
          </p:cNvPicPr>
          <p:nvPr>
            <a:videoFile r:link="rId5"/>
            <p:extLst>
              <p:ext uri="{DAA4B4D4-6D71-4841-9C94-3DE7FCFB9230}">
                <p14:media xmlns:p14="http://schemas.microsoft.com/office/powerpoint/2010/main" r:embed="rId6"/>
              </p:ext>
            </p:extLst>
          </p:nvPr>
        </p:nvPicPr>
        <p:blipFill>
          <a:blip r:embed="rId7">
            <a:extLst/>
          </a:blip>
          <a:stretch>
            <a:fillRect/>
          </a:stretch>
        </p:blipFill>
        <p:spPr>
          <a:xfrm>
            <a:off x="4564265" y="1869672"/>
            <a:ext cx="3429001" cy="200027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00" fill="hold"/>
                                        <p:tgtEl>
                                          <p:spTgt spid="713"/>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1" grpId="2" fill="hold">
                                  <p:stCondLst>
                                    <p:cond delay="0"/>
                                  </p:stCondLst>
                                  <p:childTnLst>
                                    <p:cmd type="call" cmd="playFrom(0.0)">
                                      <p:cBhvr>
                                        <p:cTn id="10" dur="5331" fill="hold"/>
                                        <p:tgtEl>
                                          <p:spTgt spid="716"/>
                                        </p:tgtEl>
                                      </p:cBhvr>
                                    </p:cmd>
                                  </p:childTnLst>
                                </p:cTn>
                              </p:par>
                            </p:childTnLst>
                          </p:cTn>
                        </p:par>
                      </p:childTnLst>
                    </p:cTn>
                  </p:par>
                  <p:par>
                    <p:cTn id="11" fill="hold">
                      <p:stCondLst>
                        <p:cond delay="indefinite"/>
                      </p:stCondLst>
                      <p:childTnLst>
                        <p:par>
                          <p:cTn id="12" fill="hold">
                            <p:stCondLst>
                              <p:cond delay="0"/>
                            </p:stCondLst>
                            <p:childTnLst>
                              <p:par>
                                <p:cTn id="13" presetClass="mediacall" nodeType="clickEffect" presetSubtype="0" presetID="3" grpId="1" fill="hold">
                                  <p:stCondLst>
                                    <p:cond delay="0"/>
                                  </p:stCondLst>
                                  <p:childTnLst>
                                    <p:cmd type="call" cmd="stop">
                                      <p:cBhvr>
                                        <p:cTn id="14" dur="1000" fill="hold"/>
                                        <p:tgtEl>
                                          <p:spTgt spid="713"/>
                                        </p:tgtEl>
                                      </p:cBhvr>
                                    </p:cmd>
                                  </p:childTnLst>
                                </p:cTn>
                              </p:par>
                            </p:childTnLst>
                          </p:cTn>
                        </p:par>
                      </p:childTnLst>
                    </p:cTn>
                  </p:par>
                  <p:par>
                    <p:cTn id="15" fill="hold">
                      <p:stCondLst>
                        <p:cond delay="indefinite"/>
                      </p:stCondLst>
                      <p:childTnLst>
                        <p:par>
                          <p:cTn id="16" fill="hold">
                            <p:stCondLst>
                              <p:cond delay="0"/>
                            </p:stCondLst>
                            <p:childTnLst>
                              <p:par>
                                <p:cTn id="17" presetClass="mediacall" nodeType="clickEffect" presetSubtype="0" presetID="3" grpId="2" fill="hold">
                                  <p:stCondLst>
                                    <p:cond delay="0"/>
                                  </p:stCondLst>
                                  <p:childTnLst>
                                    <p:cmd type="call" cmd="stop">
                                      <p:cBhvr>
                                        <p:cTn id="18" dur="1000" fill="hold"/>
                                        <p:tgtEl>
                                          <p:spTgt spid="716"/>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19" fill="hold" display="0">
                  <p:stCondLst>
                    <p:cond delay="indefinite"/>
                  </p:stCondLst>
                </p:cTn>
                <p:tgtEl>
                  <p:spTgt spid="713"/>
                </p:tgtEl>
              </p:cMediaNode>
            </p:video>
            <p:seq concurrent="1" prevAc="none" nextAc="seek">
              <p:cTn id="20" evtFilter="cancelBubble" nodeType="interactiveSeq" restart="whenNotActive" fill="hold">
                <p:stCondLst>
                  <p:cond delay="0" evt="onClick">
                    <p:tgtEl>
                      <p:spTgt spid="713"/>
                    </p:tgtEl>
                  </p:cond>
                </p:stCondLst>
                <p:endSync delay="0" evt="end">
                  <p:rtn val="all"/>
                </p:endSync>
                <p:childTnLst>
                  <p:par>
                    <p:cTn id="21" fill="hold">
                      <p:stCondLst>
                        <p:cond delay="0"/>
                      </p:stCondLst>
                      <p:childTnLst>
                        <p:par>
                          <p:cTn id="22" fill="hold">
                            <p:stCondLst>
                              <p:cond delay="0"/>
                            </p:stCondLst>
                            <p:childTnLst>
                              <p:par>
                                <p:cTn id="23" presetClass="mediacall" nodeType="clickEffect" presetSubtype="0" presetID="2" fill="hold">
                                  <p:stCondLst>
                                    <p:cond delay="0"/>
                                  </p:stCondLst>
                                  <p:childTnLst>
                                    <p:cmd type="call" cmd="togglePause">
                                      <p:cBhvr>
                                        <p:cTn id="24" dur="1" fill="hold"/>
                                        <p:tgtEl>
                                          <p:spTgt spid="713"/>
                                        </p:tgtEl>
                                      </p:cBhvr>
                                    </p:cmd>
                                  </p:childTnLst>
                                </p:cTn>
                              </p:par>
                            </p:childTnLst>
                          </p:cTn>
                        </p:par>
                      </p:childTnLst>
                    </p:cTn>
                  </p:par>
                </p:childTnLst>
              </p:cTn>
              <p:nextCondLst>
                <p:cond delay="0" evt="onClick">
                  <p:tgtEl>
                    <p:spTgt spid="713"/>
                  </p:tgtEl>
                </p:cond>
              </p:nextCondLst>
            </p:seq>
            <p:video fullScrn="0">
              <p:cMediaNode mute="0" showWhenStopped="1" numSld="1" vol="0">
                <p:cTn id="25" fill="hold" display="0">
                  <p:stCondLst>
                    <p:cond delay="indefinite"/>
                  </p:stCondLst>
                </p:cTn>
                <p:tgtEl>
                  <p:spTgt spid="716"/>
                </p:tgtEl>
              </p:cMediaNode>
            </p:video>
            <p:seq concurrent="1" prevAc="none" nextAc="seek">
              <p:cTn id="26" evtFilter="cancelBubble" nodeType="interactiveSeq" restart="whenNotActive" fill="hold">
                <p:stCondLst>
                  <p:cond delay="0" evt="onClick">
                    <p:tgtEl>
                      <p:spTgt spid="716"/>
                    </p:tgtEl>
                  </p:cond>
                </p:stCondLst>
                <p:endSync delay="0" evt="end">
                  <p:rtn val="all"/>
                </p:endSync>
                <p:childTnLst>
                  <p:par>
                    <p:cTn id="27" fill="hold">
                      <p:stCondLst>
                        <p:cond delay="0"/>
                      </p:stCondLst>
                      <p:childTnLst>
                        <p:par>
                          <p:cTn id="28" fill="hold">
                            <p:stCondLst>
                              <p:cond delay="0"/>
                            </p:stCondLst>
                            <p:childTnLst>
                              <p:par>
                                <p:cTn id="29" presetClass="mediacall" nodeType="clickEffect" presetSubtype="0" presetID="2" fill="hold">
                                  <p:stCondLst>
                                    <p:cond delay="0"/>
                                  </p:stCondLst>
                                  <p:childTnLst>
                                    <p:cmd type="call" cmd="togglePause">
                                      <p:cBhvr>
                                        <p:cTn id="30" dur="1" fill="hold"/>
                                        <p:tgtEl>
                                          <p:spTgt spid="716"/>
                                        </p:tgtEl>
                                      </p:cBhvr>
                                    </p:cmd>
                                  </p:childTnLst>
                                </p:cTn>
                              </p:par>
                            </p:childTnLst>
                          </p:cTn>
                        </p:par>
                      </p:childTnLst>
                    </p:cTn>
                  </p:par>
                </p:childTnLst>
              </p:cTn>
              <p:nextCondLst>
                <p:cond delay="0" evt="onClick">
                  <p:tgtEl>
                    <p:spTgt spid="716"/>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18"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lvl1pPr>
              <a:defRPr>
                <a:solidFill>
                  <a:srgbClr val="000000"/>
                </a:solidFill>
              </a:defRPr>
            </a:lvl1pPr>
          </a:lstStyle>
          <a:p>
            <a:pPr/>
            <a:fld id="{86CB4B4D-7CA3-9044-876B-883B54F8677D}" type="slidenum"/>
          </a:p>
        </p:txBody>
      </p:sp>
      <p:sp>
        <p:nvSpPr>
          <p:cNvPr id="719" name="Google Shape;217;p4"/>
          <p:cNvSpPr txBox="1"/>
          <p:nvPr>
            <p:ph type="title"/>
          </p:nvPr>
        </p:nvSpPr>
        <p:spPr>
          <a:xfrm>
            <a:off x="1485900" y="154781"/>
            <a:ext cx="6172200" cy="642938"/>
          </a:xfrm>
          <a:prstGeom prst="rect">
            <a:avLst/>
          </a:prstGeom>
        </p:spPr>
        <p:txBody>
          <a:bodyPr lIns="34275" tIns="34275" rIns="34275" bIns="34275"/>
          <a:lstStyle>
            <a:lvl1pPr indent="0">
              <a:defRPr>
                <a:solidFill>
                  <a:srgbClr val="000000"/>
                </a:solidFill>
              </a:defRPr>
            </a:lvl1pPr>
          </a:lstStyle>
          <a:p>
            <a:pPr/>
            <a:r>
              <a:t>Definition of Heart Failure</a:t>
            </a:r>
          </a:p>
        </p:txBody>
      </p:sp>
      <p:sp>
        <p:nvSpPr>
          <p:cNvPr id="720" name="Google Shape;218;p4"/>
          <p:cNvSpPr txBox="1"/>
          <p:nvPr/>
        </p:nvSpPr>
        <p:spPr>
          <a:xfrm>
            <a:off x="1520193" y="1073531"/>
            <a:ext cx="6103614" cy="2545557"/>
          </a:xfrm>
          <a:prstGeom prst="rect">
            <a:avLst/>
          </a:prstGeom>
          <a:ln w="12700">
            <a:miter lim="400000"/>
          </a:ln>
          <a:extLst>
            <a:ext uri="{C572A759-6A51-4108-AA02-DFA0A04FC94B}">
              <ma14:wrappingTextBoxFlag xmlns:ma14="http://schemas.microsoft.com/office/mac/drawingml/2011/main" val="1"/>
            </a:ext>
          </a:extLst>
        </p:spPr>
        <p:txBody>
          <a:bodyPr lIns="34275" tIns="34275" rIns="34275" bIns="34275">
            <a:normAutofit fontScale="100000" lnSpcReduction="0"/>
          </a:bodyPr>
          <a:lstStyle/>
          <a:p>
            <a:pPr defTabSz="685800">
              <a:lnSpc>
                <a:spcPct val="80000"/>
              </a:lnSpc>
              <a:defRPr sz="1600">
                <a:latin typeface="Garamond"/>
                <a:ea typeface="Garamond"/>
                <a:cs typeface="Garamond"/>
                <a:sym typeface="Garamond"/>
              </a:defRPr>
            </a:pPr>
            <a:r>
              <a:t>The traditional definition of heart failure is usually defined as a </a:t>
            </a:r>
            <a:endParaRPr>
              <a:solidFill>
                <a:srgbClr val="FFFFFF"/>
              </a:solidFill>
            </a:endParaRPr>
          </a:p>
          <a:p>
            <a:pPr marL="150495" indent="-8255" defTabSz="685800">
              <a:lnSpc>
                <a:spcPct val="80000"/>
              </a:lnSpc>
              <a:spcBef>
                <a:spcPts val="300"/>
              </a:spcBef>
              <a:defRPr sz="1600">
                <a:latin typeface="Garamond"/>
                <a:ea typeface="Garamond"/>
                <a:cs typeface="Garamond"/>
                <a:sym typeface="Garamond"/>
              </a:defRPr>
            </a:pPr>
          </a:p>
          <a:p>
            <a:pPr lvl="1" marL="667752" indent="-210552" defTabSz="685800">
              <a:lnSpc>
                <a:spcPct val="80000"/>
              </a:lnSpc>
              <a:spcBef>
                <a:spcPts val="200"/>
              </a:spcBef>
              <a:buClr>
                <a:srgbClr val="002060"/>
              </a:buClr>
              <a:buSzPct val="100000"/>
              <a:buChar char="–"/>
              <a:defRPr sz="1400">
                <a:latin typeface="Garamond"/>
                <a:ea typeface="Garamond"/>
                <a:cs typeface="Garamond"/>
                <a:sym typeface="Garamond"/>
              </a:defRPr>
            </a:pPr>
            <a:r>
              <a:t>“condition in which the heart can not pump enough blood to meet the body's needs” </a:t>
            </a:r>
            <a:endParaRPr>
              <a:solidFill>
                <a:srgbClr val="FFFFFF"/>
              </a:solidFill>
            </a:endParaRPr>
          </a:p>
          <a:p>
            <a:pPr lvl="1" marL="667752" indent="-210552" defTabSz="685800">
              <a:lnSpc>
                <a:spcPct val="80000"/>
              </a:lnSpc>
              <a:spcBef>
                <a:spcPts val="200"/>
              </a:spcBef>
              <a:buClr>
                <a:srgbClr val="002060"/>
              </a:buClr>
              <a:buSzPct val="100000"/>
              <a:buChar char="–"/>
              <a:defRPr sz="1400">
                <a:latin typeface="Garamond"/>
                <a:ea typeface="Garamond"/>
                <a:cs typeface="Garamond"/>
                <a:sym typeface="Garamond"/>
              </a:defRPr>
            </a:pPr>
          </a:p>
          <a:p>
            <a:pPr lvl="1" marL="667752" indent="-210552" defTabSz="685800">
              <a:lnSpc>
                <a:spcPct val="80000"/>
              </a:lnSpc>
              <a:spcBef>
                <a:spcPts val="200"/>
              </a:spcBef>
              <a:buClr>
                <a:srgbClr val="002060"/>
              </a:buClr>
              <a:buSzPct val="100000"/>
              <a:buChar char="–"/>
              <a:defRPr sz="1400">
                <a:latin typeface="Garamond"/>
                <a:ea typeface="Garamond"/>
                <a:cs typeface="Garamond"/>
                <a:sym typeface="Garamond"/>
              </a:defRPr>
            </a:pPr>
            <a:r>
              <a:t>“abnormality of cardiac structure or function leading to failure of the heart to deliver oxygen at a rate commensurate with the requirements of the metabolising tissues”</a:t>
            </a:r>
            <a:endParaRPr>
              <a:solidFill>
                <a:srgbClr val="FFFFFF"/>
              </a:solidFill>
            </a:endParaRPr>
          </a:p>
          <a:p>
            <a:pPr marL="150495" indent="-8255" defTabSz="685800">
              <a:lnSpc>
                <a:spcPct val="80000"/>
              </a:lnSpc>
              <a:spcBef>
                <a:spcPts val="300"/>
              </a:spcBef>
              <a:defRPr sz="1600">
                <a:latin typeface="Garamond"/>
                <a:ea typeface="Garamond"/>
                <a:cs typeface="Garamond"/>
                <a:sym typeface="Garamond"/>
              </a:defRPr>
            </a:pPr>
          </a:p>
          <a:p>
            <a:pPr defTabSz="685800">
              <a:lnSpc>
                <a:spcPct val="80000"/>
              </a:lnSpc>
              <a:spcBef>
                <a:spcPts val="300"/>
              </a:spcBef>
              <a:defRPr sz="1600">
                <a:latin typeface="Garamond"/>
                <a:ea typeface="Garamond"/>
                <a:cs typeface="Garamond"/>
                <a:sym typeface="Garamond"/>
              </a:defRPr>
            </a:pPr>
            <a:r>
              <a:t>However this applies to only a certain subgroup of patients with heart failure. </a:t>
            </a:r>
          </a:p>
        </p:txBody>
      </p:sp>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2" name="Google Shape;251;p9"/>
          <p:cNvSpPr txBox="1"/>
          <p:nvPr>
            <p:ph type="title"/>
          </p:nvPr>
        </p:nvSpPr>
        <p:spPr>
          <a:xfrm>
            <a:off x="1142999" y="797718"/>
            <a:ext cx="6823955" cy="642939"/>
          </a:xfrm>
          <a:prstGeom prst="rect">
            <a:avLst/>
          </a:prstGeom>
        </p:spPr>
        <p:txBody>
          <a:bodyPr lIns="34275" tIns="34275" rIns="34275" bIns="34275"/>
          <a:lstStyle>
            <a:lvl1pPr indent="0">
              <a:defRPr>
                <a:solidFill>
                  <a:srgbClr val="000000"/>
                </a:solidFill>
              </a:defRPr>
            </a:lvl1pPr>
          </a:lstStyle>
          <a:p>
            <a:pPr/>
            <a:r>
              <a:t>Universal definition of heart failure</a:t>
            </a:r>
          </a:p>
        </p:txBody>
      </p:sp>
      <p:sp>
        <p:nvSpPr>
          <p:cNvPr id="723" name="Google Shape;252;p9"/>
          <p:cNvSpPr txBox="1"/>
          <p:nvPr>
            <p:ph type="body" sz="half" idx="1"/>
          </p:nvPr>
        </p:nvSpPr>
        <p:spPr>
          <a:xfrm>
            <a:off x="1485900" y="1543050"/>
            <a:ext cx="6172200" cy="2545558"/>
          </a:xfrm>
          <a:prstGeom prst="rect">
            <a:avLst/>
          </a:prstGeom>
          <a:ln w="38100">
            <a:solidFill>
              <a:srgbClr val="C00000"/>
            </a:solidFill>
            <a:round/>
          </a:ln>
        </p:spPr>
        <p:txBody>
          <a:bodyPr lIns="34275" tIns="34275" rIns="34275" bIns="34275"/>
          <a:lstStyle/>
          <a:p>
            <a:pPr marL="0" indent="0">
              <a:spcBef>
                <a:spcPts val="0"/>
              </a:spcBef>
              <a:buSzTx/>
              <a:buFont typeface="Wingdings"/>
              <a:buNone/>
              <a:defRPr b="1" sz="1200">
                <a:solidFill>
                  <a:srgbClr val="000000"/>
                </a:solidFill>
              </a:defRPr>
            </a:pPr>
            <a:r>
              <a:t>Heart failure is a clinical syndrome with current or prior</a:t>
            </a:r>
          </a:p>
          <a:p>
            <a:pPr marL="214312" indent="-214312">
              <a:spcBef>
                <a:spcPts val="200"/>
              </a:spcBef>
              <a:buSzPts val="1200"/>
              <a:defRPr sz="1200">
                <a:solidFill>
                  <a:srgbClr val="000000"/>
                </a:solidFill>
              </a:defRPr>
            </a:pPr>
            <a:r>
              <a:t>Symptoms and/or signs caused by a structural and/or functional cardiac abnormality (as determined by EF &lt;50%, abnormal cardiac chamber enlargement, E/E′ &gt;15, moderate/severe ventricular hypertrophy or moderate/severe valvular obstructive or regurgitant lesion)</a:t>
            </a:r>
          </a:p>
          <a:p>
            <a:pPr marL="0" indent="0">
              <a:spcBef>
                <a:spcPts val="200"/>
              </a:spcBef>
              <a:buSzTx/>
              <a:buFont typeface="Wingdings"/>
              <a:buNone/>
              <a:defRPr sz="1200">
                <a:solidFill>
                  <a:srgbClr val="000000"/>
                </a:solidFill>
              </a:defRPr>
            </a:pPr>
          </a:p>
          <a:p>
            <a:pPr marL="0" indent="0">
              <a:spcBef>
                <a:spcPts val="200"/>
              </a:spcBef>
              <a:buSzTx/>
              <a:buFont typeface="Wingdings"/>
              <a:buNone/>
              <a:defRPr b="1" sz="1200">
                <a:solidFill>
                  <a:srgbClr val="000000"/>
                </a:solidFill>
              </a:defRPr>
            </a:pPr>
            <a:r>
              <a:t>and corroborated by at least one of the following:</a:t>
            </a:r>
          </a:p>
          <a:p>
            <a:pPr marL="214312" indent="-214312">
              <a:spcBef>
                <a:spcPts val="200"/>
              </a:spcBef>
              <a:buSzPts val="1200"/>
              <a:defRPr sz="1200">
                <a:solidFill>
                  <a:srgbClr val="000000"/>
                </a:solidFill>
              </a:defRPr>
            </a:pPr>
            <a:r>
              <a:t>Elevated natriuretic peptide levels </a:t>
            </a:r>
          </a:p>
          <a:p>
            <a:pPr marL="214312" indent="-214312">
              <a:spcBef>
                <a:spcPts val="200"/>
              </a:spcBef>
              <a:buSzPts val="1200"/>
              <a:defRPr sz="1200">
                <a:solidFill>
                  <a:srgbClr val="000000"/>
                </a:solidFill>
              </a:defRPr>
            </a:pPr>
            <a:r>
              <a:t>Objective evidence of cardiogenic pulmonary or systemic congestion by diagnostic modalities such as imaging (e.g. by chest X-ray or elevated filling pressures by echocardiography) or haemodynamic measurement (e.g. right heart catheterization, pulmonary artery catheter) at rest or with provocation (e.g. exercise).</a:t>
            </a:r>
          </a:p>
        </p:txBody>
      </p:sp>
      <p:sp>
        <p:nvSpPr>
          <p:cNvPr id="724" name="Google Shape;253;p9"/>
          <p:cNvSpPr txBox="1"/>
          <p:nvPr/>
        </p:nvSpPr>
        <p:spPr>
          <a:xfrm>
            <a:off x="1257921" y="4254211"/>
            <a:ext cx="3133871" cy="191812"/>
          </a:xfrm>
          <a:prstGeom prst="rect">
            <a:avLst/>
          </a:prstGeom>
          <a:ln w="12700">
            <a:miter lim="400000"/>
          </a:ln>
          <a:extLst>
            <a:ext uri="{C572A759-6A51-4108-AA02-DFA0A04FC94B}">
              <ma14:wrappingTextBoxFlag xmlns:ma14="http://schemas.microsoft.com/office/mac/drawingml/2011/main" val="1"/>
            </a:ext>
          </a:extLst>
        </p:spPr>
        <p:txBody>
          <a:bodyPr lIns="34275" tIns="34275" rIns="34275" bIns="34275">
            <a:spAutoFit/>
          </a:bodyPr>
          <a:lstStyle>
            <a:lvl1pPr defTabSz="685800">
              <a:defRPr sz="900">
                <a:latin typeface="Arial"/>
                <a:ea typeface="Arial"/>
                <a:cs typeface="Arial"/>
                <a:sym typeface="Arial"/>
              </a:defRPr>
            </a:lvl1pPr>
          </a:lstStyle>
          <a:p>
            <a:pPr/>
            <a:r>
              <a:t>European Journal of Heart Failure (2021) 23, 352–380</a:t>
            </a:r>
          </a:p>
        </p:txBody>
      </p:sp>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728"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729"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730"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Heart Failure — Classification &amp; Terminology</a:t>
            </a:r>
          </a:p>
        </p:txBody>
      </p:sp>
      <p:sp>
        <p:nvSpPr>
          <p:cNvPr id="731"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732"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733" name="Text 5"/>
          <p:cNvSpPr txBox="1"/>
          <p:nvPr/>
        </p:nvSpPr>
        <p:spPr>
          <a:xfrm>
            <a:off x="274320" y="932741"/>
            <a:ext cx="8595360"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ESC 2021 universal definition: symptomatic cardiac dysfunction with structural/functional cardiac abnormality and elevated natriuretic peptides</a:t>
            </a:r>
          </a:p>
        </p:txBody>
      </p:sp>
      <p:sp>
        <p:nvSpPr>
          <p:cNvPr id="734" name="Shape 6"/>
          <p:cNvSpPr/>
          <p:nvPr/>
        </p:nvSpPr>
        <p:spPr>
          <a:xfrm>
            <a:off x="274319" y="1371600"/>
            <a:ext cx="1280162" cy="1024128"/>
          </a:xfrm>
          <a:prstGeom prst="rect">
            <a:avLst/>
          </a:prstGeom>
          <a:solidFill>
            <a:srgbClr val="C0392B"/>
          </a:solidFill>
          <a:ln w="12700">
            <a:solidFill>
              <a:srgbClr val="C0392B"/>
            </a:solidFill>
          </a:ln>
        </p:spPr>
        <p:txBody>
          <a:bodyPr lIns="45719" rIns="45719"/>
          <a:lstStyle/>
          <a:p>
            <a:pPr/>
          </a:p>
        </p:txBody>
      </p:sp>
      <p:sp>
        <p:nvSpPr>
          <p:cNvPr id="735" name="Text 7"/>
          <p:cNvSpPr txBox="1"/>
          <p:nvPr/>
        </p:nvSpPr>
        <p:spPr>
          <a:xfrm>
            <a:off x="274319" y="1749124"/>
            <a:ext cx="1280162" cy="2416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defRPr>
            </a:lvl1pPr>
          </a:lstStyle>
          <a:p>
            <a:pPr/>
            <a:r>
              <a:t>HFrEF</a:t>
            </a:r>
          </a:p>
        </p:txBody>
      </p:sp>
      <p:sp>
        <p:nvSpPr>
          <p:cNvPr id="736" name="Shape 8"/>
          <p:cNvSpPr/>
          <p:nvPr/>
        </p:nvSpPr>
        <p:spPr>
          <a:xfrm>
            <a:off x="1554480" y="1371600"/>
            <a:ext cx="7315201" cy="1024128"/>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737" name="Shape 9"/>
          <p:cNvSpPr/>
          <p:nvPr/>
        </p:nvSpPr>
        <p:spPr>
          <a:xfrm>
            <a:off x="1554480" y="1371600"/>
            <a:ext cx="64009" cy="1024128"/>
          </a:xfrm>
          <a:prstGeom prst="rect">
            <a:avLst/>
          </a:prstGeom>
          <a:solidFill>
            <a:srgbClr val="C0392B"/>
          </a:solidFill>
          <a:ln w="12700">
            <a:solidFill>
              <a:srgbClr val="C0392B"/>
            </a:solidFill>
          </a:ln>
        </p:spPr>
        <p:txBody>
          <a:bodyPr lIns="45719" rIns="45719"/>
          <a:lstStyle/>
          <a:p>
            <a:pPr/>
          </a:p>
        </p:txBody>
      </p:sp>
      <p:sp>
        <p:nvSpPr>
          <p:cNvPr id="738" name="Text 10"/>
          <p:cNvSpPr txBox="1"/>
          <p:nvPr/>
        </p:nvSpPr>
        <p:spPr>
          <a:xfrm>
            <a:off x="1783079" y="1489387"/>
            <a:ext cx="310896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HF with Reduced EF</a:t>
            </a:r>
          </a:p>
        </p:txBody>
      </p:sp>
      <p:sp>
        <p:nvSpPr>
          <p:cNvPr id="739" name="Text 11"/>
          <p:cNvSpPr txBox="1"/>
          <p:nvPr/>
        </p:nvSpPr>
        <p:spPr>
          <a:xfrm>
            <a:off x="5029200" y="1485191"/>
            <a:ext cx="45720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6B7E92"/>
                </a:solidFill>
              </a:defRPr>
            </a:lvl1pPr>
          </a:lstStyle>
          <a:p>
            <a:pPr/>
            <a:r>
              <a:t>EF:</a:t>
            </a:r>
          </a:p>
        </p:txBody>
      </p:sp>
      <p:sp>
        <p:nvSpPr>
          <p:cNvPr id="740" name="Text 12"/>
          <p:cNvSpPr txBox="1"/>
          <p:nvPr/>
        </p:nvSpPr>
        <p:spPr>
          <a:xfrm>
            <a:off x="5394959" y="1480243"/>
            <a:ext cx="182880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EF &lt; 40%</a:t>
            </a:r>
          </a:p>
        </p:txBody>
      </p:sp>
      <p:sp>
        <p:nvSpPr>
          <p:cNvPr id="741" name="Text 13"/>
          <p:cNvSpPr txBox="1"/>
          <p:nvPr/>
        </p:nvSpPr>
        <p:spPr>
          <a:xfrm>
            <a:off x="7406640" y="1496490"/>
            <a:ext cx="13716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1100">
                <a:solidFill>
                  <a:srgbClr val="6B7E92"/>
                </a:solidFill>
              </a:defRPr>
            </a:lvl1pPr>
          </a:lstStyle>
          <a:p>
            <a:pPr/>
            <a:r>
              <a:t>Prevalence: ~40%</a:t>
            </a:r>
          </a:p>
        </p:txBody>
      </p:sp>
      <p:sp>
        <p:nvSpPr>
          <p:cNvPr id="742" name="Text 14"/>
          <p:cNvSpPr txBox="1"/>
          <p:nvPr/>
        </p:nvSpPr>
        <p:spPr>
          <a:xfrm>
            <a:off x="1783079" y="1871140"/>
            <a:ext cx="6949442"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Dilated cardiomyopathy, ischaemic, post-myocarditis. Well-established evidence base for pharmacotherapy — the 'four pillars' all proven.</a:t>
            </a:r>
          </a:p>
        </p:txBody>
      </p:sp>
      <p:sp>
        <p:nvSpPr>
          <p:cNvPr id="743" name="Shape 15"/>
          <p:cNvSpPr/>
          <p:nvPr/>
        </p:nvSpPr>
        <p:spPr>
          <a:xfrm>
            <a:off x="274319" y="2560320"/>
            <a:ext cx="1280162" cy="1024129"/>
          </a:xfrm>
          <a:prstGeom prst="rect">
            <a:avLst/>
          </a:prstGeom>
          <a:solidFill>
            <a:srgbClr val="C47A00"/>
          </a:solidFill>
          <a:ln w="12700">
            <a:solidFill>
              <a:srgbClr val="C47A00"/>
            </a:solidFill>
          </a:ln>
        </p:spPr>
        <p:txBody>
          <a:bodyPr lIns="45719" rIns="45719"/>
          <a:lstStyle/>
          <a:p>
            <a:pPr/>
          </a:p>
        </p:txBody>
      </p:sp>
      <p:sp>
        <p:nvSpPr>
          <p:cNvPr id="744" name="Text 16"/>
          <p:cNvSpPr txBox="1"/>
          <p:nvPr/>
        </p:nvSpPr>
        <p:spPr>
          <a:xfrm>
            <a:off x="274319" y="2937844"/>
            <a:ext cx="1280162" cy="2416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defRPr>
            </a:lvl1pPr>
          </a:lstStyle>
          <a:p>
            <a:pPr/>
            <a:r>
              <a:t>HFmrEF</a:t>
            </a:r>
          </a:p>
        </p:txBody>
      </p:sp>
      <p:sp>
        <p:nvSpPr>
          <p:cNvPr id="745" name="Shape 17"/>
          <p:cNvSpPr/>
          <p:nvPr/>
        </p:nvSpPr>
        <p:spPr>
          <a:xfrm>
            <a:off x="1554480" y="2560320"/>
            <a:ext cx="7315201" cy="102412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746" name="Shape 18"/>
          <p:cNvSpPr/>
          <p:nvPr/>
        </p:nvSpPr>
        <p:spPr>
          <a:xfrm>
            <a:off x="1554480" y="2560320"/>
            <a:ext cx="64009" cy="1024129"/>
          </a:xfrm>
          <a:prstGeom prst="rect">
            <a:avLst/>
          </a:prstGeom>
          <a:solidFill>
            <a:srgbClr val="C47A00"/>
          </a:solidFill>
          <a:ln w="12700">
            <a:solidFill>
              <a:srgbClr val="C47A00"/>
            </a:solidFill>
          </a:ln>
        </p:spPr>
        <p:txBody>
          <a:bodyPr lIns="45719" rIns="45719"/>
          <a:lstStyle/>
          <a:p>
            <a:pPr/>
          </a:p>
        </p:txBody>
      </p:sp>
      <p:sp>
        <p:nvSpPr>
          <p:cNvPr id="747" name="Text 19"/>
          <p:cNvSpPr txBox="1"/>
          <p:nvPr/>
        </p:nvSpPr>
        <p:spPr>
          <a:xfrm>
            <a:off x="1783079" y="2678107"/>
            <a:ext cx="310896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HF with Mildly Reduced EF</a:t>
            </a:r>
          </a:p>
        </p:txBody>
      </p:sp>
      <p:sp>
        <p:nvSpPr>
          <p:cNvPr id="748" name="Text 20"/>
          <p:cNvSpPr txBox="1"/>
          <p:nvPr/>
        </p:nvSpPr>
        <p:spPr>
          <a:xfrm>
            <a:off x="5029200" y="2673911"/>
            <a:ext cx="45720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6B7E92"/>
                </a:solidFill>
              </a:defRPr>
            </a:lvl1pPr>
          </a:lstStyle>
          <a:p>
            <a:pPr/>
            <a:r>
              <a:t>EF:</a:t>
            </a:r>
          </a:p>
        </p:txBody>
      </p:sp>
      <p:sp>
        <p:nvSpPr>
          <p:cNvPr id="749" name="Text 21"/>
          <p:cNvSpPr txBox="1"/>
          <p:nvPr/>
        </p:nvSpPr>
        <p:spPr>
          <a:xfrm>
            <a:off x="5394959" y="2668963"/>
            <a:ext cx="182880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EF 40–49%</a:t>
            </a:r>
          </a:p>
        </p:txBody>
      </p:sp>
      <p:sp>
        <p:nvSpPr>
          <p:cNvPr id="750" name="Text 22"/>
          <p:cNvSpPr txBox="1"/>
          <p:nvPr/>
        </p:nvSpPr>
        <p:spPr>
          <a:xfrm>
            <a:off x="7406640" y="2685210"/>
            <a:ext cx="13716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1100">
                <a:solidFill>
                  <a:srgbClr val="6B7E92"/>
                </a:solidFill>
              </a:defRPr>
            </a:lvl1pPr>
          </a:lstStyle>
          <a:p>
            <a:pPr/>
            <a:r>
              <a:t>Prevalence: ~10–15%</a:t>
            </a:r>
          </a:p>
        </p:txBody>
      </p:sp>
      <p:sp>
        <p:nvSpPr>
          <p:cNvPr id="751" name="Text 23"/>
          <p:cNvSpPr txBox="1"/>
          <p:nvPr/>
        </p:nvSpPr>
        <p:spPr>
          <a:xfrm>
            <a:off x="1783079" y="3059860"/>
            <a:ext cx="6949442"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Historically termed 'borderline' or 'mid-range'. Emerging evidence suggests some benefit from HFrEF therapies — treat similarly to HFrEF in most guidelines.</a:t>
            </a:r>
          </a:p>
        </p:txBody>
      </p:sp>
      <p:sp>
        <p:nvSpPr>
          <p:cNvPr id="752" name="Shape 24"/>
          <p:cNvSpPr/>
          <p:nvPr/>
        </p:nvSpPr>
        <p:spPr>
          <a:xfrm>
            <a:off x="274319" y="3749040"/>
            <a:ext cx="1280162" cy="1024129"/>
          </a:xfrm>
          <a:prstGeom prst="rect">
            <a:avLst/>
          </a:prstGeom>
          <a:solidFill>
            <a:srgbClr val="00A896"/>
          </a:solidFill>
          <a:ln w="12700">
            <a:solidFill>
              <a:srgbClr val="00A896"/>
            </a:solidFill>
          </a:ln>
        </p:spPr>
        <p:txBody>
          <a:bodyPr lIns="45719" rIns="45719"/>
          <a:lstStyle/>
          <a:p>
            <a:pPr/>
          </a:p>
        </p:txBody>
      </p:sp>
      <p:sp>
        <p:nvSpPr>
          <p:cNvPr id="753" name="Text 25"/>
          <p:cNvSpPr txBox="1"/>
          <p:nvPr/>
        </p:nvSpPr>
        <p:spPr>
          <a:xfrm>
            <a:off x="274319" y="4126564"/>
            <a:ext cx="1280162" cy="2416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defRPr>
            </a:lvl1pPr>
          </a:lstStyle>
          <a:p>
            <a:pPr/>
            <a:r>
              <a:t>HFpEF</a:t>
            </a:r>
          </a:p>
        </p:txBody>
      </p:sp>
      <p:sp>
        <p:nvSpPr>
          <p:cNvPr id="754" name="Shape 26"/>
          <p:cNvSpPr/>
          <p:nvPr/>
        </p:nvSpPr>
        <p:spPr>
          <a:xfrm>
            <a:off x="1554480" y="3749040"/>
            <a:ext cx="7315201" cy="102412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755" name="Shape 27"/>
          <p:cNvSpPr/>
          <p:nvPr/>
        </p:nvSpPr>
        <p:spPr>
          <a:xfrm>
            <a:off x="1554480" y="3749040"/>
            <a:ext cx="64009" cy="1024129"/>
          </a:xfrm>
          <a:prstGeom prst="rect">
            <a:avLst/>
          </a:prstGeom>
          <a:solidFill>
            <a:srgbClr val="00A896"/>
          </a:solidFill>
          <a:ln w="12700">
            <a:solidFill>
              <a:srgbClr val="00A896"/>
            </a:solidFill>
          </a:ln>
        </p:spPr>
        <p:txBody>
          <a:bodyPr lIns="45719" rIns="45719"/>
          <a:lstStyle/>
          <a:p>
            <a:pPr/>
          </a:p>
        </p:txBody>
      </p:sp>
      <p:sp>
        <p:nvSpPr>
          <p:cNvPr id="756" name="Text 28"/>
          <p:cNvSpPr txBox="1"/>
          <p:nvPr/>
        </p:nvSpPr>
        <p:spPr>
          <a:xfrm>
            <a:off x="1783079" y="3866826"/>
            <a:ext cx="310896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HF with Preserved EF</a:t>
            </a:r>
          </a:p>
        </p:txBody>
      </p:sp>
      <p:sp>
        <p:nvSpPr>
          <p:cNvPr id="757" name="Text 29"/>
          <p:cNvSpPr txBox="1"/>
          <p:nvPr/>
        </p:nvSpPr>
        <p:spPr>
          <a:xfrm>
            <a:off x="5029200" y="3862631"/>
            <a:ext cx="45720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6B7E92"/>
                </a:solidFill>
              </a:defRPr>
            </a:lvl1pPr>
          </a:lstStyle>
          <a:p>
            <a:pPr/>
            <a:r>
              <a:t>EF:</a:t>
            </a:r>
          </a:p>
        </p:txBody>
      </p:sp>
      <p:sp>
        <p:nvSpPr>
          <p:cNvPr id="758" name="Text 30"/>
          <p:cNvSpPr txBox="1"/>
          <p:nvPr/>
        </p:nvSpPr>
        <p:spPr>
          <a:xfrm>
            <a:off x="5394959" y="3857682"/>
            <a:ext cx="18288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EF ≥ 50%</a:t>
            </a:r>
          </a:p>
        </p:txBody>
      </p:sp>
      <p:sp>
        <p:nvSpPr>
          <p:cNvPr id="759" name="Text 31"/>
          <p:cNvSpPr txBox="1"/>
          <p:nvPr/>
        </p:nvSpPr>
        <p:spPr>
          <a:xfrm>
            <a:off x="7406640" y="3873929"/>
            <a:ext cx="137160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1100">
                <a:solidFill>
                  <a:srgbClr val="6B7E92"/>
                </a:solidFill>
              </a:defRPr>
            </a:lvl1pPr>
          </a:lstStyle>
          <a:p>
            <a:pPr/>
            <a:r>
              <a:t>Prevalence: ~50–60%</a:t>
            </a:r>
          </a:p>
        </p:txBody>
      </p:sp>
      <p:sp>
        <p:nvSpPr>
          <p:cNvPr id="760" name="Text 32"/>
          <p:cNvSpPr txBox="1"/>
          <p:nvPr/>
        </p:nvSpPr>
        <p:spPr>
          <a:xfrm>
            <a:off x="1783079" y="4248580"/>
            <a:ext cx="6949442"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Hypertensive heart disease, obesity, AF, ageing. Diagnose with structural/functional evidence (E/e', LA volume, LVH). SGLT2i now have class I indication.</a:t>
            </a:r>
          </a:p>
        </p:txBody>
      </p:sp>
    </p:spTree>
  </p:cSld>
  <p:clrMapOvr>
    <a:masterClrMapping/>
  </p:clrMapOvr>
  <p:transition xmlns:p14="http://schemas.microsoft.com/office/powerpoint/2010/main" spd="med" advClick="1"/>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764"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765"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766"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Clinical Diagnosis of Heart Failure</a:t>
            </a:r>
          </a:p>
        </p:txBody>
      </p:sp>
      <p:sp>
        <p:nvSpPr>
          <p:cNvPr id="767"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768"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769" name="Shape 5"/>
          <p:cNvSpPr/>
          <p:nvPr/>
        </p:nvSpPr>
        <p:spPr>
          <a:xfrm>
            <a:off x="274319" y="1005839"/>
            <a:ext cx="2651762" cy="35661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770" name="Shape 6"/>
          <p:cNvSpPr/>
          <p:nvPr/>
        </p:nvSpPr>
        <p:spPr>
          <a:xfrm>
            <a:off x="274320" y="1005839"/>
            <a:ext cx="64009" cy="3566161"/>
          </a:xfrm>
          <a:prstGeom prst="rect">
            <a:avLst/>
          </a:prstGeom>
          <a:solidFill>
            <a:srgbClr val="00A896"/>
          </a:solidFill>
          <a:ln w="12700">
            <a:solidFill>
              <a:srgbClr val="00A896"/>
            </a:solidFill>
          </a:ln>
        </p:spPr>
        <p:txBody>
          <a:bodyPr lIns="45719" rIns="45719"/>
          <a:lstStyle/>
          <a:p>
            <a:pPr/>
          </a:p>
        </p:txBody>
      </p:sp>
      <p:sp>
        <p:nvSpPr>
          <p:cNvPr id="771" name="Text 7"/>
          <p:cNvSpPr txBox="1"/>
          <p:nvPr/>
        </p:nvSpPr>
        <p:spPr>
          <a:xfrm>
            <a:off x="502919" y="1132771"/>
            <a:ext cx="237744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Symptoms</a:t>
            </a:r>
          </a:p>
        </p:txBody>
      </p:sp>
      <p:sp>
        <p:nvSpPr>
          <p:cNvPr id="772" name="Text 8"/>
          <p:cNvSpPr txBox="1"/>
          <p:nvPr/>
        </p:nvSpPr>
        <p:spPr>
          <a:xfrm>
            <a:off x="384047" y="1417319"/>
            <a:ext cx="2450594" cy="12772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Dyspnoea (exertional → rest)</a:t>
            </a:r>
          </a:p>
          <a:p>
            <a:pPr marL="152400" indent="-152400">
              <a:spcBef>
                <a:spcPts val="200"/>
              </a:spcBef>
              <a:buSzPct val="100000"/>
              <a:buChar char="•"/>
              <a:defRPr sz="1100">
                <a:solidFill>
                  <a:srgbClr val="1E2A38"/>
                </a:solidFill>
              </a:defRPr>
            </a:pPr>
            <a:r>
              <a:t>Orthopnoea</a:t>
            </a:r>
          </a:p>
          <a:p>
            <a:pPr marL="152400" indent="-152400">
              <a:spcBef>
                <a:spcPts val="200"/>
              </a:spcBef>
              <a:buSzPct val="100000"/>
              <a:buChar char="•"/>
              <a:defRPr sz="1100">
                <a:solidFill>
                  <a:srgbClr val="1E2A38"/>
                </a:solidFill>
              </a:defRPr>
            </a:pPr>
            <a:r>
              <a:t>Paroxysmal nocturnal dyspnoea</a:t>
            </a:r>
          </a:p>
          <a:p>
            <a:pPr marL="152400" indent="-152400">
              <a:spcBef>
                <a:spcPts val="200"/>
              </a:spcBef>
              <a:buSzPct val="100000"/>
              <a:buChar char="•"/>
              <a:defRPr sz="1100">
                <a:solidFill>
                  <a:srgbClr val="1E2A38"/>
                </a:solidFill>
              </a:defRPr>
            </a:pPr>
            <a:r>
              <a:t>Fatigue and reduced exercise tolerance</a:t>
            </a:r>
          </a:p>
          <a:p>
            <a:pPr marL="152400" indent="-152400">
              <a:spcBef>
                <a:spcPts val="200"/>
              </a:spcBef>
              <a:buSzPct val="100000"/>
              <a:buChar char="•"/>
              <a:defRPr sz="1100">
                <a:solidFill>
                  <a:srgbClr val="1E2A38"/>
                </a:solidFill>
              </a:defRPr>
            </a:pPr>
            <a:r>
              <a:t>Ankle / leg oedema</a:t>
            </a:r>
          </a:p>
          <a:p>
            <a:pPr marL="152400" indent="-152400">
              <a:spcBef>
                <a:spcPts val="200"/>
              </a:spcBef>
              <a:buSzPct val="100000"/>
              <a:buChar char="•"/>
              <a:defRPr sz="1100">
                <a:solidFill>
                  <a:srgbClr val="1E2A38"/>
                </a:solidFill>
              </a:defRPr>
            </a:pPr>
            <a:r>
              <a:t>Abdominal bloating (ascites)</a:t>
            </a:r>
          </a:p>
          <a:p>
            <a:pPr marL="152400" indent="-152400">
              <a:spcBef>
                <a:spcPts val="200"/>
              </a:spcBef>
              <a:buSzPct val="100000"/>
              <a:buChar char="•"/>
              <a:defRPr sz="1100">
                <a:solidFill>
                  <a:srgbClr val="1E2A38"/>
                </a:solidFill>
              </a:defRPr>
            </a:pPr>
            <a:r>
              <a:t>Cardiac cachexia (late)</a:t>
            </a:r>
          </a:p>
        </p:txBody>
      </p:sp>
      <p:sp>
        <p:nvSpPr>
          <p:cNvPr id="773" name="Shape 9"/>
          <p:cNvSpPr/>
          <p:nvPr/>
        </p:nvSpPr>
        <p:spPr>
          <a:xfrm>
            <a:off x="3108960" y="1005839"/>
            <a:ext cx="2651761" cy="35661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774" name="Shape 10"/>
          <p:cNvSpPr/>
          <p:nvPr/>
        </p:nvSpPr>
        <p:spPr>
          <a:xfrm>
            <a:off x="3108960" y="1005839"/>
            <a:ext cx="64009" cy="3566161"/>
          </a:xfrm>
          <a:prstGeom prst="rect">
            <a:avLst/>
          </a:prstGeom>
          <a:solidFill>
            <a:srgbClr val="3D5A73"/>
          </a:solidFill>
          <a:ln w="12700">
            <a:solidFill>
              <a:srgbClr val="3D5A73"/>
            </a:solidFill>
          </a:ln>
        </p:spPr>
        <p:txBody>
          <a:bodyPr lIns="45719" rIns="45719"/>
          <a:lstStyle/>
          <a:p>
            <a:pPr/>
          </a:p>
        </p:txBody>
      </p:sp>
      <p:sp>
        <p:nvSpPr>
          <p:cNvPr id="775" name="Text 11"/>
          <p:cNvSpPr txBox="1"/>
          <p:nvPr/>
        </p:nvSpPr>
        <p:spPr>
          <a:xfrm>
            <a:off x="3337559" y="1132771"/>
            <a:ext cx="237744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Signs</a:t>
            </a:r>
          </a:p>
        </p:txBody>
      </p:sp>
      <p:sp>
        <p:nvSpPr>
          <p:cNvPr id="776" name="Text 12"/>
          <p:cNvSpPr txBox="1"/>
          <p:nvPr/>
        </p:nvSpPr>
        <p:spPr>
          <a:xfrm>
            <a:off x="3218688" y="1417319"/>
            <a:ext cx="2450593" cy="14677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Elevated JVP</a:t>
            </a:r>
          </a:p>
          <a:p>
            <a:pPr marL="152400" indent="-152400">
              <a:spcBef>
                <a:spcPts val="200"/>
              </a:spcBef>
              <a:buSzPct val="100000"/>
              <a:buChar char="•"/>
              <a:defRPr sz="1100">
                <a:solidFill>
                  <a:srgbClr val="1E2A38"/>
                </a:solidFill>
              </a:defRPr>
            </a:pPr>
            <a:r>
              <a:t>Third heart sound (S3 gallop)</a:t>
            </a:r>
          </a:p>
          <a:p>
            <a:pPr marL="152400" indent="-152400">
              <a:spcBef>
                <a:spcPts val="200"/>
              </a:spcBef>
              <a:buSzPct val="100000"/>
              <a:buChar char="•"/>
              <a:defRPr sz="1100">
                <a:solidFill>
                  <a:srgbClr val="1E2A38"/>
                </a:solidFill>
              </a:defRPr>
            </a:pPr>
            <a:r>
              <a:t>Displaced apex beat</a:t>
            </a:r>
          </a:p>
          <a:p>
            <a:pPr marL="152400" indent="-152400">
              <a:spcBef>
                <a:spcPts val="200"/>
              </a:spcBef>
              <a:buSzPct val="100000"/>
              <a:buChar char="•"/>
              <a:defRPr sz="1100">
                <a:solidFill>
                  <a:srgbClr val="1E2A38"/>
                </a:solidFill>
              </a:defRPr>
            </a:pPr>
            <a:r>
              <a:t>Bibasal crepitations</a:t>
            </a:r>
          </a:p>
          <a:p>
            <a:pPr marL="152400" indent="-152400">
              <a:spcBef>
                <a:spcPts val="200"/>
              </a:spcBef>
              <a:buSzPct val="100000"/>
              <a:buChar char="•"/>
              <a:defRPr sz="1100">
                <a:solidFill>
                  <a:srgbClr val="1E2A38"/>
                </a:solidFill>
              </a:defRPr>
            </a:pPr>
            <a:r>
              <a:t>Pleural effusions (stony dull)</a:t>
            </a:r>
          </a:p>
          <a:p>
            <a:pPr marL="152400" indent="-152400">
              <a:spcBef>
                <a:spcPts val="200"/>
              </a:spcBef>
              <a:buSzPct val="100000"/>
              <a:buChar char="•"/>
              <a:defRPr sz="1100">
                <a:solidFill>
                  <a:srgbClr val="1E2A38"/>
                </a:solidFill>
              </a:defRPr>
            </a:pPr>
            <a:r>
              <a:t>Pitting peripheral oedema</a:t>
            </a:r>
          </a:p>
          <a:p>
            <a:pPr marL="152400" indent="-152400">
              <a:spcBef>
                <a:spcPts val="200"/>
              </a:spcBef>
              <a:buSzPct val="100000"/>
              <a:buChar char="•"/>
              <a:defRPr sz="1100">
                <a:solidFill>
                  <a:srgbClr val="1E2A38"/>
                </a:solidFill>
              </a:defRPr>
            </a:pPr>
            <a:r>
              <a:t>Hepatomegaly (pulsatile in TR)</a:t>
            </a:r>
          </a:p>
          <a:p>
            <a:pPr marL="152400" indent="-152400">
              <a:spcBef>
                <a:spcPts val="200"/>
              </a:spcBef>
              <a:buSzPct val="100000"/>
              <a:buChar char="•"/>
              <a:defRPr sz="1100">
                <a:solidFill>
                  <a:srgbClr val="1E2A38"/>
                </a:solidFill>
              </a:defRPr>
            </a:pPr>
            <a:r>
              <a:t>Tachycardia / AF</a:t>
            </a:r>
          </a:p>
        </p:txBody>
      </p:sp>
      <p:sp>
        <p:nvSpPr>
          <p:cNvPr id="777" name="Shape 13"/>
          <p:cNvSpPr/>
          <p:nvPr/>
        </p:nvSpPr>
        <p:spPr>
          <a:xfrm>
            <a:off x="5943600" y="1005839"/>
            <a:ext cx="2880361" cy="35661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778" name="Shape 14"/>
          <p:cNvSpPr/>
          <p:nvPr/>
        </p:nvSpPr>
        <p:spPr>
          <a:xfrm>
            <a:off x="5943600" y="1005839"/>
            <a:ext cx="64008" cy="3566161"/>
          </a:xfrm>
          <a:prstGeom prst="rect">
            <a:avLst/>
          </a:prstGeom>
          <a:solidFill>
            <a:srgbClr val="C47A00"/>
          </a:solidFill>
          <a:ln w="12700">
            <a:solidFill>
              <a:srgbClr val="C47A00"/>
            </a:solidFill>
          </a:ln>
        </p:spPr>
        <p:txBody>
          <a:bodyPr lIns="45719" rIns="45719"/>
          <a:lstStyle/>
          <a:p>
            <a:pPr/>
          </a:p>
        </p:txBody>
      </p:sp>
      <p:sp>
        <p:nvSpPr>
          <p:cNvPr id="779" name="Text 15"/>
          <p:cNvSpPr txBox="1"/>
          <p:nvPr/>
        </p:nvSpPr>
        <p:spPr>
          <a:xfrm>
            <a:off x="6172200" y="1132771"/>
            <a:ext cx="265176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Initial Investigations</a:t>
            </a:r>
          </a:p>
        </p:txBody>
      </p:sp>
      <p:sp>
        <p:nvSpPr>
          <p:cNvPr id="780" name="Text 16"/>
          <p:cNvSpPr txBox="1"/>
          <p:nvPr/>
        </p:nvSpPr>
        <p:spPr>
          <a:xfrm>
            <a:off x="6053328" y="1417319"/>
            <a:ext cx="2679193" cy="16074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NT-proBNP or BNP (gatekeeper)</a:t>
            </a:r>
          </a:p>
          <a:p>
            <a:pPr marL="152400" indent="-152400">
              <a:spcBef>
                <a:spcPts val="200"/>
              </a:spcBef>
              <a:buSzPct val="100000"/>
              <a:buChar char="•"/>
              <a:defRPr sz="1100">
                <a:solidFill>
                  <a:srgbClr val="1E2A38"/>
                </a:solidFill>
              </a:defRPr>
            </a:pPr>
            <a:r>
              <a:t>12-lead ECG</a:t>
            </a:r>
          </a:p>
          <a:p>
            <a:pPr marL="152400" indent="-152400">
              <a:spcBef>
                <a:spcPts val="200"/>
              </a:spcBef>
              <a:buSzPct val="100000"/>
              <a:buChar char="•"/>
              <a:defRPr sz="1100">
                <a:solidFill>
                  <a:srgbClr val="1E2A38"/>
                </a:solidFill>
              </a:defRPr>
            </a:pPr>
            <a:r>
              <a:t>Chest X-ray</a:t>
            </a:r>
          </a:p>
          <a:p>
            <a:pPr marL="152400" indent="-152400">
              <a:spcBef>
                <a:spcPts val="200"/>
              </a:spcBef>
              <a:buSzPct val="100000"/>
              <a:buChar char="•"/>
              <a:defRPr sz="1100">
                <a:solidFill>
                  <a:srgbClr val="1E2A38"/>
                </a:solidFill>
              </a:defRPr>
            </a:pPr>
            <a:r>
              <a:t>Bloods: FBC, U&amp;E, LFTs, TFTs, glucose, HbA1c</a:t>
            </a:r>
          </a:p>
          <a:p>
            <a:pPr marL="152400" indent="-152400">
              <a:spcBef>
                <a:spcPts val="200"/>
              </a:spcBef>
              <a:buSzPct val="100000"/>
              <a:buChar char="•"/>
              <a:defRPr sz="1100">
                <a:solidFill>
                  <a:srgbClr val="1E2A38"/>
                </a:solidFill>
              </a:defRPr>
            </a:pPr>
            <a:r>
              <a:t>Urinalysis (proteinuria)</a:t>
            </a:r>
          </a:p>
          <a:p>
            <a:pPr marL="152400" indent="-152400">
              <a:spcBef>
                <a:spcPts val="200"/>
              </a:spcBef>
              <a:buSzPct val="100000"/>
              <a:buChar char="•"/>
              <a:defRPr sz="1100">
                <a:solidFill>
                  <a:srgbClr val="1E2A38"/>
                </a:solidFill>
              </a:defRPr>
            </a:pPr>
            <a:r>
              <a:t>Echocardiogram (within 2 weeks if BNP elevated)</a:t>
            </a:r>
          </a:p>
          <a:p>
            <a:pPr marL="152400" indent="-152400">
              <a:spcBef>
                <a:spcPts val="200"/>
              </a:spcBef>
              <a:buSzPct val="100000"/>
              <a:buChar char="•"/>
              <a:defRPr sz="1100">
                <a:solidFill>
                  <a:srgbClr val="1E2A38"/>
                </a:solidFill>
              </a:defRPr>
            </a:pPr>
            <a:r>
              <a:t>Spirometry (exclude COPD overlap)</a:t>
            </a:r>
          </a:p>
        </p:txBody>
      </p:sp>
      <p:sp>
        <p:nvSpPr>
          <p:cNvPr id="781" name="Shape 17"/>
          <p:cNvSpPr/>
          <p:nvPr/>
        </p:nvSpPr>
        <p:spPr>
          <a:xfrm>
            <a:off x="274320" y="4645152"/>
            <a:ext cx="8595360" cy="320041"/>
          </a:xfrm>
          <a:prstGeom prst="rect">
            <a:avLst/>
          </a:prstGeom>
          <a:solidFill>
            <a:srgbClr val="1B3A5C"/>
          </a:solidFill>
          <a:ln w="12700">
            <a:solidFill>
              <a:srgbClr val="1B3A5C"/>
            </a:solidFill>
          </a:ln>
        </p:spPr>
        <p:txBody>
          <a:bodyPr lIns="45719" rIns="45719"/>
          <a:lstStyle/>
          <a:p>
            <a:pPr/>
          </a:p>
        </p:txBody>
      </p:sp>
      <p:sp>
        <p:nvSpPr>
          <p:cNvPr id="782" name="Text 18"/>
          <p:cNvSpPr txBox="1"/>
          <p:nvPr/>
        </p:nvSpPr>
        <p:spPr>
          <a:xfrm>
            <a:off x="457200" y="4722920"/>
            <a:ext cx="8229600"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FFFFFF"/>
                </a:solidFill>
              </a:defRPr>
            </a:lvl1pPr>
          </a:lstStyle>
          <a:p>
            <a:pPr/>
            <a:r>
              <a:t>NYHA Class: I = No symptoms with ordinary activity  II = Slight limitation  III = Marked limitation  IV = Symptoms at rest</a:t>
            </a:r>
          </a:p>
        </p:txBody>
      </p:sp>
    </p:spTree>
  </p:cSld>
  <p:clrMapOvr>
    <a:masterClrMapping/>
  </p:clrMapOvr>
  <p:transition xmlns:p14="http://schemas.microsoft.com/office/powerpoint/2010/main" spd="med" advClick="1"/>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786"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787"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788"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The Role of NT-proBNP in Heart Failure Diagnosis</a:t>
            </a:r>
          </a:p>
        </p:txBody>
      </p:sp>
      <p:sp>
        <p:nvSpPr>
          <p:cNvPr id="789"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790"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791" name="Text 5"/>
          <p:cNvSpPr txBox="1"/>
          <p:nvPr/>
        </p:nvSpPr>
        <p:spPr>
          <a:xfrm>
            <a:off x="274320" y="1037135"/>
            <a:ext cx="859536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NT-proBNP is the diagnostic gatekeeper — use it to triage patients to echocardiography and guide prognosis</a:t>
            </a:r>
          </a:p>
        </p:txBody>
      </p:sp>
      <p:sp>
        <p:nvSpPr>
          <p:cNvPr id="792" name="Shape 6"/>
          <p:cNvSpPr/>
          <p:nvPr/>
        </p:nvSpPr>
        <p:spPr>
          <a:xfrm>
            <a:off x="274320" y="1371600"/>
            <a:ext cx="2011679" cy="457200"/>
          </a:xfrm>
          <a:prstGeom prst="rect">
            <a:avLst/>
          </a:prstGeom>
          <a:solidFill>
            <a:srgbClr val="1A7A60"/>
          </a:solidFill>
          <a:ln w="12700">
            <a:solidFill>
              <a:srgbClr val="1A7A60"/>
            </a:solidFill>
          </a:ln>
        </p:spPr>
        <p:txBody>
          <a:bodyPr lIns="45719" rIns="45719"/>
          <a:lstStyle/>
          <a:p>
            <a:pPr/>
          </a:p>
        </p:txBody>
      </p:sp>
      <p:sp>
        <p:nvSpPr>
          <p:cNvPr id="793" name="Text 7"/>
          <p:cNvSpPr txBox="1"/>
          <p:nvPr/>
        </p:nvSpPr>
        <p:spPr>
          <a:xfrm>
            <a:off x="274320" y="1505520"/>
            <a:ext cx="2011679"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400">
                <a:solidFill>
                  <a:srgbClr val="FFFFFF"/>
                </a:solidFill>
              </a:defRPr>
            </a:lvl1pPr>
          </a:lstStyle>
          <a:p>
            <a:pPr/>
            <a:r>
              <a:t>&lt; 125 pg/mL</a:t>
            </a:r>
          </a:p>
        </p:txBody>
      </p:sp>
      <p:sp>
        <p:nvSpPr>
          <p:cNvPr id="794" name="Shape 8"/>
          <p:cNvSpPr/>
          <p:nvPr/>
        </p:nvSpPr>
        <p:spPr>
          <a:xfrm>
            <a:off x="274320" y="1828800"/>
            <a:ext cx="2011679" cy="178307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795" name="Shape 9"/>
          <p:cNvSpPr/>
          <p:nvPr/>
        </p:nvSpPr>
        <p:spPr>
          <a:xfrm>
            <a:off x="274320" y="1828800"/>
            <a:ext cx="64009" cy="1783079"/>
          </a:xfrm>
          <a:prstGeom prst="rect">
            <a:avLst/>
          </a:prstGeom>
          <a:solidFill>
            <a:srgbClr val="1A7A60"/>
          </a:solidFill>
          <a:ln w="12700">
            <a:solidFill>
              <a:srgbClr val="1A7A60"/>
            </a:solidFill>
          </a:ln>
        </p:spPr>
        <p:txBody>
          <a:bodyPr lIns="45719" rIns="45719"/>
          <a:lstStyle/>
          <a:p>
            <a:pPr/>
          </a:p>
        </p:txBody>
      </p:sp>
      <p:sp>
        <p:nvSpPr>
          <p:cNvPr id="796" name="Text 10"/>
          <p:cNvSpPr txBox="1"/>
          <p:nvPr/>
        </p:nvSpPr>
        <p:spPr>
          <a:xfrm>
            <a:off x="384047" y="1951535"/>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HF UNLIKELY</a:t>
            </a:r>
          </a:p>
        </p:txBody>
      </p:sp>
      <p:sp>
        <p:nvSpPr>
          <p:cNvPr id="797" name="Text 11"/>
          <p:cNvSpPr txBox="1"/>
          <p:nvPr/>
        </p:nvSpPr>
        <p:spPr>
          <a:xfrm>
            <a:off x="384047" y="2561004"/>
            <a:ext cx="1828801" cy="6295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NPV ~99%</a:t>
            </a:r>
          </a:p>
          <a:p>
            <a:pPr>
              <a:defRPr sz="1100">
                <a:solidFill>
                  <a:srgbClr val="1E2A38"/>
                </a:solidFill>
              </a:defRPr>
            </a:pPr>
            <a:r>
              <a:t>Echo not routinely required</a:t>
            </a:r>
          </a:p>
          <a:p>
            <a:pPr>
              <a:defRPr sz="1100">
                <a:solidFill>
                  <a:srgbClr val="1E2A38"/>
                </a:solidFill>
              </a:defRPr>
            </a:pPr>
            <a:r>
              <a:t>Strong clinical suspicion should still guide decision</a:t>
            </a:r>
          </a:p>
        </p:txBody>
      </p:sp>
      <p:sp>
        <p:nvSpPr>
          <p:cNvPr id="798" name="Shape 12"/>
          <p:cNvSpPr/>
          <p:nvPr/>
        </p:nvSpPr>
        <p:spPr>
          <a:xfrm>
            <a:off x="2404872" y="1371600"/>
            <a:ext cx="2011679" cy="457200"/>
          </a:xfrm>
          <a:prstGeom prst="rect">
            <a:avLst/>
          </a:prstGeom>
          <a:solidFill>
            <a:srgbClr val="C47A00"/>
          </a:solidFill>
          <a:ln w="12700">
            <a:solidFill>
              <a:srgbClr val="C47A00"/>
            </a:solidFill>
          </a:ln>
        </p:spPr>
        <p:txBody>
          <a:bodyPr lIns="45719" rIns="45719"/>
          <a:lstStyle/>
          <a:p>
            <a:pPr/>
          </a:p>
        </p:txBody>
      </p:sp>
      <p:sp>
        <p:nvSpPr>
          <p:cNvPr id="799" name="Text 13"/>
          <p:cNvSpPr txBox="1"/>
          <p:nvPr/>
        </p:nvSpPr>
        <p:spPr>
          <a:xfrm>
            <a:off x="2404872" y="1505520"/>
            <a:ext cx="2011679"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400">
                <a:solidFill>
                  <a:srgbClr val="FFFFFF"/>
                </a:solidFill>
              </a:defRPr>
            </a:lvl1pPr>
          </a:lstStyle>
          <a:p>
            <a:pPr/>
            <a:r>
              <a:t>125–400 pg/mL</a:t>
            </a:r>
          </a:p>
        </p:txBody>
      </p:sp>
      <p:sp>
        <p:nvSpPr>
          <p:cNvPr id="800" name="Shape 14"/>
          <p:cNvSpPr/>
          <p:nvPr/>
        </p:nvSpPr>
        <p:spPr>
          <a:xfrm>
            <a:off x="2404872" y="1828800"/>
            <a:ext cx="2011679" cy="178307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01" name="Shape 15"/>
          <p:cNvSpPr/>
          <p:nvPr/>
        </p:nvSpPr>
        <p:spPr>
          <a:xfrm>
            <a:off x="2404872" y="1828800"/>
            <a:ext cx="64009" cy="1783079"/>
          </a:xfrm>
          <a:prstGeom prst="rect">
            <a:avLst/>
          </a:prstGeom>
          <a:solidFill>
            <a:srgbClr val="C47A00"/>
          </a:solidFill>
          <a:ln w="12700">
            <a:solidFill>
              <a:srgbClr val="C47A00"/>
            </a:solidFill>
          </a:ln>
        </p:spPr>
        <p:txBody>
          <a:bodyPr lIns="45719" rIns="45719"/>
          <a:lstStyle/>
          <a:p>
            <a:pPr/>
          </a:p>
        </p:txBody>
      </p:sp>
      <p:sp>
        <p:nvSpPr>
          <p:cNvPr id="802" name="Text 16"/>
          <p:cNvSpPr txBox="1"/>
          <p:nvPr/>
        </p:nvSpPr>
        <p:spPr>
          <a:xfrm>
            <a:off x="2514600" y="1951535"/>
            <a:ext cx="182880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INVESTIGATE</a:t>
            </a:r>
          </a:p>
        </p:txBody>
      </p:sp>
      <p:sp>
        <p:nvSpPr>
          <p:cNvPr id="803" name="Text 17"/>
          <p:cNvSpPr txBox="1"/>
          <p:nvPr/>
        </p:nvSpPr>
        <p:spPr>
          <a:xfrm>
            <a:off x="2514600" y="2643554"/>
            <a:ext cx="1828800"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Echo within 6 weeks</a:t>
            </a:r>
          </a:p>
          <a:p>
            <a:pPr>
              <a:defRPr sz="1100">
                <a:solidFill>
                  <a:srgbClr val="1E2A38"/>
                </a:solidFill>
              </a:defRPr>
            </a:pPr>
            <a:r>
              <a:t>Community HF pathway</a:t>
            </a:r>
          </a:p>
          <a:p>
            <a:pPr>
              <a:defRPr sz="1100">
                <a:solidFill>
                  <a:srgbClr val="1E2A38"/>
                </a:solidFill>
              </a:defRPr>
            </a:pPr>
            <a:r>
              <a:t>Clinical context guides pace</a:t>
            </a:r>
          </a:p>
        </p:txBody>
      </p:sp>
      <p:sp>
        <p:nvSpPr>
          <p:cNvPr id="804" name="Shape 18"/>
          <p:cNvSpPr/>
          <p:nvPr/>
        </p:nvSpPr>
        <p:spPr>
          <a:xfrm>
            <a:off x="4535423" y="1371600"/>
            <a:ext cx="2011680" cy="457200"/>
          </a:xfrm>
          <a:prstGeom prst="rect">
            <a:avLst/>
          </a:prstGeom>
          <a:solidFill>
            <a:srgbClr val="C47A00"/>
          </a:solidFill>
          <a:ln w="12700">
            <a:solidFill>
              <a:srgbClr val="C47A00"/>
            </a:solidFill>
          </a:ln>
        </p:spPr>
        <p:txBody>
          <a:bodyPr lIns="45719" rIns="45719"/>
          <a:lstStyle/>
          <a:p>
            <a:pPr/>
          </a:p>
        </p:txBody>
      </p:sp>
      <p:sp>
        <p:nvSpPr>
          <p:cNvPr id="805" name="Text 19"/>
          <p:cNvSpPr txBox="1"/>
          <p:nvPr/>
        </p:nvSpPr>
        <p:spPr>
          <a:xfrm>
            <a:off x="4535423" y="1505520"/>
            <a:ext cx="20116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400">
                <a:solidFill>
                  <a:srgbClr val="FFFFFF"/>
                </a:solidFill>
              </a:defRPr>
            </a:lvl1pPr>
          </a:lstStyle>
          <a:p>
            <a:pPr/>
            <a:r>
              <a:t>401–2000 pg/mL</a:t>
            </a:r>
          </a:p>
        </p:txBody>
      </p:sp>
      <p:sp>
        <p:nvSpPr>
          <p:cNvPr id="806" name="Shape 20"/>
          <p:cNvSpPr/>
          <p:nvPr/>
        </p:nvSpPr>
        <p:spPr>
          <a:xfrm>
            <a:off x="4535423" y="1828800"/>
            <a:ext cx="2011680" cy="178307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07" name="Shape 21"/>
          <p:cNvSpPr/>
          <p:nvPr/>
        </p:nvSpPr>
        <p:spPr>
          <a:xfrm>
            <a:off x="4535423" y="1828800"/>
            <a:ext cx="64009" cy="1783079"/>
          </a:xfrm>
          <a:prstGeom prst="rect">
            <a:avLst/>
          </a:prstGeom>
          <a:solidFill>
            <a:srgbClr val="C47A00"/>
          </a:solidFill>
          <a:ln w="12700">
            <a:solidFill>
              <a:srgbClr val="C47A00"/>
            </a:solidFill>
          </a:ln>
        </p:spPr>
        <p:txBody>
          <a:bodyPr lIns="45719" rIns="45719"/>
          <a:lstStyle/>
          <a:p>
            <a:pPr/>
          </a:p>
        </p:txBody>
      </p:sp>
      <p:sp>
        <p:nvSpPr>
          <p:cNvPr id="808" name="Text 22"/>
          <p:cNvSpPr txBox="1"/>
          <p:nvPr/>
        </p:nvSpPr>
        <p:spPr>
          <a:xfrm>
            <a:off x="4645152" y="1951535"/>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INVESTIGATE</a:t>
            </a:r>
          </a:p>
        </p:txBody>
      </p:sp>
      <p:sp>
        <p:nvSpPr>
          <p:cNvPr id="809" name="Text 23"/>
          <p:cNvSpPr txBox="1"/>
          <p:nvPr/>
        </p:nvSpPr>
        <p:spPr>
          <a:xfrm>
            <a:off x="4645152" y="2561004"/>
            <a:ext cx="1828801" cy="6295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Echo within 6 weeks</a:t>
            </a:r>
          </a:p>
          <a:p>
            <a:pPr>
              <a:defRPr sz="1100">
                <a:solidFill>
                  <a:srgbClr val="1E2A38"/>
                </a:solidFill>
              </a:defRPr>
            </a:pPr>
            <a:r>
              <a:t>Higher urgency within this band</a:t>
            </a:r>
          </a:p>
          <a:p>
            <a:pPr>
              <a:defRPr sz="1100">
                <a:solidFill>
                  <a:srgbClr val="1E2A38"/>
                </a:solidFill>
              </a:defRPr>
            </a:pPr>
            <a:r>
              <a:t>Refer to HF service / rapid access</a:t>
            </a:r>
          </a:p>
        </p:txBody>
      </p:sp>
      <p:sp>
        <p:nvSpPr>
          <p:cNvPr id="810" name="Shape 24"/>
          <p:cNvSpPr/>
          <p:nvPr/>
        </p:nvSpPr>
        <p:spPr>
          <a:xfrm>
            <a:off x="6665976" y="1371600"/>
            <a:ext cx="2011680" cy="457200"/>
          </a:xfrm>
          <a:prstGeom prst="rect">
            <a:avLst/>
          </a:prstGeom>
          <a:solidFill>
            <a:srgbClr val="C0392B"/>
          </a:solidFill>
          <a:ln w="12700">
            <a:solidFill>
              <a:srgbClr val="C0392B"/>
            </a:solidFill>
          </a:ln>
        </p:spPr>
        <p:txBody>
          <a:bodyPr lIns="45719" rIns="45719"/>
          <a:lstStyle/>
          <a:p>
            <a:pPr/>
          </a:p>
        </p:txBody>
      </p:sp>
      <p:sp>
        <p:nvSpPr>
          <p:cNvPr id="811" name="Text 25"/>
          <p:cNvSpPr txBox="1"/>
          <p:nvPr/>
        </p:nvSpPr>
        <p:spPr>
          <a:xfrm>
            <a:off x="6665976" y="1505520"/>
            <a:ext cx="20116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400">
                <a:solidFill>
                  <a:srgbClr val="FFFFFF"/>
                </a:solidFill>
              </a:defRPr>
            </a:lvl1pPr>
          </a:lstStyle>
          <a:p>
            <a:pPr/>
            <a:r>
              <a:t>&gt; 2000 pg/mL</a:t>
            </a:r>
          </a:p>
        </p:txBody>
      </p:sp>
      <p:sp>
        <p:nvSpPr>
          <p:cNvPr id="812" name="Shape 26"/>
          <p:cNvSpPr/>
          <p:nvPr/>
        </p:nvSpPr>
        <p:spPr>
          <a:xfrm>
            <a:off x="6665976" y="1828800"/>
            <a:ext cx="2011680" cy="178307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13" name="Shape 27"/>
          <p:cNvSpPr/>
          <p:nvPr/>
        </p:nvSpPr>
        <p:spPr>
          <a:xfrm>
            <a:off x="6665976" y="1828800"/>
            <a:ext cx="64009" cy="1783079"/>
          </a:xfrm>
          <a:prstGeom prst="rect">
            <a:avLst/>
          </a:prstGeom>
          <a:solidFill>
            <a:srgbClr val="C0392B"/>
          </a:solidFill>
          <a:ln w="12700">
            <a:solidFill>
              <a:srgbClr val="C0392B"/>
            </a:solidFill>
          </a:ln>
        </p:spPr>
        <p:txBody>
          <a:bodyPr lIns="45719" rIns="45719"/>
          <a:lstStyle/>
          <a:p>
            <a:pPr/>
          </a:p>
        </p:txBody>
      </p:sp>
      <p:sp>
        <p:nvSpPr>
          <p:cNvPr id="814" name="Text 28"/>
          <p:cNvSpPr txBox="1"/>
          <p:nvPr/>
        </p:nvSpPr>
        <p:spPr>
          <a:xfrm>
            <a:off x="6775704" y="1951535"/>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URGENT</a:t>
            </a:r>
          </a:p>
        </p:txBody>
      </p:sp>
      <p:sp>
        <p:nvSpPr>
          <p:cNvPr id="815" name="Text 29"/>
          <p:cNvSpPr txBox="1"/>
          <p:nvPr/>
        </p:nvSpPr>
        <p:spPr>
          <a:xfrm>
            <a:off x="6775704" y="2561004"/>
            <a:ext cx="1828801" cy="6295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Specialist referral within 2 weeks</a:t>
            </a:r>
          </a:p>
          <a:p>
            <a:pPr>
              <a:defRPr sz="1100">
                <a:solidFill>
                  <a:srgbClr val="1E2A38"/>
                </a:solidFill>
              </a:defRPr>
            </a:pPr>
            <a:r>
              <a:t>Echo within 2 weeks</a:t>
            </a:r>
          </a:p>
          <a:p>
            <a:pPr>
              <a:defRPr sz="1100">
                <a:solidFill>
                  <a:srgbClr val="1E2A38"/>
                </a:solidFill>
              </a:defRPr>
            </a:pPr>
            <a:r>
              <a:t>Urgent if acute decompensation</a:t>
            </a:r>
          </a:p>
        </p:txBody>
      </p:sp>
      <p:sp>
        <p:nvSpPr>
          <p:cNvPr id="816" name="Shape 30"/>
          <p:cNvSpPr/>
          <p:nvPr/>
        </p:nvSpPr>
        <p:spPr>
          <a:xfrm>
            <a:off x="274319" y="3703320"/>
            <a:ext cx="4160522" cy="123444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17" name="Shape 31"/>
          <p:cNvSpPr/>
          <p:nvPr/>
        </p:nvSpPr>
        <p:spPr>
          <a:xfrm>
            <a:off x="274320" y="3703320"/>
            <a:ext cx="64009" cy="1234441"/>
          </a:xfrm>
          <a:prstGeom prst="rect">
            <a:avLst/>
          </a:prstGeom>
          <a:solidFill>
            <a:srgbClr val="C0392B"/>
          </a:solidFill>
          <a:ln w="12700">
            <a:solidFill>
              <a:srgbClr val="C0392B"/>
            </a:solidFill>
          </a:ln>
        </p:spPr>
        <p:txBody>
          <a:bodyPr lIns="45719" rIns="45719"/>
          <a:lstStyle/>
          <a:p>
            <a:pPr/>
          </a:p>
        </p:txBody>
      </p:sp>
      <p:sp>
        <p:nvSpPr>
          <p:cNvPr id="818" name="Text 32"/>
          <p:cNvSpPr txBox="1"/>
          <p:nvPr/>
        </p:nvSpPr>
        <p:spPr>
          <a:xfrm>
            <a:off x="502919" y="3826055"/>
            <a:ext cx="38862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Causes of Elevated NT-proBNP (non-HF)</a:t>
            </a:r>
          </a:p>
        </p:txBody>
      </p:sp>
      <p:sp>
        <p:nvSpPr>
          <p:cNvPr id="819" name="Text 33"/>
          <p:cNvSpPr txBox="1"/>
          <p:nvPr/>
        </p:nvSpPr>
        <p:spPr>
          <a:xfrm>
            <a:off x="384047" y="4078223"/>
            <a:ext cx="3959354" cy="6295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100">
                <a:solidFill>
                  <a:srgbClr val="1E2A38"/>
                </a:solidFill>
              </a:defRPr>
            </a:pPr>
            <a:r>
              <a:t>AF, atrial flutter</a:t>
            </a:r>
          </a:p>
          <a:p>
            <a:pPr marL="152400" indent="-152400">
              <a:buSzPct val="100000"/>
              <a:buChar char="•"/>
              <a:defRPr sz="1100">
                <a:solidFill>
                  <a:srgbClr val="1E2A38"/>
                </a:solidFill>
              </a:defRPr>
            </a:pPr>
            <a:r>
              <a:t>Pulmonary hypertension / PE</a:t>
            </a:r>
          </a:p>
          <a:p>
            <a:pPr marL="152400" indent="-152400">
              <a:buSzPct val="100000"/>
              <a:buChar char="•"/>
              <a:defRPr sz="1100">
                <a:solidFill>
                  <a:srgbClr val="1E2A38"/>
                </a:solidFill>
              </a:defRPr>
            </a:pPr>
            <a:r>
              <a:t>CKD (GFR &lt; 60 significantly raises levels)</a:t>
            </a:r>
          </a:p>
          <a:p>
            <a:pPr marL="152400" indent="-152400">
              <a:buSzPct val="100000"/>
              <a:buChar char="•"/>
              <a:defRPr sz="1100">
                <a:solidFill>
                  <a:srgbClr val="1E2A38"/>
                </a:solidFill>
              </a:defRPr>
            </a:pPr>
            <a:r>
              <a:t>Age &gt; 75 (physiological elevation)</a:t>
            </a:r>
          </a:p>
        </p:txBody>
      </p:sp>
      <p:sp>
        <p:nvSpPr>
          <p:cNvPr id="820" name="Shape 34"/>
          <p:cNvSpPr/>
          <p:nvPr/>
        </p:nvSpPr>
        <p:spPr>
          <a:xfrm>
            <a:off x="4617720" y="3703320"/>
            <a:ext cx="4206241" cy="123444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21" name="Shape 35"/>
          <p:cNvSpPr/>
          <p:nvPr/>
        </p:nvSpPr>
        <p:spPr>
          <a:xfrm>
            <a:off x="4617720" y="3703320"/>
            <a:ext cx="64009" cy="1234441"/>
          </a:xfrm>
          <a:prstGeom prst="rect">
            <a:avLst/>
          </a:prstGeom>
          <a:solidFill>
            <a:srgbClr val="00A896"/>
          </a:solidFill>
          <a:ln w="12700">
            <a:solidFill>
              <a:srgbClr val="00A896"/>
            </a:solidFill>
          </a:ln>
        </p:spPr>
        <p:txBody>
          <a:bodyPr lIns="45719" rIns="45719"/>
          <a:lstStyle/>
          <a:p>
            <a:pPr/>
          </a:p>
        </p:txBody>
      </p:sp>
      <p:sp>
        <p:nvSpPr>
          <p:cNvPr id="822" name="Text 36"/>
          <p:cNvSpPr txBox="1"/>
          <p:nvPr/>
        </p:nvSpPr>
        <p:spPr>
          <a:xfrm>
            <a:off x="4846320" y="3826055"/>
            <a:ext cx="393192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Causes of Low NT-proBNP (despite HF)</a:t>
            </a:r>
          </a:p>
        </p:txBody>
      </p:sp>
      <p:sp>
        <p:nvSpPr>
          <p:cNvPr id="823" name="Text 37"/>
          <p:cNvSpPr txBox="1"/>
          <p:nvPr/>
        </p:nvSpPr>
        <p:spPr>
          <a:xfrm>
            <a:off x="4736591" y="4078223"/>
            <a:ext cx="3995930" cy="6295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100">
                <a:solidFill>
                  <a:srgbClr val="1E2A38"/>
                </a:solidFill>
              </a:defRPr>
            </a:pPr>
            <a:r>
              <a:t>Obesity (adipose tissue suppresses BNP synthesis)</a:t>
            </a:r>
          </a:p>
          <a:p>
            <a:pPr marL="152400" indent="-152400">
              <a:buSzPct val="100000"/>
              <a:buChar char="•"/>
              <a:defRPr sz="1100">
                <a:solidFill>
                  <a:srgbClr val="1E2A38"/>
                </a:solidFill>
              </a:defRPr>
            </a:pPr>
            <a:r>
              <a:t>Flash pulmonary oedema (acute, BNP not yet risen)</a:t>
            </a:r>
          </a:p>
          <a:p>
            <a:pPr marL="152400" indent="-152400">
              <a:buSzPct val="100000"/>
              <a:buChar char="•"/>
              <a:defRPr sz="1100">
                <a:solidFill>
                  <a:srgbClr val="1E2A38"/>
                </a:solidFill>
              </a:defRPr>
            </a:pPr>
            <a:r>
              <a:t>HFpEF with preserved systolic function</a:t>
            </a:r>
          </a:p>
          <a:p>
            <a:pPr marL="152400" indent="-152400">
              <a:buSzPct val="100000"/>
              <a:buChar char="•"/>
              <a:defRPr sz="1100">
                <a:solidFill>
                  <a:srgbClr val="1E2A38"/>
                </a:solidFill>
              </a:defRPr>
            </a:pPr>
            <a:r>
              <a:t>Right heart failure without LV dysfunction</a:t>
            </a:r>
          </a:p>
        </p:txBody>
      </p:sp>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827"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828"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829"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Echocardiographic Assessment in Heart Failure</a:t>
            </a:r>
          </a:p>
        </p:txBody>
      </p:sp>
      <p:sp>
        <p:nvSpPr>
          <p:cNvPr id="830"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831"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832" name="Text 5"/>
          <p:cNvSpPr txBox="1"/>
          <p:nvPr/>
        </p:nvSpPr>
        <p:spPr>
          <a:xfrm>
            <a:off x="274320" y="1027991"/>
            <a:ext cx="859536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Echocardiography is the cornerstone investigation — defines aetiology, phenotype and guides therapy</a:t>
            </a:r>
          </a:p>
        </p:txBody>
      </p:sp>
      <p:sp>
        <p:nvSpPr>
          <p:cNvPr id="833" name="Shape 6"/>
          <p:cNvSpPr/>
          <p:nvPr/>
        </p:nvSpPr>
        <p:spPr>
          <a:xfrm>
            <a:off x="274320" y="1325880"/>
            <a:ext cx="54865" cy="502920"/>
          </a:xfrm>
          <a:prstGeom prst="rect">
            <a:avLst/>
          </a:prstGeom>
          <a:solidFill>
            <a:srgbClr val="00A896"/>
          </a:solidFill>
          <a:ln w="12700">
            <a:solidFill>
              <a:srgbClr val="00A896"/>
            </a:solidFill>
          </a:ln>
        </p:spPr>
        <p:txBody>
          <a:bodyPr lIns="45719" rIns="45719"/>
          <a:lstStyle/>
          <a:p>
            <a:pPr/>
          </a:p>
        </p:txBody>
      </p:sp>
      <p:sp>
        <p:nvSpPr>
          <p:cNvPr id="834" name="Text 7"/>
          <p:cNvSpPr txBox="1"/>
          <p:nvPr/>
        </p:nvSpPr>
        <p:spPr>
          <a:xfrm>
            <a:off x="457200" y="1384607"/>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LVEF</a:t>
            </a:r>
          </a:p>
        </p:txBody>
      </p:sp>
      <p:sp>
        <p:nvSpPr>
          <p:cNvPr id="835" name="Text 8"/>
          <p:cNvSpPr txBox="1"/>
          <p:nvPr/>
        </p:nvSpPr>
        <p:spPr>
          <a:xfrm>
            <a:off x="457200" y="1613960"/>
            <a:ext cx="3657600"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Biplane Simpson's method — defines HFrEF vs HFpEF. Normal &gt; 55%</a:t>
            </a:r>
          </a:p>
        </p:txBody>
      </p:sp>
      <p:sp>
        <p:nvSpPr>
          <p:cNvPr id="836" name="Shape 9"/>
          <p:cNvSpPr/>
          <p:nvPr/>
        </p:nvSpPr>
        <p:spPr>
          <a:xfrm>
            <a:off x="274320" y="1984248"/>
            <a:ext cx="54865" cy="502920"/>
          </a:xfrm>
          <a:prstGeom prst="rect">
            <a:avLst/>
          </a:prstGeom>
          <a:solidFill>
            <a:srgbClr val="00A896"/>
          </a:solidFill>
          <a:ln w="12700">
            <a:solidFill>
              <a:srgbClr val="00A896"/>
            </a:solidFill>
          </a:ln>
        </p:spPr>
        <p:txBody>
          <a:bodyPr lIns="45719" rIns="45719"/>
          <a:lstStyle/>
          <a:p>
            <a:pPr/>
          </a:p>
        </p:txBody>
      </p:sp>
      <p:sp>
        <p:nvSpPr>
          <p:cNvPr id="837" name="Text 10"/>
          <p:cNvSpPr txBox="1"/>
          <p:nvPr/>
        </p:nvSpPr>
        <p:spPr>
          <a:xfrm>
            <a:off x="457200" y="2042975"/>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LV size &amp; volumes</a:t>
            </a:r>
          </a:p>
        </p:txBody>
      </p:sp>
      <p:sp>
        <p:nvSpPr>
          <p:cNvPr id="838" name="Text 11"/>
          <p:cNvSpPr txBox="1"/>
          <p:nvPr/>
        </p:nvSpPr>
        <p:spPr>
          <a:xfrm>
            <a:off x="457200" y="2272328"/>
            <a:ext cx="3657600"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LVEDV, LVESV. Dilated LV suggests DCM or chronic volume overload</a:t>
            </a:r>
          </a:p>
        </p:txBody>
      </p:sp>
      <p:sp>
        <p:nvSpPr>
          <p:cNvPr id="839" name="Shape 12"/>
          <p:cNvSpPr/>
          <p:nvPr/>
        </p:nvSpPr>
        <p:spPr>
          <a:xfrm>
            <a:off x="274320" y="2642616"/>
            <a:ext cx="54865" cy="502920"/>
          </a:xfrm>
          <a:prstGeom prst="rect">
            <a:avLst/>
          </a:prstGeom>
          <a:solidFill>
            <a:srgbClr val="1B3A5C"/>
          </a:solidFill>
          <a:ln w="12700">
            <a:solidFill>
              <a:srgbClr val="1B3A5C"/>
            </a:solidFill>
          </a:ln>
        </p:spPr>
        <p:txBody>
          <a:bodyPr lIns="45719" rIns="45719"/>
          <a:lstStyle/>
          <a:p>
            <a:pPr/>
          </a:p>
        </p:txBody>
      </p:sp>
      <p:sp>
        <p:nvSpPr>
          <p:cNvPr id="840" name="Text 13"/>
          <p:cNvSpPr txBox="1"/>
          <p:nvPr/>
        </p:nvSpPr>
        <p:spPr>
          <a:xfrm>
            <a:off x="457200" y="2701343"/>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B3A5C"/>
                </a:solidFill>
              </a:defRPr>
            </a:lvl1pPr>
          </a:lstStyle>
          <a:p>
            <a:pPr/>
            <a:r>
              <a:t>Wall motion</a:t>
            </a:r>
          </a:p>
        </p:txBody>
      </p:sp>
      <p:sp>
        <p:nvSpPr>
          <p:cNvPr id="841" name="Text 14"/>
          <p:cNvSpPr txBox="1"/>
          <p:nvPr/>
        </p:nvSpPr>
        <p:spPr>
          <a:xfrm>
            <a:off x="457200" y="2848146"/>
            <a:ext cx="365760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Regional wall motion abnormality → ischaemic aetiology. Global hypokinesis → DCM, myocarditis, TACO</a:t>
            </a:r>
          </a:p>
        </p:txBody>
      </p:sp>
      <p:sp>
        <p:nvSpPr>
          <p:cNvPr id="842" name="Shape 15"/>
          <p:cNvSpPr/>
          <p:nvPr/>
        </p:nvSpPr>
        <p:spPr>
          <a:xfrm>
            <a:off x="274320" y="3300984"/>
            <a:ext cx="54865" cy="502920"/>
          </a:xfrm>
          <a:prstGeom prst="rect">
            <a:avLst/>
          </a:prstGeom>
          <a:solidFill>
            <a:srgbClr val="1B3A5C"/>
          </a:solidFill>
          <a:ln w="12700">
            <a:solidFill>
              <a:srgbClr val="1B3A5C"/>
            </a:solidFill>
          </a:ln>
        </p:spPr>
        <p:txBody>
          <a:bodyPr lIns="45719" rIns="45719"/>
          <a:lstStyle/>
          <a:p>
            <a:pPr/>
          </a:p>
        </p:txBody>
      </p:sp>
      <p:sp>
        <p:nvSpPr>
          <p:cNvPr id="843" name="Text 16"/>
          <p:cNvSpPr txBox="1"/>
          <p:nvPr/>
        </p:nvSpPr>
        <p:spPr>
          <a:xfrm>
            <a:off x="457200" y="3359711"/>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B3A5C"/>
                </a:solidFill>
              </a:defRPr>
            </a:lvl1pPr>
          </a:lstStyle>
          <a:p>
            <a:pPr/>
            <a:r>
              <a:t>LV wall thickness</a:t>
            </a:r>
          </a:p>
        </p:txBody>
      </p:sp>
      <p:sp>
        <p:nvSpPr>
          <p:cNvPr id="844" name="Text 17"/>
          <p:cNvSpPr txBox="1"/>
          <p:nvPr/>
        </p:nvSpPr>
        <p:spPr>
          <a:xfrm>
            <a:off x="457200" y="3506514"/>
            <a:ext cx="365760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LVH suggests hypertensive HD, HCM, infiltrative disease (amyloid — granular sparkling)</a:t>
            </a:r>
          </a:p>
        </p:txBody>
      </p:sp>
      <p:sp>
        <p:nvSpPr>
          <p:cNvPr id="845" name="Shape 18"/>
          <p:cNvSpPr/>
          <p:nvPr/>
        </p:nvSpPr>
        <p:spPr>
          <a:xfrm>
            <a:off x="274320" y="3959352"/>
            <a:ext cx="54865" cy="502920"/>
          </a:xfrm>
          <a:prstGeom prst="rect">
            <a:avLst/>
          </a:prstGeom>
          <a:solidFill>
            <a:srgbClr val="C47A00"/>
          </a:solidFill>
          <a:ln w="12700">
            <a:solidFill>
              <a:srgbClr val="C47A00"/>
            </a:solidFill>
          </a:ln>
        </p:spPr>
        <p:txBody>
          <a:bodyPr lIns="45719" rIns="45719"/>
          <a:lstStyle/>
          <a:p>
            <a:pPr/>
          </a:p>
        </p:txBody>
      </p:sp>
      <p:sp>
        <p:nvSpPr>
          <p:cNvPr id="846" name="Text 19"/>
          <p:cNvSpPr txBox="1"/>
          <p:nvPr/>
        </p:nvSpPr>
        <p:spPr>
          <a:xfrm>
            <a:off x="457200" y="3941879"/>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E/e' ratio</a:t>
            </a:r>
          </a:p>
        </p:txBody>
      </p:sp>
      <p:sp>
        <p:nvSpPr>
          <p:cNvPr id="847" name="Text 20"/>
          <p:cNvSpPr txBox="1"/>
          <p:nvPr/>
        </p:nvSpPr>
        <p:spPr>
          <a:xfrm>
            <a:off x="457200" y="4082332"/>
            <a:ext cx="3657600"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Surrogate of LV filling pressure. E/e' &gt; 14 supportive of elevated LVEDP — interpret alongside LA volume, TR velocity and other parameters; not sufficient alone for HFpEF diagnosis</a:t>
            </a:r>
          </a:p>
        </p:txBody>
      </p:sp>
      <p:sp>
        <p:nvSpPr>
          <p:cNvPr id="848" name="Shape 21"/>
          <p:cNvSpPr/>
          <p:nvPr/>
        </p:nvSpPr>
        <p:spPr>
          <a:xfrm>
            <a:off x="4617720" y="1325880"/>
            <a:ext cx="54865" cy="502920"/>
          </a:xfrm>
          <a:prstGeom prst="rect">
            <a:avLst/>
          </a:prstGeom>
          <a:solidFill>
            <a:srgbClr val="C47A00"/>
          </a:solidFill>
          <a:ln w="12700">
            <a:solidFill>
              <a:srgbClr val="C47A00"/>
            </a:solidFill>
          </a:ln>
        </p:spPr>
        <p:txBody>
          <a:bodyPr lIns="45719" rIns="45719"/>
          <a:lstStyle/>
          <a:p>
            <a:pPr/>
          </a:p>
        </p:txBody>
      </p:sp>
      <p:sp>
        <p:nvSpPr>
          <p:cNvPr id="849" name="Text 22"/>
          <p:cNvSpPr txBox="1"/>
          <p:nvPr/>
        </p:nvSpPr>
        <p:spPr>
          <a:xfrm>
            <a:off x="4800600" y="1384607"/>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LA volume index</a:t>
            </a:r>
          </a:p>
        </p:txBody>
      </p:sp>
      <p:sp>
        <p:nvSpPr>
          <p:cNvPr id="850" name="Text 23"/>
          <p:cNvSpPr txBox="1"/>
          <p:nvPr/>
        </p:nvSpPr>
        <p:spPr>
          <a:xfrm>
            <a:off x="4800600" y="1531410"/>
            <a:ext cx="39776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LA vol &gt; 34 mL/m² = LA enlargement — marker of chronically elevated filling pressures</a:t>
            </a:r>
          </a:p>
        </p:txBody>
      </p:sp>
      <p:sp>
        <p:nvSpPr>
          <p:cNvPr id="851" name="Shape 24"/>
          <p:cNvSpPr/>
          <p:nvPr/>
        </p:nvSpPr>
        <p:spPr>
          <a:xfrm>
            <a:off x="4617720" y="1984248"/>
            <a:ext cx="54865" cy="502920"/>
          </a:xfrm>
          <a:prstGeom prst="rect">
            <a:avLst/>
          </a:prstGeom>
          <a:solidFill>
            <a:srgbClr val="3D5A73"/>
          </a:solidFill>
          <a:ln w="12700">
            <a:solidFill>
              <a:srgbClr val="3D5A73"/>
            </a:solidFill>
          </a:ln>
        </p:spPr>
        <p:txBody>
          <a:bodyPr lIns="45719" rIns="45719"/>
          <a:lstStyle/>
          <a:p>
            <a:pPr/>
          </a:p>
        </p:txBody>
      </p:sp>
      <p:sp>
        <p:nvSpPr>
          <p:cNvPr id="852" name="Text 25"/>
          <p:cNvSpPr txBox="1"/>
          <p:nvPr/>
        </p:nvSpPr>
        <p:spPr>
          <a:xfrm>
            <a:off x="4800600" y="2042975"/>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3D5A73"/>
                </a:solidFill>
              </a:defRPr>
            </a:lvl1pPr>
          </a:lstStyle>
          <a:p>
            <a:pPr/>
            <a:r>
              <a:t>TAPSE / RVSP</a:t>
            </a:r>
          </a:p>
        </p:txBody>
      </p:sp>
      <p:sp>
        <p:nvSpPr>
          <p:cNvPr id="853" name="Text 26"/>
          <p:cNvSpPr txBox="1"/>
          <p:nvPr/>
        </p:nvSpPr>
        <p:spPr>
          <a:xfrm>
            <a:off x="4800600" y="2189778"/>
            <a:ext cx="39776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TAPSE &lt; 17 mm = RV dysfunction. RVSP &gt; 40 mmHg suggests pulmonary hypertension</a:t>
            </a:r>
          </a:p>
        </p:txBody>
      </p:sp>
      <p:sp>
        <p:nvSpPr>
          <p:cNvPr id="854" name="Shape 27"/>
          <p:cNvSpPr/>
          <p:nvPr/>
        </p:nvSpPr>
        <p:spPr>
          <a:xfrm>
            <a:off x="4617720" y="2642616"/>
            <a:ext cx="54865" cy="502920"/>
          </a:xfrm>
          <a:prstGeom prst="rect">
            <a:avLst/>
          </a:prstGeom>
          <a:solidFill>
            <a:srgbClr val="3D5A73"/>
          </a:solidFill>
          <a:ln w="12700">
            <a:solidFill>
              <a:srgbClr val="3D5A73"/>
            </a:solidFill>
          </a:ln>
        </p:spPr>
        <p:txBody>
          <a:bodyPr lIns="45719" rIns="45719"/>
          <a:lstStyle/>
          <a:p>
            <a:pPr/>
          </a:p>
        </p:txBody>
      </p:sp>
      <p:sp>
        <p:nvSpPr>
          <p:cNvPr id="855" name="Text 28"/>
          <p:cNvSpPr txBox="1"/>
          <p:nvPr/>
        </p:nvSpPr>
        <p:spPr>
          <a:xfrm>
            <a:off x="4800600" y="2701343"/>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3D5A73"/>
                </a:solidFill>
              </a:defRPr>
            </a:lvl1pPr>
          </a:lstStyle>
          <a:p>
            <a:pPr/>
            <a:r>
              <a:t>Valve disease</a:t>
            </a:r>
          </a:p>
        </p:txBody>
      </p:sp>
      <p:sp>
        <p:nvSpPr>
          <p:cNvPr id="856" name="Text 29"/>
          <p:cNvSpPr txBox="1"/>
          <p:nvPr/>
        </p:nvSpPr>
        <p:spPr>
          <a:xfrm>
            <a:off x="4800600" y="2848146"/>
            <a:ext cx="39776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Exclude significant AR, MR, AS, MS as primary cause. MR often secondary to LV dilation</a:t>
            </a:r>
          </a:p>
        </p:txBody>
      </p:sp>
      <p:sp>
        <p:nvSpPr>
          <p:cNvPr id="857" name="Shape 30"/>
          <p:cNvSpPr/>
          <p:nvPr/>
        </p:nvSpPr>
        <p:spPr>
          <a:xfrm>
            <a:off x="4617720" y="3300984"/>
            <a:ext cx="54865" cy="502920"/>
          </a:xfrm>
          <a:prstGeom prst="rect">
            <a:avLst/>
          </a:prstGeom>
          <a:solidFill>
            <a:srgbClr val="C0392B"/>
          </a:solidFill>
          <a:ln w="12700">
            <a:solidFill>
              <a:srgbClr val="C0392B"/>
            </a:solidFill>
          </a:ln>
        </p:spPr>
        <p:txBody>
          <a:bodyPr lIns="45719" rIns="45719"/>
          <a:lstStyle/>
          <a:p>
            <a:pPr/>
          </a:p>
        </p:txBody>
      </p:sp>
      <p:sp>
        <p:nvSpPr>
          <p:cNvPr id="858" name="Text 31"/>
          <p:cNvSpPr txBox="1"/>
          <p:nvPr/>
        </p:nvSpPr>
        <p:spPr>
          <a:xfrm>
            <a:off x="4800600" y="3359711"/>
            <a:ext cx="155448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Pericardium</a:t>
            </a:r>
          </a:p>
        </p:txBody>
      </p:sp>
      <p:sp>
        <p:nvSpPr>
          <p:cNvPr id="859" name="Text 32"/>
          <p:cNvSpPr txBox="1"/>
          <p:nvPr/>
        </p:nvSpPr>
        <p:spPr>
          <a:xfrm>
            <a:off x="4800600" y="3506514"/>
            <a:ext cx="39776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Effusion, tamponade, calcification (constrictive pericarditis — dip and plateau Doppler pattern)</a:t>
            </a:r>
          </a:p>
        </p:txBody>
      </p:sp>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863"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864"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865"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Investigating Heart Failure — The Full Diagnostic Workup</a:t>
            </a:r>
          </a:p>
        </p:txBody>
      </p:sp>
      <p:sp>
        <p:nvSpPr>
          <p:cNvPr id="866"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867"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868" name="Shape 5"/>
          <p:cNvSpPr/>
          <p:nvPr/>
        </p:nvSpPr>
        <p:spPr>
          <a:xfrm>
            <a:off x="228600" y="987552"/>
            <a:ext cx="4114800" cy="19202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69" name="Shape 6"/>
          <p:cNvSpPr/>
          <p:nvPr/>
        </p:nvSpPr>
        <p:spPr>
          <a:xfrm>
            <a:off x="228600" y="987552"/>
            <a:ext cx="64008" cy="1920240"/>
          </a:xfrm>
          <a:prstGeom prst="rect">
            <a:avLst/>
          </a:prstGeom>
          <a:solidFill>
            <a:srgbClr val="00A896"/>
          </a:solidFill>
          <a:ln w="12700">
            <a:solidFill>
              <a:srgbClr val="00A896"/>
            </a:solidFill>
          </a:ln>
        </p:spPr>
        <p:txBody>
          <a:bodyPr lIns="45719" rIns="45719"/>
          <a:lstStyle/>
          <a:p>
            <a:pPr/>
          </a:p>
        </p:txBody>
      </p:sp>
      <p:sp>
        <p:nvSpPr>
          <p:cNvPr id="870" name="Text 7"/>
          <p:cNvSpPr txBox="1"/>
          <p:nvPr/>
        </p:nvSpPr>
        <p:spPr>
          <a:xfrm>
            <a:off x="429768" y="1091623"/>
            <a:ext cx="3840480"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Bloods</a:t>
            </a:r>
          </a:p>
        </p:txBody>
      </p:sp>
      <p:sp>
        <p:nvSpPr>
          <p:cNvPr id="871" name="Text 8"/>
          <p:cNvSpPr txBox="1"/>
          <p:nvPr/>
        </p:nvSpPr>
        <p:spPr>
          <a:xfrm>
            <a:off x="356615" y="1220724"/>
            <a:ext cx="3886201" cy="188967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000">
                <a:solidFill>
                  <a:srgbClr val="1E2A38"/>
                </a:solidFill>
              </a:defRPr>
            </a:pPr>
            <a:r>
              <a:t>FBC: anaemia (high-output demand, worsens prognosis)</a:t>
            </a:r>
          </a:p>
          <a:p>
            <a:pPr marL="152400" indent="-152400">
              <a:spcBef>
                <a:spcPts val="100"/>
              </a:spcBef>
              <a:buSzPct val="100000"/>
              <a:buChar char="•"/>
              <a:defRPr sz="1000">
                <a:solidFill>
                  <a:srgbClr val="1E2A38"/>
                </a:solidFill>
              </a:defRPr>
            </a:pPr>
            <a:r>
              <a:t>U&amp;E + eGFR: CRS, monitor renal-active drugs</a:t>
            </a:r>
          </a:p>
          <a:p>
            <a:pPr marL="152400" indent="-152400">
              <a:spcBef>
                <a:spcPts val="100"/>
              </a:spcBef>
              <a:buSzPct val="100000"/>
              <a:buChar char="•"/>
              <a:defRPr sz="1000">
                <a:solidFill>
                  <a:srgbClr val="1E2A38"/>
                </a:solidFill>
              </a:defRPr>
            </a:pPr>
            <a:r>
              <a:t>LFTs: hepatic congestion (raised ALP, bilirubin)</a:t>
            </a:r>
          </a:p>
          <a:p>
            <a:pPr marL="152400" indent="-152400">
              <a:spcBef>
                <a:spcPts val="100"/>
              </a:spcBef>
              <a:buSzPct val="100000"/>
              <a:buChar char="•"/>
              <a:defRPr sz="1000">
                <a:solidFill>
                  <a:srgbClr val="1E2A38"/>
                </a:solidFill>
              </a:defRPr>
            </a:pPr>
            <a:r>
              <a:t>TFTs: hypothyroid DCM, hyperthyroid AF</a:t>
            </a:r>
          </a:p>
          <a:p>
            <a:pPr marL="152400" indent="-152400">
              <a:spcBef>
                <a:spcPts val="100"/>
              </a:spcBef>
              <a:buSzPct val="100000"/>
              <a:buChar char="•"/>
              <a:defRPr sz="1000">
                <a:solidFill>
                  <a:srgbClr val="1E2A38"/>
                </a:solidFill>
              </a:defRPr>
            </a:pPr>
            <a:r>
              <a:t>HbA1c + glucose: T2DM as aetiology / comorbidity</a:t>
            </a:r>
          </a:p>
          <a:p>
            <a:pPr marL="152400" indent="-152400">
              <a:spcBef>
                <a:spcPts val="100"/>
              </a:spcBef>
              <a:buSzPct val="100000"/>
              <a:buChar char="•"/>
              <a:defRPr sz="1000">
                <a:solidFill>
                  <a:srgbClr val="1E2A38"/>
                </a:solidFill>
              </a:defRPr>
            </a:pPr>
            <a:r>
              <a:t>Iron studies (ferritin, TSAT): deficiency in ~50% of HFrEF — treat if TSAT &lt; 20% or ferritin &lt; 100</a:t>
            </a:r>
          </a:p>
          <a:p>
            <a:pPr marL="152400" indent="-152400">
              <a:spcBef>
                <a:spcPts val="100"/>
              </a:spcBef>
              <a:buSzPct val="100000"/>
              <a:buChar char="•"/>
              <a:defRPr sz="1000">
                <a:solidFill>
                  <a:srgbClr val="1E2A38"/>
                </a:solidFill>
              </a:defRPr>
            </a:pPr>
            <a:r>
              <a:t>NT-proBNP / BNP: gatekeeper + prognostic marker. ≥125 pg/mL → echo; higher levels (≥2000) → urgent specialist referral</a:t>
            </a:r>
          </a:p>
          <a:p>
            <a:pPr marL="152400" indent="-152400">
              <a:spcBef>
                <a:spcPts val="100"/>
              </a:spcBef>
              <a:buSzPct val="100000"/>
              <a:buChar char="•"/>
              <a:defRPr sz="1000">
                <a:solidFill>
                  <a:srgbClr val="1E2A38"/>
                </a:solidFill>
              </a:defRPr>
            </a:pPr>
            <a:r>
              <a:t>Troponin (hsTnI): myocarditis, ACS, ongoing injury</a:t>
            </a:r>
          </a:p>
          <a:p>
            <a:pPr marL="152400" indent="-152400">
              <a:spcBef>
                <a:spcPts val="100"/>
              </a:spcBef>
              <a:buSzPct val="100000"/>
              <a:buChar char="•"/>
              <a:defRPr sz="1000">
                <a:solidFill>
                  <a:srgbClr val="1E2A38"/>
                </a:solidFill>
              </a:defRPr>
            </a:pPr>
            <a:r>
              <a:t>Lipid profile, uric acid, CRP</a:t>
            </a:r>
          </a:p>
        </p:txBody>
      </p:sp>
      <p:sp>
        <p:nvSpPr>
          <p:cNvPr id="872" name="Shape 9"/>
          <p:cNvSpPr/>
          <p:nvPr/>
        </p:nvSpPr>
        <p:spPr>
          <a:xfrm>
            <a:off x="4572000" y="987552"/>
            <a:ext cx="4297680" cy="19202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73" name="Shape 10"/>
          <p:cNvSpPr/>
          <p:nvPr/>
        </p:nvSpPr>
        <p:spPr>
          <a:xfrm>
            <a:off x="4572000" y="987552"/>
            <a:ext cx="64008" cy="1920240"/>
          </a:xfrm>
          <a:prstGeom prst="rect">
            <a:avLst/>
          </a:prstGeom>
          <a:solidFill>
            <a:srgbClr val="3D5A73"/>
          </a:solidFill>
          <a:ln w="12700">
            <a:solidFill>
              <a:srgbClr val="3D5A73"/>
            </a:solidFill>
          </a:ln>
        </p:spPr>
        <p:txBody>
          <a:bodyPr lIns="45719" rIns="45719"/>
          <a:lstStyle/>
          <a:p>
            <a:pPr/>
          </a:p>
        </p:txBody>
      </p:sp>
      <p:sp>
        <p:nvSpPr>
          <p:cNvPr id="874" name="Text 11"/>
          <p:cNvSpPr txBox="1"/>
          <p:nvPr/>
        </p:nvSpPr>
        <p:spPr>
          <a:xfrm>
            <a:off x="4773167" y="1091623"/>
            <a:ext cx="402336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ECG</a:t>
            </a:r>
          </a:p>
        </p:txBody>
      </p:sp>
      <p:sp>
        <p:nvSpPr>
          <p:cNvPr id="875" name="Text 12"/>
          <p:cNvSpPr txBox="1"/>
          <p:nvPr/>
        </p:nvSpPr>
        <p:spPr>
          <a:xfrm>
            <a:off x="4700015" y="1335024"/>
            <a:ext cx="4069081" cy="120387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000">
                <a:solidFill>
                  <a:srgbClr val="1E2A38"/>
                </a:solidFill>
              </a:defRPr>
            </a:pPr>
            <a:r>
              <a:t>LBBB (≥ 120 ms): CRT eligibility trigger, often ischaemic DCM</a:t>
            </a:r>
          </a:p>
          <a:p>
            <a:pPr marL="152400" indent="-152400">
              <a:spcBef>
                <a:spcPts val="100"/>
              </a:spcBef>
              <a:buSzPct val="100000"/>
              <a:buChar char="•"/>
              <a:defRPr sz="1000">
                <a:solidFill>
                  <a:srgbClr val="1E2A38"/>
                </a:solidFill>
              </a:defRPr>
            </a:pPr>
            <a:r>
              <a:t>LVH: hypertensive HD, HCM</a:t>
            </a:r>
          </a:p>
          <a:p>
            <a:pPr marL="152400" indent="-152400">
              <a:spcBef>
                <a:spcPts val="100"/>
              </a:spcBef>
              <a:buSzPct val="100000"/>
              <a:buChar char="•"/>
              <a:defRPr sz="1000">
                <a:solidFill>
                  <a:srgbClr val="1E2A38"/>
                </a:solidFill>
              </a:defRPr>
            </a:pPr>
            <a:r>
              <a:t>Q waves: prior MI → ischaemic aetiology</a:t>
            </a:r>
          </a:p>
          <a:p>
            <a:pPr marL="152400" indent="-152400">
              <a:spcBef>
                <a:spcPts val="100"/>
              </a:spcBef>
              <a:buSzPct val="100000"/>
              <a:buChar char="•"/>
              <a:defRPr sz="1000">
                <a:solidFill>
                  <a:srgbClr val="1E2A38"/>
                </a:solidFill>
              </a:defRPr>
            </a:pPr>
            <a:r>
              <a:t>AF: precipitant AND consequence of HF</a:t>
            </a:r>
          </a:p>
          <a:p>
            <a:pPr marL="152400" indent="-152400">
              <a:spcBef>
                <a:spcPts val="100"/>
              </a:spcBef>
              <a:buSzPct val="100000"/>
              <a:buChar char="•"/>
              <a:defRPr sz="1000">
                <a:solidFill>
                  <a:srgbClr val="1E2A38"/>
                </a:solidFill>
              </a:defRPr>
            </a:pPr>
            <a:r>
              <a:t>Low voltage + pseudoinfarction: consider cardiac amyloid</a:t>
            </a:r>
          </a:p>
          <a:p>
            <a:pPr marL="152400" indent="-152400">
              <a:spcBef>
                <a:spcPts val="100"/>
              </a:spcBef>
              <a:buSzPct val="100000"/>
              <a:buChar char="•"/>
              <a:defRPr sz="1000">
                <a:solidFill>
                  <a:srgbClr val="1E2A38"/>
                </a:solidFill>
              </a:defRPr>
            </a:pPr>
            <a:r>
              <a:t>PR prolongation: consider sarcoid, ARVC, Lyme carditis</a:t>
            </a:r>
          </a:p>
          <a:p>
            <a:pPr marL="152400" indent="-152400">
              <a:spcBef>
                <a:spcPts val="100"/>
              </a:spcBef>
              <a:buSzPct val="100000"/>
              <a:buChar char="•"/>
              <a:defRPr sz="1000">
                <a:solidFill>
                  <a:srgbClr val="1E2A38"/>
                </a:solidFill>
              </a:defRPr>
            </a:pPr>
            <a:r>
              <a:t>24h Holter / prolonged monitoring if unexplained syncope or NSVT</a:t>
            </a:r>
          </a:p>
        </p:txBody>
      </p:sp>
      <p:sp>
        <p:nvSpPr>
          <p:cNvPr id="876" name="Shape 13"/>
          <p:cNvSpPr/>
          <p:nvPr/>
        </p:nvSpPr>
        <p:spPr>
          <a:xfrm>
            <a:off x="228600" y="2999232"/>
            <a:ext cx="4114800" cy="19659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77" name="Shape 14"/>
          <p:cNvSpPr/>
          <p:nvPr/>
        </p:nvSpPr>
        <p:spPr>
          <a:xfrm>
            <a:off x="228600" y="2999232"/>
            <a:ext cx="64008" cy="1965961"/>
          </a:xfrm>
          <a:prstGeom prst="rect">
            <a:avLst/>
          </a:prstGeom>
          <a:solidFill>
            <a:srgbClr val="C47A00"/>
          </a:solidFill>
          <a:ln w="12700">
            <a:solidFill>
              <a:srgbClr val="C47A00"/>
            </a:solidFill>
          </a:ln>
        </p:spPr>
        <p:txBody>
          <a:bodyPr lIns="45719" rIns="45719"/>
          <a:lstStyle/>
          <a:p>
            <a:pPr/>
          </a:p>
        </p:txBody>
      </p:sp>
      <p:sp>
        <p:nvSpPr>
          <p:cNvPr id="878" name="Text 15"/>
          <p:cNvSpPr txBox="1"/>
          <p:nvPr/>
        </p:nvSpPr>
        <p:spPr>
          <a:xfrm>
            <a:off x="429768" y="3103303"/>
            <a:ext cx="384048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CXR</a:t>
            </a:r>
          </a:p>
        </p:txBody>
      </p:sp>
      <p:sp>
        <p:nvSpPr>
          <p:cNvPr id="879" name="Text 16"/>
          <p:cNvSpPr txBox="1"/>
          <p:nvPr/>
        </p:nvSpPr>
        <p:spPr>
          <a:xfrm>
            <a:off x="356615" y="3346703"/>
            <a:ext cx="3886201" cy="1026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000">
                <a:solidFill>
                  <a:srgbClr val="1E2A38"/>
                </a:solidFill>
              </a:defRPr>
            </a:pPr>
            <a:r>
              <a:t>Cardiomegaly: CTR &gt; 0.5</a:t>
            </a:r>
          </a:p>
          <a:p>
            <a:pPr marL="152400" indent="-152400">
              <a:spcBef>
                <a:spcPts val="100"/>
              </a:spcBef>
              <a:buSzPct val="100000"/>
              <a:buChar char="•"/>
              <a:defRPr sz="1000">
                <a:solidFill>
                  <a:srgbClr val="1E2A38"/>
                </a:solidFill>
              </a:defRPr>
            </a:pPr>
            <a:r>
              <a:t>Pulmonary venous congestion: upper lobe diversion</a:t>
            </a:r>
          </a:p>
          <a:p>
            <a:pPr marL="152400" indent="-152400">
              <a:spcBef>
                <a:spcPts val="100"/>
              </a:spcBef>
              <a:buSzPct val="100000"/>
              <a:buChar char="•"/>
              <a:defRPr sz="1000">
                <a:solidFill>
                  <a:srgbClr val="1E2A38"/>
                </a:solidFill>
              </a:defRPr>
            </a:pPr>
            <a:r>
              <a:t>Interstitial oedema: Kerley B lines</a:t>
            </a:r>
          </a:p>
          <a:p>
            <a:pPr marL="152400" indent="-152400">
              <a:spcBef>
                <a:spcPts val="100"/>
              </a:spcBef>
              <a:buSzPct val="100000"/>
              <a:buChar char="•"/>
              <a:defRPr sz="1000">
                <a:solidFill>
                  <a:srgbClr val="1E2A38"/>
                </a:solidFill>
              </a:defRPr>
            </a:pPr>
            <a:r>
              <a:t>Alveolar oedema: bat-wing perihilar shadowing</a:t>
            </a:r>
          </a:p>
          <a:p>
            <a:pPr marL="152400" indent="-152400">
              <a:spcBef>
                <a:spcPts val="100"/>
              </a:spcBef>
              <a:buSzPct val="100000"/>
              <a:buChar char="•"/>
              <a:defRPr sz="1000">
                <a:solidFill>
                  <a:srgbClr val="1E2A38"/>
                </a:solidFill>
              </a:defRPr>
            </a:pPr>
            <a:r>
              <a:t>Pleural effusions: bilateral (or right &gt; left) in HF</a:t>
            </a:r>
          </a:p>
          <a:p>
            <a:pPr marL="152400" indent="-152400">
              <a:spcBef>
                <a:spcPts val="100"/>
              </a:spcBef>
              <a:buSzPct val="100000"/>
              <a:buChar char="•"/>
              <a:defRPr sz="1000">
                <a:solidFill>
                  <a:srgbClr val="1E2A38"/>
                </a:solidFill>
              </a:defRPr>
            </a:pPr>
            <a:r>
              <a:t>Normal CXR does NOT exclude HF</a:t>
            </a:r>
          </a:p>
        </p:txBody>
      </p:sp>
      <p:sp>
        <p:nvSpPr>
          <p:cNvPr id="880" name="Shape 17"/>
          <p:cNvSpPr/>
          <p:nvPr/>
        </p:nvSpPr>
        <p:spPr>
          <a:xfrm>
            <a:off x="4572000" y="2999232"/>
            <a:ext cx="4297680" cy="19659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81" name="Shape 18"/>
          <p:cNvSpPr/>
          <p:nvPr/>
        </p:nvSpPr>
        <p:spPr>
          <a:xfrm>
            <a:off x="4572000" y="2999232"/>
            <a:ext cx="64008" cy="1965961"/>
          </a:xfrm>
          <a:prstGeom prst="rect">
            <a:avLst/>
          </a:prstGeom>
          <a:solidFill>
            <a:srgbClr val="C0392B"/>
          </a:solidFill>
          <a:ln w="12700">
            <a:solidFill>
              <a:srgbClr val="C0392B"/>
            </a:solidFill>
          </a:ln>
        </p:spPr>
        <p:txBody>
          <a:bodyPr lIns="45719" rIns="45719"/>
          <a:lstStyle/>
          <a:p>
            <a:pPr/>
          </a:p>
        </p:txBody>
      </p:sp>
      <p:sp>
        <p:nvSpPr>
          <p:cNvPr id="882" name="Text 19"/>
          <p:cNvSpPr txBox="1"/>
          <p:nvPr/>
        </p:nvSpPr>
        <p:spPr>
          <a:xfrm>
            <a:off x="4773167" y="3103303"/>
            <a:ext cx="402336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Advanced Imaging</a:t>
            </a:r>
          </a:p>
        </p:txBody>
      </p:sp>
      <p:sp>
        <p:nvSpPr>
          <p:cNvPr id="883" name="Text 20"/>
          <p:cNvSpPr txBox="1"/>
          <p:nvPr/>
        </p:nvSpPr>
        <p:spPr>
          <a:xfrm>
            <a:off x="4700015" y="3346703"/>
            <a:ext cx="4069081" cy="11784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000">
                <a:solidFill>
                  <a:srgbClr val="1E2A38"/>
                </a:solidFill>
              </a:defRPr>
            </a:pPr>
            <a:r>
              <a:t>CMR: gold-standard for EF, volumes, tissue characterisation (scar, infiltration, oedema, fibrosis). Gadolinium LGE distinguishes ischaemic vs non-ischaemic DCM</a:t>
            </a:r>
          </a:p>
          <a:p>
            <a:pPr marL="152400" indent="-152400">
              <a:spcBef>
                <a:spcPts val="100"/>
              </a:spcBef>
              <a:buSzPct val="100000"/>
              <a:buChar char="•"/>
              <a:defRPr sz="1000">
                <a:solidFill>
                  <a:srgbClr val="1E2A38"/>
                </a:solidFill>
              </a:defRPr>
            </a:pPr>
            <a:r>
              <a:t>CTCA / invasive angiography: exclude CAD as cause in new HFrEF</a:t>
            </a:r>
          </a:p>
          <a:p>
            <a:pPr marL="152400" indent="-152400">
              <a:spcBef>
                <a:spcPts val="100"/>
              </a:spcBef>
              <a:buSzPct val="100000"/>
              <a:buChar char="•"/>
              <a:defRPr sz="1000">
                <a:solidFill>
                  <a:srgbClr val="1E2A38"/>
                </a:solidFill>
              </a:defRPr>
            </a:pPr>
            <a:r>
              <a:t>Nuclear (MUGA / SPECT): EF when echo is non-diagnostic</a:t>
            </a:r>
          </a:p>
          <a:p>
            <a:pPr marL="152400" indent="-152400">
              <a:spcBef>
                <a:spcPts val="100"/>
              </a:spcBef>
              <a:buSzPct val="100000"/>
              <a:buChar char="•"/>
              <a:defRPr sz="1000">
                <a:solidFill>
                  <a:srgbClr val="1E2A38"/>
                </a:solidFill>
              </a:defRPr>
            </a:pPr>
            <a:r>
              <a:t>PET-CT: active inflammation (sarcoid), amyloid (florbetapir)</a:t>
            </a:r>
          </a:p>
          <a:p>
            <a:pPr marL="152400" indent="-152400">
              <a:spcBef>
                <a:spcPts val="100"/>
              </a:spcBef>
              <a:buSzPct val="100000"/>
              <a:buChar char="•"/>
              <a:defRPr sz="1000">
                <a:solidFill>
                  <a:srgbClr val="1E2A38"/>
                </a:solidFill>
              </a:defRPr>
            </a:pPr>
            <a:r>
              <a:t>Stress echo / stress CMR: viability and ischaemia assessment</a:t>
            </a:r>
          </a:p>
        </p:txBody>
      </p:sp>
      <p:sp>
        <p:nvSpPr>
          <p:cNvPr id="884" name="Shape 21"/>
          <p:cNvSpPr/>
          <p:nvPr/>
        </p:nvSpPr>
        <p:spPr>
          <a:xfrm>
            <a:off x="228599" y="4956047"/>
            <a:ext cx="8641082" cy="54865"/>
          </a:xfrm>
          <a:prstGeom prst="rect">
            <a:avLst/>
          </a:prstGeom>
          <a:solidFill>
            <a:srgbClr val="1A7A60"/>
          </a:solidFill>
          <a:ln w="12700">
            <a:solidFill>
              <a:srgbClr val="1A7A60"/>
            </a:solidFill>
          </a:ln>
        </p:spPr>
        <p:txBody>
          <a:bodyPr lIns="45719" rIns="45719"/>
          <a:lstStyle/>
          <a:p>
            <a:pPr/>
          </a:p>
        </p:txBody>
      </p:sp>
      <p:sp>
        <p:nvSpPr>
          <p:cNvPr id="885" name="Shape 22"/>
          <p:cNvSpPr/>
          <p:nvPr/>
        </p:nvSpPr>
        <p:spPr>
          <a:xfrm>
            <a:off x="228599" y="4645152"/>
            <a:ext cx="8641082" cy="310897"/>
          </a:xfrm>
          <a:prstGeom prst="rect">
            <a:avLst/>
          </a:prstGeom>
          <a:solidFill>
            <a:srgbClr val="EBF1F6"/>
          </a:solidFill>
          <a:ln w="12700">
            <a:solidFill>
              <a:srgbClr val="EBF1F6"/>
            </a:solidFill>
          </a:ln>
        </p:spPr>
        <p:txBody>
          <a:bodyPr lIns="45719" rIns="45719"/>
          <a:lstStyle/>
          <a:p>
            <a:pPr/>
          </a:p>
        </p:txBody>
      </p:sp>
      <p:sp>
        <p:nvSpPr>
          <p:cNvPr id="886" name="Text 23"/>
          <p:cNvSpPr txBox="1"/>
          <p:nvPr/>
        </p:nvSpPr>
        <p:spPr>
          <a:xfrm>
            <a:off x="411479" y="4635798"/>
            <a:ext cx="832104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Specialist / 2nd-line: CMR (LGE tissue characterisation), CTCA (rule out CAD), genetic testing in DCM, bone scintigraphy for ATTR amyloid, endomyocardial biopsy if uncertain aetiology, right heart catheter pre-transplant</a:t>
            </a:r>
          </a:p>
        </p:txBody>
      </p:sp>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890"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891"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892"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Identifying &amp; Treating Precipitants of Heart Failure</a:t>
            </a:r>
          </a:p>
        </p:txBody>
      </p:sp>
      <p:sp>
        <p:nvSpPr>
          <p:cNvPr id="893"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894"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895" name="Text 5"/>
          <p:cNvSpPr txBox="1"/>
          <p:nvPr/>
        </p:nvSpPr>
        <p:spPr>
          <a:xfrm>
            <a:off x="274320" y="1023043"/>
            <a:ext cx="859536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i="1" sz="1300">
                <a:solidFill>
                  <a:srgbClr val="1E2A38"/>
                </a:solidFill>
              </a:defRPr>
            </a:lvl1pPr>
          </a:lstStyle>
          <a:p>
            <a:pPr/>
            <a:r>
              <a:t>Always ask: why is this patient decompensating now? Treating the precipitant is as important as diuresis</a:t>
            </a:r>
          </a:p>
        </p:txBody>
      </p:sp>
      <p:sp>
        <p:nvSpPr>
          <p:cNvPr id="896" name="Shape 6"/>
          <p:cNvSpPr/>
          <p:nvPr/>
        </p:nvSpPr>
        <p:spPr>
          <a:xfrm>
            <a:off x="274320" y="1371600"/>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897" name="Shape 7"/>
          <p:cNvSpPr/>
          <p:nvPr/>
        </p:nvSpPr>
        <p:spPr>
          <a:xfrm>
            <a:off x="274320" y="1371600"/>
            <a:ext cx="64009" cy="658369"/>
          </a:xfrm>
          <a:prstGeom prst="rect">
            <a:avLst/>
          </a:prstGeom>
          <a:solidFill>
            <a:srgbClr val="C0392B"/>
          </a:solidFill>
          <a:ln w="12700">
            <a:solidFill>
              <a:srgbClr val="C0392B"/>
            </a:solidFill>
          </a:ln>
        </p:spPr>
        <p:txBody>
          <a:bodyPr lIns="45719" rIns="45719"/>
          <a:lstStyle/>
          <a:p>
            <a:pPr/>
          </a:p>
        </p:txBody>
      </p:sp>
      <p:sp>
        <p:nvSpPr>
          <p:cNvPr id="898" name="Text 8"/>
          <p:cNvSpPr txBox="1"/>
          <p:nvPr/>
        </p:nvSpPr>
        <p:spPr>
          <a:xfrm>
            <a:off x="475487" y="145318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AF / New Arrhythmia</a:t>
            </a:r>
          </a:p>
        </p:txBody>
      </p:sp>
      <p:sp>
        <p:nvSpPr>
          <p:cNvPr id="899" name="Text 9"/>
          <p:cNvSpPr txBox="1"/>
          <p:nvPr/>
        </p:nvSpPr>
        <p:spPr>
          <a:xfrm>
            <a:off x="475488" y="167314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Rate control urgently (target &lt; 110). Cardioversion if haemodynamically unstable. Accounts for 15–30% of acute HF admissions.</a:t>
            </a:r>
          </a:p>
        </p:txBody>
      </p:sp>
      <p:sp>
        <p:nvSpPr>
          <p:cNvPr id="900" name="Shape 10"/>
          <p:cNvSpPr/>
          <p:nvPr/>
        </p:nvSpPr>
        <p:spPr>
          <a:xfrm>
            <a:off x="4617720" y="1371600"/>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01" name="Shape 11"/>
          <p:cNvSpPr/>
          <p:nvPr/>
        </p:nvSpPr>
        <p:spPr>
          <a:xfrm>
            <a:off x="4617720" y="1371600"/>
            <a:ext cx="64009" cy="658369"/>
          </a:xfrm>
          <a:prstGeom prst="rect">
            <a:avLst/>
          </a:prstGeom>
          <a:solidFill>
            <a:srgbClr val="C0392B"/>
          </a:solidFill>
          <a:ln w="12700">
            <a:solidFill>
              <a:srgbClr val="C0392B"/>
            </a:solidFill>
          </a:ln>
        </p:spPr>
        <p:txBody>
          <a:bodyPr lIns="45719" rIns="45719"/>
          <a:lstStyle/>
          <a:p>
            <a:pPr/>
          </a:p>
        </p:txBody>
      </p:sp>
      <p:sp>
        <p:nvSpPr>
          <p:cNvPr id="902" name="Text 12"/>
          <p:cNvSpPr txBox="1"/>
          <p:nvPr/>
        </p:nvSpPr>
        <p:spPr>
          <a:xfrm>
            <a:off x="4818888" y="145318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Acute Coronary Syndrome</a:t>
            </a:r>
          </a:p>
        </p:txBody>
      </p:sp>
      <p:sp>
        <p:nvSpPr>
          <p:cNvPr id="903" name="Text 13"/>
          <p:cNvSpPr txBox="1"/>
          <p:nvPr/>
        </p:nvSpPr>
        <p:spPr>
          <a:xfrm>
            <a:off x="4818888" y="167314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Troponin + ECG in all acute HF. Urgent angiography if STEMI or NSTEMI with haemodynamic compromise.</a:t>
            </a:r>
          </a:p>
        </p:txBody>
      </p:sp>
      <p:sp>
        <p:nvSpPr>
          <p:cNvPr id="904" name="Shape 14"/>
          <p:cNvSpPr/>
          <p:nvPr/>
        </p:nvSpPr>
        <p:spPr>
          <a:xfrm>
            <a:off x="274320" y="2148839"/>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05" name="Shape 15"/>
          <p:cNvSpPr/>
          <p:nvPr/>
        </p:nvSpPr>
        <p:spPr>
          <a:xfrm>
            <a:off x="274320" y="2148839"/>
            <a:ext cx="64009" cy="658369"/>
          </a:xfrm>
          <a:prstGeom prst="rect">
            <a:avLst/>
          </a:prstGeom>
          <a:solidFill>
            <a:srgbClr val="C47A00"/>
          </a:solidFill>
          <a:ln w="12700">
            <a:solidFill>
              <a:srgbClr val="C47A00"/>
            </a:solidFill>
          </a:ln>
        </p:spPr>
        <p:txBody>
          <a:bodyPr lIns="45719" rIns="45719"/>
          <a:lstStyle/>
          <a:p>
            <a:pPr/>
          </a:p>
        </p:txBody>
      </p:sp>
      <p:sp>
        <p:nvSpPr>
          <p:cNvPr id="906" name="Text 16"/>
          <p:cNvSpPr txBox="1"/>
          <p:nvPr/>
        </p:nvSpPr>
        <p:spPr>
          <a:xfrm>
            <a:off x="475487" y="223042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Infection / Sepsis</a:t>
            </a:r>
          </a:p>
        </p:txBody>
      </p:sp>
      <p:sp>
        <p:nvSpPr>
          <p:cNvPr id="907" name="Text 17"/>
          <p:cNvSpPr txBox="1"/>
          <p:nvPr/>
        </p:nvSpPr>
        <p:spPr>
          <a:xfrm>
            <a:off x="475488" y="245038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 cardiac demand + inflammatory myocardial depression. Treat aggressively. Bacteraemia → endocarditis screen.</a:t>
            </a:r>
          </a:p>
        </p:txBody>
      </p:sp>
      <p:sp>
        <p:nvSpPr>
          <p:cNvPr id="908" name="Shape 18"/>
          <p:cNvSpPr/>
          <p:nvPr/>
        </p:nvSpPr>
        <p:spPr>
          <a:xfrm>
            <a:off x="4617720" y="2148839"/>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09" name="Shape 19"/>
          <p:cNvSpPr/>
          <p:nvPr/>
        </p:nvSpPr>
        <p:spPr>
          <a:xfrm>
            <a:off x="4617720" y="2148839"/>
            <a:ext cx="64009" cy="658369"/>
          </a:xfrm>
          <a:prstGeom prst="rect">
            <a:avLst/>
          </a:prstGeom>
          <a:solidFill>
            <a:srgbClr val="C47A00"/>
          </a:solidFill>
          <a:ln w="12700">
            <a:solidFill>
              <a:srgbClr val="C47A00"/>
            </a:solidFill>
          </a:ln>
        </p:spPr>
        <p:txBody>
          <a:bodyPr lIns="45719" rIns="45719"/>
          <a:lstStyle/>
          <a:p>
            <a:pPr/>
          </a:p>
        </p:txBody>
      </p:sp>
      <p:sp>
        <p:nvSpPr>
          <p:cNvPr id="910" name="Text 20"/>
          <p:cNvSpPr txBox="1"/>
          <p:nvPr/>
        </p:nvSpPr>
        <p:spPr>
          <a:xfrm>
            <a:off x="4818888" y="223042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Non-Adherence</a:t>
            </a:r>
          </a:p>
        </p:txBody>
      </p:sp>
      <p:sp>
        <p:nvSpPr>
          <p:cNvPr id="911" name="Text 21"/>
          <p:cNvSpPr txBox="1"/>
          <p:nvPr/>
        </p:nvSpPr>
        <p:spPr>
          <a:xfrm>
            <a:off x="4818888" y="245038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Most common precipitant in community HF. ~50% of readmissions attributable to non-adherence.</a:t>
            </a:r>
          </a:p>
        </p:txBody>
      </p:sp>
      <p:sp>
        <p:nvSpPr>
          <p:cNvPr id="912" name="Shape 22"/>
          <p:cNvSpPr/>
          <p:nvPr/>
        </p:nvSpPr>
        <p:spPr>
          <a:xfrm>
            <a:off x="274320" y="2926079"/>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13" name="Shape 23"/>
          <p:cNvSpPr/>
          <p:nvPr/>
        </p:nvSpPr>
        <p:spPr>
          <a:xfrm>
            <a:off x="274320" y="2926079"/>
            <a:ext cx="64009" cy="658369"/>
          </a:xfrm>
          <a:prstGeom prst="rect">
            <a:avLst/>
          </a:prstGeom>
          <a:solidFill>
            <a:srgbClr val="C47A00"/>
          </a:solidFill>
          <a:ln w="12700">
            <a:solidFill>
              <a:srgbClr val="C47A00"/>
            </a:solidFill>
          </a:ln>
        </p:spPr>
        <p:txBody>
          <a:bodyPr lIns="45719" rIns="45719"/>
          <a:lstStyle/>
          <a:p>
            <a:pPr/>
          </a:p>
        </p:txBody>
      </p:sp>
      <p:sp>
        <p:nvSpPr>
          <p:cNvPr id="914" name="Text 24"/>
          <p:cNvSpPr txBox="1"/>
          <p:nvPr/>
        </p:nvSpPr>
        <p:spPr>
          <a:xfrm>
            <a:off x="475487" y="300766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Hypertensive Crisis</a:t>
            </a:r>
          </a:p>
        </p:txBody>
      </p:sp>
      <p:sp>
        <p:nvSpPr>
          <p:cNvPr id="915" name="Text 25"/>
          <p:cNvSpPr txBox="1"/>
          <p:nvPr/>
        </p:nvSpPr>
        <p:spPr>
          <a:xfrm>
            <a:off x="475488" y="322762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Acute pressure overload → flash pulmonary oedema (often HFpEF). Responds to GTN + diuresis.</a:t>
            </a:r>
          </a:p>
        </p:txBody>
      </p:sp>
      <p:sp>
        <p:nvSpPr>
          <p:cNvPr id="916" name="Shape 26"/>
          <p:cNvSpPr/>
          <p:nvPr/>
        </p:nvSpPr>
        <p:spPr>
          <a:xfrm>
            <a:off x="4617720" y="2926079"/>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17" name="Shape 27"/>
          <p:cNvSpPr/>
          <p:nvPr/>
        </p:nvSpPr>
        <p:spPr>
          <a:xfrm>
            <a:off x="4617720" y="2926079"/>
            <a:ext cx="64009" cy="658369"/>
          </a:xfrm>
          <a:prstGeom prst="rect">
            <a:avLst/>
          </a:prstGeom>
          <a:solidFill>
            <a:srgbClr val="00A896"/>
          </a:solidFill>
          <a:ln w="12700">
            <a:solidFill>
              <a:srgbClr val="00A896"/>
            </a:solidFill>
          </a:ln>
        </p:spPr>
        <p:txBody>
          <a:bodyPr lIns="45719" rIns="45719"/>
          <a:lstStyle/>
          <a:p>
            <a:pPr/>
          </a:p>
        </p:txBody>
      </p:sp>
      <p:sp>
        <p:nvSpPr>
          <p:cNvPr id="918" name="Text 28"/>
          <p:cNvSpPr txBox="1"/>
          <p:nvPr/>
        </p:nvSpPr>
        <p:spPr>
          <a:xfrm>
            <a:off x="4818888" y="300766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Drug Precipitants</a:t>
            </a:r>
          </a:p>
        </p:txBody>
      </p:sp>
      <p:sp>
        <p:nvSpPr>
          <p:cNvPr id="919" name="Text 29"/>
          <p:cNvSpPr txBox="1"/>
          <p:nvPr/>
        </p:nvSpPr>
        <p:spPr>
          <a:xfrm>
            <a:off x="4818888" y="322762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NSAIDs (Na⁺ retention + renal vasoconstriction), steroids, TZDs, verapamil/diltiazem (negative inotropy), alcohol.</a:t>
            </a:r>
          </a:p>
        </p:txBody>
      </p:sp>
      <p:sp>
        <p:nvSpPr>
          <p:cNvPr id="920" name="Shape 30"/>
          <p:cNvSpPr/>
          <p:nvPr/>
        </p:nvSpPr>
        <p:spPr>
          <a:xfrm>
            <a:off x="274320" y="3703320"/>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21" name="Shape 31"/>
          <p:cNvSpPr/>
          <p:nvPr/>
        </p:nvSpPr>
        <p:spPr>
          <a:xfrm>
            <a:off x="274320" y="3703320"/>
            <a:ext cx="64009" cy="658369"/>
          </a:xfrm>
          <a:prstGeom prst="rect">
            <a:avLst/>
          </a:prstGeom>
          <a:solidFill>
            <a:srgbClr val="1A7A60"/>
          </a:solidFill>
          <a:ln w="12700">
            <a:solidFill>
              <a:srgbClr val="1A7A60"/>
            </a:solidFill>
          </a:ln>
        </p:spPr>
        <p:txBody>
          <a:bodyPr lIns="45719" rIns="45719"/>
          <a:lstStyle/>
          <a:p>
            <a:pPr/>
          </a:p>
        </p:txBody>
      </p:sp>
      <p:sp>
        <p:nvSpPr>
          <p:cNvPr id="922" name="Text 32"/>
          <p:cNvSpPr txBox="1"/>
          <p:nvPr/>
        </p:nvSpPr>
        <p:spPr>
          <a:xfrm>
            <a:off x="475487" y="378490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Anaemia / Thyroid Disease</a:t>
            </a:r>
          </a:p>
        </p:txBody>
      </p:sp>
      <p:sp>
        <p:nvSpPr>
          <p:cNvPr id="923" name="Text 33"/>
          <p:cNvSpPr txBox="1"/>
          <p:nvPr/>
        </p:nvSpPr>
        <p:spPr>
          <a:xfrm>
            <a:off x="475488" y="400486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Anaemia → high-output state. Hypo/hyperthyroidism → myocardial dysfunction or AF. Check FBC, TFTs.</a:t>
            </a:r>
          </a:p>
        </p:txBody>
      </p:sp>
      <p:sp>
        <p:nvSpPr>
          <p:cNvPr id="924" name="Shape 34"/>
          <p:cNvSpPr/>
          <p:nvPr/>
        </p:nvSpPr>
        <p:spPr>
          <a:xfrm>
            <a:off x="4617720" y="3703320"/>
            <a:ext cx="4114801" cy="65836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25" name="Shape 35"/>
          <p:cNvSpPr/>
          <p:nvPr/>
        </p:nvSpPr>
        <p:spPr>
          <a:xfrm>
            <a:off x="4617720" y="3703320"/>
            <a:ext cx="64009" cy="658369"/>
          </a:xfrm>
          <a:prstGeom prst="rect">
            <a:avLst/>
          </a:prstGeom>
          <a:solidFill>
            <a:srgbClr val="3D5A73"/>
          </a:solidFill>
          <a:ln w="12700">
            <a:solidFill>
              <a:srgbClr val="3D5A73"/>
            </a:solidFill>
          </a:ln>
        </p:spPr>
        <p:txBody>
          <a:bodyPr lIns="45719" rIns="45719"/>
          <a:lstStyle/>
          <a:p>
            <a:pPr/>
          </a:p>
        </p:txBody>
      </p:sp>
      <p:sp>
        <p:nvSpPr>
          <p:cNvPr id="926" name="Text 36"/>
          <p:cNvSpPr txBox="1"/>
          <p:nvPr/>
        </p:nvSpPr>
        <p:spPr>
          <a:xfrm>
            <a:off x="4818888" y="3784907"/>
            <a:ext cx="182880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3D5A73"/>
                </a:solidFill>
              </a:defRPr>
            </a:lvl1pPr>
          </a:lstStyle>
          <a:p>
            <a:pPr/>
            <a:r>
              <a:t>Renal Failure</a:t>
            </a:r>
          </a:p>
        </p:txBody>
      </p:sp>
      <p:sp>
        <p:nvSpPr>
          <p:cNvPr id="927" name="Text 37"/>
          <p:cNvSpPr txBox="1"/>
          <p:nvPr/>
        </p:nvSpPr>
        <p:spPr>
          <a:xfrm>
            <a:off x="4818888" y="4004862"/>
            <a:ext cx="3822192"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Fluid overload, acidosis, electrolyte disturbance worsen HF. Cardiorenal syndrome — bidirectional.</a:t>
            </a:r>
          </a:p>
        </p:txBody>
      </p:sp>
    </p:spTree>
  </p:cSld>
  <p:clrMapOvr>
    <a:masterClrMapping/>
  </p:clrMapOvr>
  <p:transition xmlns:p14="http://schemas.microsoft.com/office/powerpoint/2010/main" spd="med" advClick="1"/>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931"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932"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933"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HFrEF — The Four Pillars of Disease-Modifying Therapy</a:t>
            </a:r>
          </a:p>
        </p:txBody>
      </p:sp>
      <p:sp>
        <p:nvSpPr>
          <p:cNvPr id="934"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935"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936" name="Text 5"/>
          <p:cNvSpPr txBox="1"/>
          <p:nvPr/>
        </p:nvSpPr>
        <p:spPr>
          <a:xfrm>
            <a:off x="274320" y="921443"/>
            <a:ext cx="8595360" cy="3699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E2A38"/>
                </a:solidFill>
              </a:defRPr>
            </a:lvl1pPr>
          </a:lstStyle>
          <a:p>
            <a:pPr/>
            <a:r>
              <a:t>All four classes should be initiated and up-titrated to maximum tolerated doses in every patient with HFrEF unless contraindicated</a:t>
            </a:r>
          </a:p>
        </p:txBody>
      </p:sp>
      <p:sp>
        <p:nvSpPr>
          <p:cNvPr id="937" name="Shape 6"/>
          <p:cNvSpPr/>
          <p:nvPr/>
        </p:nvSpPr>
        <p:spPr>
          <a:xfrm>
            <a:off x="228600" y="1353311"/>
            <a:ext cx="4114800" cy="16002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38" name="Shape 7"/>
          <p:cNvSpPr/>
          <p:nvPr/>
        </p:nvSpPr>
        <p:spPr>
          <a:xfrm>
            <a:off x="228600" y="1353311"/>
            <a:ext cx="64008" cy="1600201"/>
          </a:xfrm>
          <a:prstGeom prst="rect">
            <a:avLst/>
          </a:prstGeom>
          <a:solidFill>
            <a:srgbClr val="00A896"/>
          </a:solidFill>
          <a:ln w="12700">
            <a:solidFill>
              <a:srgbClr val="00A896"/>
            </a:solidFill>
          </a:ln>
        </p:spPr>
        <p:txBody>
          <a:bodyPr lIns="45719" rIns="45719"/>
          <a:lstStyle/>
          <a:p>
            <a:pPr/>
          </a:p>
        </p:txBody>
      </p:sp>
      <p:sp>
        <p:nvSpPr>
          <p:cNvPr id="939" name="Shape 8"/>
          <p:cNvSpPr/>
          <p:nvPr/>
        </p:nvSpPr>
        <p:spPr>
          <a:xfrm>
            <a:off x="228600" y="1353311"/>
            <a:ext cx="548641" cy="1600201"/>
          </a:xfrm>
          <a:prstGeom prst="rect">
            <a:avLst/>
          </a:prstGeom>
          <a:solidFill>
            <a:srgbClr val="00A896"/>
          </a:solidFill>
          <a:ln w="12700">
            <a:solidFill>
              <a:srgbClr val="00A896"/>
            </a:solidFill>
          </a:ln>
        </p:spPr>
        <p:txBody>
          <a:bodyPr lIns="45719" rIns="45719"/>
          <a:lstStyle/>
          <a:p>
            <a:pPr/>
          </a:p>
        </p:txBody>
      </p:sp>
      <p:sp>
        <p:nvSpPr>
          <p:cNvPr id="940" name="Text 9"/>
          <p:cNvSpPr txBox="1"/>
          <p:nvPr/>
        </p:nvSpPr>
        <p:spPr>
          <a:xfrm>
            <a:off x="228600" y="2029041"/>
            <a:ext cx="54864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01</a:t>
            </a:r>
          </a:p>
        </p:txBody>
      </p:sp>
      <p:sp>
        <p:nvSpPr>
          <p:cNvPr id="941" name="Text 10"/>
          <p:cNvSpPr txBox="1"/>
          <p:nvPr/>
        </p:nvSpPr>
        <p:spPr>
          <a:xfrm>
            <a:off x="914399" y="1516819"/>
            <a:ext cx="32918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ACEi / ARB / ARNI</a:t>
            </a:r>
          </a:p>
        </p:txBody>
      </p:sp>
      <p:sp>
        <p:nvSpPr>
          <p:cNvPr id="942" name="Text 11"/>
          <p:cNvSpPr txBox="1"/>
          <p:nvPr/>
        </p:nvSpPr>
        <p:spPr>
          <a:xfrm>
            <a:off x="914399" y="1842560"/>
            <a:ext cx="3291842"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Key trial: CONSENSUS, SOLVD, PARADIGM-HF</a:t>
            </a:r>
          </a:p>
        </p:txBody>
      </p:sp>
      <p:sp>
        <p:nvSpPr>
          <p:cNvPr id="943" name="Text 12"/>
          <p:cNvSpPr txBox="1"/>
          <p:nvPr/>
        </p:nvSpPr>
        <p:spPr>
          <a:xfrm>
            <a:off x="914399" y="2074603"/>
            <a:ext cx="32918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~24%↓ mortality</a:t>
            </a:r>
          </a:p>
        </p:txBody>
      </p:sp>
      <p:sp>
        <p:nvSpPr>
          <p:cNvPr id="944" name="Text 13"/>
          <p:cNvSpPr txBox="1"/>
          <p:nvPr/>
        </p:nvSpPr>
        <p:spPr>
          <a:xfrm>
            <a:off x="914399" y="2354116"/>
            <a:ext cx="329184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Block renin-angiotensin system. ARNI (sacubitril-valsartan) superior to enalapril in PARADIGM-HF — now recommended as first-line where affordable and tolerated.</a:t>
            </a:r>
          </a:p>
        </p:txBody>
      </p:sp>
      <p:sp>
        <p:nvSpPr>
          <p:cNvPr id="945" name="Shape 14"/>
          <p:cNvSpPr/>
          <p:nvPr/>
        </p:nvSpPr>
        <p:spPr>
          <a:xfrm>
            <a:off x="4572000" y="1353311"/>
            <a:ext cx="4114800" cy="16002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46" name="Shape 15"/>
          <p:cNvSpPr/>
          <p:nvPr/>
        </p:nvSpPr>
        <p:spPr>
          <a:xfrm>
            <a:off x="4572000" y="1353311"/>
            <a:ext cx="64008" cy="1600201"/>
          </a:xfrm>
          <a:prstGeom prst="rect">
            <a:avLst/>
          </a:prstGeom>
          <a:solidFill>
            <a:srgbClr val="3D5A73"/>
          </a:solidFill>
          <a:ln w="12700">
            <a:solidFill>
              <a:srgbClr val="3D5A73"/>
            </a:solidFill>
          </a:ln>
        </p:spPr>
        <p:txBody>
          <a:bodyPr lIns="45719" rIns="45719"/>
          <a:lstStyle/>
          <a:p>
            <a:pPr/>
          </a:p>
        </p:txBody>
      </p:sp>
      <p:sp>
        <p:nvSpPr>
          <p:cNvPr id="947" name="Shape 16"/>
          <p:cNvSpPr/>
          <p:nvPr/>
        </p:nvSpPr>
        <p:spPr>
          <a:xfrm>
            <a:off x="4572000" y="1353311"/>
            <a:ext cx="548641" cy="1600201"/>
          </a:xfrm>
          <a:prstGeom prst="rect">
            <a:avLst/>
          </a:prstGeom>
          <a:solidFill>
            <a:srgbClr val="3D5A73"/>
          </a:solidFill>
          <a:ln w="12700">
            <a:solidFill>
              <a:srgbClr val="3D5A73"/>
            </a:solidFill>
          </a:ln>
        </p:spPr>
        <p:txBody>
          <a:bodyPr lIns="45719" rIns="45719"/>
          <a:lstStyle/>
          <a:p>
            <a:pPr/>
          </a:p>
        </p:txBody>
      </p:sp>
      <p:sp>
        <p:nvSpPr>
          <p:cNvPr id="948" name="Text 17"/>
          <p:cNvSpPr txBox="1"/>
          <p:nvPr/>
        </p:nvSpPr>
        <p:spPr>
          <a:xfrm>
            <a:off x="4572000" y="2029041"/>
            <a:ext cx="54864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02</a:t>
            </a:r>
          </a:p>
        </p:txBody>
      </p:sp>
      <p:sp>
        <p:nvSpPr>
          <p:cNvPr id="949" name="Text 18"/>
          <p:cNvSpPr txBox="1"/>
          <p:nvPr/>
        </p:nvSpPr>
        <p:spPr>
          <a:xfrm>
            <a:off x="5257800" y="1516819"/>
            <a:ext cx="329184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Beta-Blockers</a:t>
            </a:r>
          </a:p>
        </p:txBody>
      </p:sp>
      <p:sp>
        <p:nvSpPr>
          <p:cNvPr id="950" name="Text 19"/>
          <p:cNvSpPr txBox="1"/>
          <p:nvPr/>
        </p:nvSpPr>
        <p:spPr>
          <a:xfrm>
            <a:off x="5257800" y="1842560"/>
            <a:ext cx="329184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Key trial: MERIT-HF, CIBIS-II, COPERNICUS</a:t>
            </a:r>
          </a:p>
        </p:txBody>
      </p:sp>
      <p:sp>
        <p:nvSpPr>
          <p:cNvPr id="951" name="Text 20"/>
          <p:cNvSpPr txBox="1"/>
          <p:nvPr/>
        </p:nvSpPr>
        <p:spPr>
          <a:xfrm>
            <a:off x="5257800" y="2074603"/>
            <a:ext cx="329184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~34%↓ mortality</a:t>
            </a:r>
          </a:p>
        </p:txBody>
      </p:sp>
      <p:sp>
        <p:nvSpPr>
          <p:cNvPr id="952" name="Text 21"/>
          <p:cNvSpPr txBox="1"/>
          <p:nvPr/>
        </p:nvSpPr>
        <p:spPr>
          <a:xfrm>
            <a:off x="5257800" y="2271566"/>
            <a:ext cx="3291841" cy="6323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Bisoprolol, carvedilol, metoprolol succinate. Cardioprotective via sympatholysis, anti-arrhythmic, anti-remodelling. Do NOT initiate in acute decompensation. If already prescribed, continue unless cardiogenic shock or severe fluid overload.</a:t>
            </a:r>
          </a:p>
        </p:txBody>
      </p:sp>
      <p:sp>
        <p:nvSpPr>
          <p:cNvPr id="953" name="Shape 22"/>
          <p:cNvSpPr/>
          <p:nvPr/>
        </p:nvSpPr>
        <p:spPr>
          <a:xfrm>
            <a:off x="228600" y="3063239"/>
            <a:ext cx="4114800" cy="16002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54" name="Shape 23"/>
          <p:cNvSpPr/>
          <p:nvPr/>
        </p:nvSpPr>
        <p:spPr>
          <a:xfrm>
            <a:off x="228600" y="3063239"/>
            <a:ext cx="64008" cy="1600201"/>
          </a:xfrm>
          <a:prstGeom prst="rect">
            <a:avLst/>
          </a:prstGeom>
          <a:solidFill>
            <a:srgbClr val="C47A00"/>
          </a:solidFill>
          <a:ln w="12700">
            <a:solidFill>
              <a:srgbClr val="C47A00"/>
            </a:solidFill>
          </a:ln>
        </p:spPr>
        <p:txBody>
          <a:bodyPr lIns="45719" rIns="45719"/>
          <a:lstStyle/>
          <a:p>
            <a:pPr/>
          </a:p>
        </p:txBody>
      </p:sp>
      <p:sp>
        <p:nvSpPr>
          <p:cNvPr id="955" name="Shape 24"/>
          <p:cNvSpPr/>
          <p:nvPr/>
        </p:nvSpPr>
        <p:spPr>
          <a:xfrm>
            <a:off x="228600" y="3063239"/>
            <a:ext cx="548641" cy="1600201"/>
          </a:xfrm>
          <a:prstGeom prst="rect">
            <a:avLst/>
          </a:prstGeom>
          <a:solidFill>
            <a:srgbClr val="C47A00"/>
          </a:solidFill>
          <a:ln w="12700">
            <a:solidFill>
              <a:srgbClr val="C47A00"/>
            </a:solidFill>
          </a:ln>
        </p:spPr>
        <p:txBody>
          <a:bodyPr lIns="45719" rIns="45719"/>
          <a:lstStyle/>
          <a:p>
            <a:pPr/>
          </a:p>
        </p:txBody>
      </p:sp>
      <p:sp>
        <p:nvSpPr>
          <p:cNvPr id="956" name="Text 25"/>
          <p:cNvSpPr txBox="1"/>
          <p:nvPr/>
        </p:nvSpPr>
        <p:spPr>
          <a:xfrm>
            <a:off x="228600" y="3738969"/>
            <a:ext cx="54864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03</a:t>
            </a:r>
          </a:p>
        </p:txBody>
      </p:sp>
      <p:sp>
        <p:nvSpPr>
          <p:cNvPr id="957" name="Text 26"/>
          <p:cNvSpPr txBox="1"/>
          <p:nvPr/>
        </p:nvSpPr>
        <p:spPr>
          <a:xfrm>
            <a:off x="914399" y="3226747"/>
            <a:ext cx="3291842"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Mineralocorticoid Receptor Antagonist</a:t>
            </a:r>
          </a:p>
        </p:txBody>
      </p:sp>
      <p:sp>
        <p:nvSpPr>
          <p:cNvPr id="958" name="Text 27"/>
          <p:cNvSpPr txBox="1"/>
          <p:nvPr/>
        </p:nvSpPr>
        <p:spPr>
          <a:xfrm>
            <a:off x="914399" y="3552488"/>
            <a:ext cx="3291842"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Key trial: RALES, EMPHASIS-HF</a:t>
            </a:r>
          </a:p>
        </p:txBody>
      </p:sp>
      <p:sp>
        <p:nvSpPr>
          <p:cNvPr id="959" name="Text 28"/>
          <p:cNvSpPr txBox="1"/>
          <p:nvPr/>
        </p:nvSpPr>
        <p:spPr>
          <a:xfrm>
            <a:off x="914399" y="3784531"/>
            <a:ext cx="329184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~30%↓ mortality</a:t>
            </a:r>
          </a:p>
        </p:txBody>
      </p:sp>
      <p:sp>
        <p:nvSpPr>
          <p:cNvPr id="960" name="Text 29"/>
          <p:cNvSpPr txBox="1"/>
          <p:nvPr/>
        </p:nvSpPr>
        <p:spPr>
          <a:xfrm>
            <a:off x="914399" y="4064044"/>
            <a:ext cx="329184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Spironolactone or eplerenone. Anti-fibrotic, neurohormonal blockade. Monitor K⁺ + eGFR rigorously. Avoid if K⁺ &gt; 5.0 or eGFR &lt; 30.</a:t>
            </a:r>
          </a:p>
        </p:txBody>
      </p:sp>
      <p:sp>
        <p:nvSpPr>
          <p:cNvPr id="961" name="Shape 30"/>
          <p:cNvSpPr/>
          <p:nvPr/>
        </p:nvSpPr>
        <p:spPr>
          <a:xfrm>
            <a:off x="4572000" y="3063239"/>
            <a:ext cx="4114800" cy="16002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62" name="Shape 31"/>
          <p:cNvSpPr/>
          <p:nvPr/>
        </p:nvSpPr>
        <p:spPr>
          <a:xfrm>
            <a:off x="4572000" y="3063239"/>
            <a:ext cx="64008" cy="1600201"/>
          </a:xfrm>
          <a:prstGeom prst="rect">
            <a:avLst/>
          </a:prstGeom>
          <a:solidFill>
            <a:srgbClr val="C0392B"/>
          </a:solidFill>
          <a:ln w="12700">
            <a:solidFill>
              <a:srgbClr val="C0392B"/>
            </a:solidFill>
          </a:ln>
        </p:spPr>
        <p:txBody>
          <a:bodyPr lIns="45719" rIns="45719"/>
          <a:lstStyle/>
          <a:p>
            <a:pPr/>
          </a:p>
        </p:txBody>
      </p:sp>
      <p:sp>
        <p:nvSpPr>
          <p:cNvPr id="963" name="Shape 32"/>
          <p:cNvSpPr/>
          <p:nvPr/>
        </p:nvSpPr>
        <p:spPr>
          <a:xfrm>
            <a:off x="4572000" y="3063239"/>
            <a:ext cx="548641" cy="1600201"/>
          </a:xfrm>
          <a:prstGeom prst="rect">
            <a:avLst/>
          </a:prstGeom>
          <a:solidFill>
            <a:srgbClr val="C0392B"/>
          </a:solidFill>
          <a:ln w="12700">
            <a:solidFill>
              <a:srgbClr val="C0392B"/>
            </a:solidFill>
          </a:ln>
        </p:spPr>
        <p:txBody>
          <a:bodyPr lIns="45719" rIns="45719"/>
          <a:lstStyle/>
          <a:p>
            <a:pPr/>
          </a:p>
        </p:txBody>
      </p:sp>
      <p:sp>
        <p:nvSpPr>
          <p:cNvPr id="964" name="Text 33"/>
          <p:cNvSpPr txBox="1"/>
          <p:nvPr/>
        </p:nvSpPr>
        <p:spPr>
          <a:xfrm>
            <a:off x="4572000" y="3738969"/>
            <a:ext cx="54864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04</a:t>
            </a:r>
          </a:p>
        </p:txBody>
      </p:sp>
      <p:sp>
        <p:nvSpPr>
          <p:cNvPr id="965" name="Text 34"/>
          <p:cNvSpPr txBox="1"/>
          <p:nvPr/>
        </p:nvSpPr>
        <p:spPr>
          <a:xfrm>
            <a:off x="5257800" y="3226747"/>
            <a:ext cx="329184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SGLT2 Inhibitor</a:t>
            </a:r>
          </a:p>
        </p:txBody>
      </p:sp>
      <p:sp>
        <p:nvSpPr>
          <p:cNvPr id="966" name="Text 35"/>
          <p:cNvSpPr txBox="1"/>
          <p:nvPr/>
        </p:nvSpPr>
        <p:spPr>
          <a:xfrm>
            <a:off x="5257800" y="3552488"/>
            <a:ext cx="329184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Key trial: DAPA-HF, EMPEROR-Reduced</a:t>
            </a:r>
          </a:p>
        </p:txBody>
      </p:sp>
      <p:sp>
        <p:nvSpPr>
          <p:cNvPr id="967" name="Text 36"/>
          <p:cNvSpPr txBox="1"/>
          <p:nvPr/>
        </p:nvSpPr>
        <p:spPr>
          <a:xfrm>
            <a:off x="5257800" y="3784531"/>
            <a:ext cx="329184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~26%↓ CV death/HHF</a:t>
            </a:r>
          </a:p>
        </p:txBody>
      </p:sp>
      <p:sp>
        <p:nvSpPr>
          <p:cNvPr id="968" name="Text 37"/>
          <p:cNvSpPr txBox="1"/>
          <p:nvPr/>
        </p:nvSpPr>
        <p:spPr>
          <a:xfrm>
            <a:off x="5257800" y="3981494"/>
            <a:ext cx="3291841" cy="6323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Dapagliflozin 10 mg or empagliflozin 10 mg. Benefit independent of T2DM status. Minimal BP lowering effect — safe to use even in normotensive patients. Osmotic diuresis, haemodynamic and metabolic benefits. Well tolerated.</a:t>
            </a:r>
          </a:p>
        </p:txBody>
      </p:sp>
    </p:spTree>
  </p:cSld>
  <p:clrMapOvr>
    <a:masterClrMapping/>
  </p:clrMapOvr>
  <p:transition xmlns:p14="http://schemas.microsoft.com/office/powerpoint/2010/main" spd="med" advClick="1"/>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972"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973"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974"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Pillar 1 — Renin-Angiotensin-Neprilysin Inhibition</a:t>
            </a:r>
          </a:p>
        </p:txBody>
      </p:sp>
      <p:sp>
        <p:nvSpPr>
          <p:cNvPr id="975"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976"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977" name="Shape 5"/>
          <p:cNvSpPr/>
          <p:nvPr/>
        </p:nvSpPr>
        <p:spPr>
          <a:xfrm>
            <a:off x="274320" y="1005839"/>
            <a:ext cx="2743201" cy="37033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78" name="Shape 6"/>
          <p:cNvSpPr/>
          <p:nvPr/>
        </p:nvSpPr>
        <p:spPr>
          <a:xfrm>
            <a:off x="274320" y="1005839"/>
            <a:ext cx="64009" cy="3703322"/>
          </a:xfrm>
          <a:prstGeom prst="rect">
            <a:avLst/>
          </a:prstGeom>
          <a:solidFill>
            <a:srgbClr val="00A896"/>
          </a:solidFill>
          <a:ln w="12700">
            <a:solidFill>
              <a:srgbClr val="00A896"/>
            </a:solidFill>
          </a:ln>
        </p:spPr>
        <p:txBody>
          <a:bodyPr lIns="45719" rIns="45719"/>
          <a:lstStyle/>
          <a:p>
            <a:pPr/>
          </a:p>
        </p:txBody>
      </p:sp>
      <p:sp>
        <p:nvSpPr>
          <p:cNvPr id="979" name="Text 7"/>
          <p:cNvSpPr txBox="1"/>
          <p:nvPr/>
        </p:nvSpPr>
        <p:spPr>
          <a:xfrm>
            <a:off x="502919" y="1111049"/>
            <a:ext cx="2514601"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ACE Inhibitor (First-line if ARNI not available)</a:t>
            </a:r>
          </a:p>
        </p:txBody>
      </p:sp>
      <p:sp>
        <p:nvSpPr>
          <p:cNvPr id="980" name="Text 8"/>
          <p:cNvSpPr txBox="1"/>
          <p:nvPr/>
        </p:nvSpPr>
        <p:spPr>
          <a:xfrm>
            <a:off x="502919" y="1605587"/>
            <a:ext cx="2514601"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Ramipril 2.5 → 10 mg OD</a:t>
            </a:r>
          </a:p>
          <a:p>
            <a:pPr>
              <a:defRPr sz="1200">
                <a:solidFill>
                  <a:srgbClr val="1E2A38"/>
                </a:solidFill>
              </a:defRPr>
            </a:pPr>
            <a:r>
              <a:t>Lisinopril 2.5 → 35 mg OD</a:t>
            </a:r>
          </a:p>
          <a:p>
            <a:pPr>
              <a:defRPr sz="1200">
                <a:solidFill>
                  <a:srgbClr val="1E2A38"/>
                </a:solidFill>
              </a:defRPr>
            </a:pPr>
            <a:r>
              <a:t>Enalapril 2.5 → 20 mg BD</a:t>
            </a:r>
          </a:p>
        </p:txBody>
      </p:sp>
      <p:sp>
        <p:nvSpPr>
          <p:cNvPr id="981" name="Text 9"/>
          <p:cNvSpPr txBox="1"/>
          <p:nvPr/>
        </p:nvSpPr>
        <p:spPr>
          <a:xfrm>
            <a:off x="384047" y="2240279"/>
            <a:ext cx="2633474" cy="9188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Reduce preload + afterload</a:t>
            </a:r>
          </a:p>
          <a:p>
            <a:pPr marL="152400" indent="-152400">
              <a:buSzPct val="100000"/>
              <a:buChar char="•"/>
              <a:defRPr sz="1200">
                <a:solidFill>
                  <a:srgbClr val="1E2A38"/>
                </a:solidFill>
              </a:defRPr>
            </a:pPr>
            <a:r>
              <a:t>Prevent LV remodelling</a:t>
            </a:r>
          </a:p>
          <a:p>
            <a:pPr marL="152400" indent="-152400">
              <a:buSzPct val="100000"/>
              <a:buChar char="•"/>
              <a:defRPr sz="1200">
                <a:solidFill>
                  <a:srgbClr val="1E2A38"/>
                </a:solidFill>
              </a:defRPr>
            </a:pPr>
            <a:r>
              <a:t>↓ hospitalisation + mortality</a:t>
            </a:r>
          </a:p>
          <a:p>
            <a:pPr marL="152400" indent="-152400">
              <a:buSzPct val="100000"/>
              <a:buChar char="•"/>
              <a:defRPr sz="1200">
                <a:solidFill>
                  <a:srgbClr val="1E2A38"/>
                </a:solidFill>
              </a:defRPr>
            </a:pPr>
            <a:r>
              <a:t>Monitor K⁺, eGFR, BP at 1–2 wk</a:t>
            </a:r>
          </a:p>
          <a:p>
            <a:pPr marL="152400" indent="-152400">
              <a:buSzPct val="100000"/>
              <a:buChar char="•"/>
              <a:defRPr sz="1200">
                <a:solidFill>
                  <a:srgbClr val="1E2A38"/>
                </a:solidFill>
              </a:defRPr>
            </a:pPr>
            <a:r>
              <a:t>Cough (10–15%): switch to ARB</a:t>
            </a:r>
          </a:p>
        </p:txBody>
      </p:sp>
      <p:sp>
        <p:nvSpPr>
          <p:cNvPr id="982" name="Shape 10"/>
          <p:cNvSpPr/>
          <p:nvPr/>
        </p:nvSpPr>
        <p:spPr>
          <a:xfrm>
            <a:off x="3246120" y="1005839"/>
            <a:ext cx="2788921" cy="37033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83" name="Shape 11"/>
          <p:cNvSpPr/>
          <p:nvPr/>
        </p:nvSpPr>
        <p:spPr>
          <a:xfrm>
            <a:off x="3246120" y="1005839"/>
            <a:ext cx="64009" cy="3703322"/>
          </a:xfrm>
          <a:prstGeom prst="rect">
            <a:avLst/>
          </a:prstGeom>
          <a:solidFill>
            <a:srgbClr val="00A896"/>
          </a:solidFill>
          <a:ln w="12700">
            <a:solidFill>
              <a:srgbClr val="00A896"/>
            </a:solidFill>
          </a:ln>
        </p:spPr>
        <p:txBody>
          <a:bodyPr lIns="45719" rIns="45719"/>
          <a:lstStyle/>
          <a:p>
            <a:pPr/>
          </a:p>
        </p:txBody>
      </p:sp>
      <p:sp>
        <p:nvSpPr>
          <p:cNvPr id="984" name="Shape 12"/>
          <p:cNvSpPr/>
          <p:nvPr/>
        </p:nvSpPr>
        <p:spPr>
          <a:xfrm>
            <a:off x="3246120" y="1005839"/>
            <a:ext cx="2788921" cy="548641"/>
          </a:xfrm>
          <a:prstGeom prst="rect">
            <a:avLst/>
          </a:prstGeom>
          <a:solidFill>
            <a:srgbClr val="00A896"/>
          </a:solidFill>
          <a:ln w="12700">
            <a:solidFill>
              <a:srgbClr val="00A896"/>
            </a:solidFill>
          </a:ln>
        </p:spPr>
        <p:txBody>
          <a:bodyPr lIns="45719" rIns="45719"/>
          <a:lstStyle/>
          <a:p>
            <a:pPr/>
          </a:p>
        </p:txBody>
      </p:sp>
      <p:sp>
        <p:nvSpPr>
          <p:cNvPr id="985" name="Text 13"/>
          <p:cNvSpPr txBox="1"/>
          <p:nvPr/>
        </p:nvSpPr>
        <p:spPr>
          <a:xfrm>
            <a:off x="3337559" y="1201727"/>
            <a:ext cx="26060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FFFFFF"/>
                </a:solidFill>
              </a:defRPr>
            </a:lvl1pPr>
          </a:lstStyle>
          <a:p>
            <a:pPr/>
            <a:r>
              <a:t>ARNI — Sacubitril / Valsartan</a:t>
            </a:r>
          </a:p>
        </p:txBody>
      </p:sp>
      <p:sp>
        <p:nvSpPr>
          <p:cNvPr id="986" name="Text 14"/>
          <p:cNvSpPr txBox="1"/>
          <p:nvPr/>
        </p:nvSpPr>
        <p:spPr>
          <a:xfrm>
            <a:off x="3429000" y="1697658"/>
            <a:ext cx="260604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Entresto® 24/26 → 97/103 mg BD</a:t>
            </a:r>
          </a:p>
        </p:txBody>
      </p:sp>
      <p:sp>
        <p:nvSpPr>
          <p:cNvPr id="987" name="Shape 15"/>
          <p:cNvSpPr/>
          <p:nvPr/>
        </p:nvSpPr>
        <p:spPr>
          <a:xfrm>
            <a:off x="3429000" y="1947672"/>
            <a:ext cx="2423161" cy="18289"/>
          </a:xfrm>
          <a:prstGeom prst="rect">
            <a:avLst/>
          </a:prstGeom>
          <a:solidFill>
            <a:srgbClr val="00A896"/>
          </a:solidFill>
          <a:ln w="12700">
            <a:solidFill>
              <a:srgbClr val="00A896"/>
            </a:solidFill>
          </a:ln>
        </p:spPr>
        <p:txBody>
          <a:bodyPr lIns="45719" rIns="45719"/>
          <a:lstStyle/>
          <a:p>
            <a:pPr/>
          </a:p>
        </p:txBody>
      </p:sp>
      <p:sp>
        <p:nvSpPr>
          <p:cNvPr id="988" name="Text 16"/>
          <p:cNvSpPr txBox="1"/>
          <p:nvPr/>
        </p:nvSpPr>
        <p:spPr>
          <a:xfrm>
            <a:off x="3429000" y="2058846"/>
            <a:ext cx="260604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00A896"/>
                </a:solidFill>
              </a:defRPr>
            </a:lvl1pPr>
          </a:lstStyle>
          <a:p>
            <a:pPr/>
            <a:r>
              <a:t>PARADIGM-HF (2014)</a:t>
            </a:r>
          </a:p>
        </p:txBody>
      </p:sp>
      <p:sp>
        <p:nvSpPr>
          <p:cNvPr id="989" name="Text 17"/>
          <p:cNvSpPr txBox="1"/>
          <p:nvPr/>
        </p:nvSpPr>
        <p:spPr>
          <a:xfrm>
            <a:off x="3429000" y="2255188"/>
            <a:ext cx="260604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ARNI vs enalapril in 8,399 patients with HFrEF:</a:t>
            </a:r>
          </a:p>
        </p:txBody>
      </p:sp>
      <p:sp>
        <p:nvSpPr>
          <p:cNvPr id="990" name="Shape 18"/>
          <p:cNvSpPr/>
          <p:nvPr/>
        </p:nvSpPr>
        <p:spPr>
          <a:xfrm>
            <a:off x="3429000" y="2596895"/>
            <a:ext cx="2423161" cy="292609"/>
          </a:xfrm>
          <a:prstGeom prst="rect">
            <a:avLst/>
          </a:prstGeom>
          <a:solidFill>
            <a:srgbClr val="EAF7F5"/>
          </a:solidFill>
          <a:ln w="12700">
            <a:solidFill>
              <a:srgbClr val="EAF7F5"/>
            </a:solidFill>
          </a:ln>
        </p:spPr>
        <p:txBody>
          <a:bodyPr lIns="45719" rIns="45719"/>
          <a:lstStyle/>
          <a:p>
            <a:pPr/>
          </a:p>
        </p:txBody>
      </p:sp>
      <p:sp>
        <p:nvSpPr>
          <p:cNvPr id="991" name="Text 19"/>
          <p:cNvSpPr txBox="1"/>
          <p:nvPr/>
        </p:nvSpPr>
        <p:spPr>
          <a:xfrm>
            <a:off x="3611879" y="2664766"/>
            <a:ext cx="21488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20% ↓ CV death + HHF</a:t>
            </a:r>
          </a:p>
        </p:txBody>
      </p:sp>
      <p:sp>
        <p:nvSpPr>
          <p:cNvPr id="992" name="Shape 20"/>
          <p:cNvSpPr/>
          <p:nvPr/>
        </p:nvSpPr>
        <p:spPr>
          <a:xfrm>
            <a:off x="3429000" y="2944367"/>
            <a:ext cx="2423161" cy="292609"/>
          </a:xfrm>
          <a:prstGeom prst="rect">
            <a:avLst/>
          </a:prstGeom>
          <a:solidFill>
            <a:srgbClr val="EAF7F5"/>
          </a:solidFill>
          <a:ln w="12700">
            <a:solidFill>
              <a:srgbClr val="EAF7F5"/>
            </a:solidFill>
          </a:ln>
        </p:spPr>
        <p:txBody>
          <a:bodyPr lIns="45719" rIns="45719"/>
          <a:lstStyle/>
          <a:p>
            <a:pPr/>
          </a:p>
        </p:txBody>
      </p:sp>
      <p:sp>
        <p:nvSpPr>
          <p:cNvPr id="993" name="Text 21"/>
          <p:cNvSpPr txBox="1"/>
          <p:nvPr/>
        </p:nvSpPr>
        <p:spPr>
          <a:xfrm>
            <a:off x="3611879" y="3012239"/>
            <a:ext cx="2148841" cy="15686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16% ↓ all-cause mortality</a:t>
            </a:r>
          </a:p>
        </p:txBody>
      </p:sp>
      <p:sp>
        <p:nvSpPr>
          <p:cNvPr id="994" name="Shape 22"/>
          <p:cNvSpPr/>
          <p:nvPr/>
        </p:nvSpPr>
        <p:spPr>
          <a:xfrm>
            <a:off x="3429000" y="3291840"/>
            <a:ext cx="2423161" cy="292609"/>
          </a:xfrm>
          <a:prstGeom prst="rect">
            <a:avLst/>
          </a:prstGeom>
          <a:solidFill>
            <a:srgbClr val="EAF7F5"/>
          </a:solidFill>
          <a:ln w="12700">
            <a:solidFill>
              <a:srgbClr val="EAF7F5"/>
            </a:solidFill>
          </a:ln>
        </p:spPr>
        <p:txBody>
          <a:bodyPr lIns="45719" rIns="45719"/>
          <a:lstStyle/>
          <a:p>
            <a:pPr/>
          </a:p>
        </p:txBody>
      </p:sp>
      <p:sp>
        <p:nvSpPr>
          <p:cNvPr id="995" name="Text 23"/>
          <p:cNvSpPr txBox="1"/>
          <p:nvPr/>
        </p:nvSpPr>
        <p:spPr>
          <a:xfrm>
            <a:off x="3611879" y="3359710"/>
            <a:ext cx="21488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~20% ↓ SCD</a:t>
            </a:r>
          </a:p>
        </p:txBody>
      </p:sp>
      <p:sp>
        <p:nvSpPr>
          <p:cNvPr id="996" name="Text 24"/>
          <p:cNvSpPr txBox="1"/>
          <p:nvPr/>
        </p:nvSpPr>
        <p:spPr>
          <a:xfrm>
            <a:off x="3429000" y="3730542"/>
            <a:ext cx="251460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C0392B"/>
                </a:solidFill>
              </a:defRPr>
            </a:lvl1pPr>
          </a:lstStyle>
          <a:p>
            <a:pPr/>
            <a:r>
              <a:t>Washout 36h required before switching from ACEi to ARNI (angioedema risk)</a:t>
            </a:r>
          </a:p>
        </p:txBody>
      </p:sp>
      <p:sp>
        <p:nvSpPr>
          <p:cNvPr id="997" name="Shape 25"/>
          <p:cNvSpPr/>
          <p:nvPr/>
        </p:nvSpPr>
        <p:spPr>
          <a:xfrm>
            <a:off x="6263640" y="1005839"/>
            <a:ext cx="2606041" cy="370332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998" name="Shape 26"/>
          <p:cNvSpPr/>
          <p:nvPr/>
        </p:nvSpPr>
        <p:spPr>
          <a:xfrm>
            <a:off x="6263640" y="1005839"/>
            <a:ext cx="64009" cy="3703322"/>
          </a:xfrm>
          <a:prstGeom prst="rect">
            <a:avLst/>
          </a:prstGeom>
          <a:solidFill>
            <a:srgbClr val="1A7A60"/>
          </a:solidFill>
          <a:ln w="12700">
            <a:solidFill>
              <a:srgbClr val="1A7A60"/>
            </a:solidFill>
          </a:ln>
        </p:spPr>
        <p:txBody>
          <a:bodyPr lIns="45719" rIns="45719"/>
          <a:lstStyle/>
          <a:p>
            <a:pPr/>
          </a:p>
        </p:txBody>
      </p:sp>
      <p:sp>
        <p:nvSpPr>
          <p:cNvPr id="999" name="Text 27"/>
          <p:cNvSpPr txBox="1"/>
          <p:nvPr/>
        </p:nvSpPr>
        <p:spPr>
          <a:xfrm>
            <a:off x="6492240" y="1206299"/>
            <a:ext cx="23774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ARB (if ACEi not tolerated)</a:t>
            </a:r>
          </a:p>
        </p:txBody>
      </p:sp>
      <p:sp>
        <p:nvSpPr>
          <p:cNvPr id="1000" name="Text 28"/>
          <p:cNvSpPr txBox="1"/>
          <p:nvPr/>
        </p:nvSpPr>
        <p:spPr>
          <a:xfrm>
            <a:off x="6492240" y="1613207"/>
            <a:ext cx="23774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Candesartan, losartan, valsartan</a:t>
            </a:r>
          </a:p>
        </p:txBody>
      </p:sp>
      <p:sp>
        <p:nvSpPr>
          <p:cNvPr id="1001" name="Text 29"/>
          <p:cNvSpPr txBox="1"/>
          <p:nvPr/>
        </p:nvSpPr>
        <p:spPr>
          <a:xfrm>
            <a:off x="6373367" y="1901951"/>
            <a:ext cx="2359154" cy="11093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No cough (ARBs do not affect bradykinin)</a:t>
            </a:r>
          </a:p>
          <a:p>
            <a:pPr marL="152400" indent="-152400">
              <a:buSzPct val="100000"/>
              <a:buChar char="•"/>
              <a:defRPr sz="1200">
                <a:solidFill>
                  <a:srgbClr val="1E2A38"/>
                </a:solidFill>
              </a:defRPr>
            </a:pPr>
            <a:r>
              <a:t>Do NOT combine with ACEi</a:t>
            </a:r>
          </a:p>
          <a:p>
            <a:pPr marL="152400" indent="-152400">
              <a:buSzPct val="100000"/>
              <a:buChar char="•"/>
              <a:defRPr sz="1200">
                <a:solidFill>
                  <a:srgbClr val="1E2A38"/>
                </a:solidFill>
              </a:defRPr>
            </a:pPr>
            <a:r>
              <a:t>Monitor as per ACEi</a:t>
            </a:r>
          </a:p>
          <a:p>
            <a:pPr marL="152400" indent="-152400">
              <a:buSzPct val="100000"/>
              <a:buChar char="•"/>
              <a:defRPr sz="1200">
                <a:solidFill>
                  <a:srgbClr val="1E2A38"/>
                </a:solidFill>
              </a:defRPr>
            </a:pPr>
            <a:r>
              <a:t>Val-HeFT: valsartan reduced HHF by 24%</a:t>
            </a:r>
          </a:p>
        </p:txBody>
      </p:sp>
    </p:spTree>
  </p:cSld>
  <p:clrMapOvr>
    <a:masterClrMapping/>
  </p:clrMapOvr>
  <p:transition xmlns:p14="http://schemas.microsoft.com/office/powerpoint/2010/main" spd="med" advClick="1"/>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05"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006" name="Picture 5" descr="Picture 5"/>
          <p:cNvPicPr>
            <a:picLocks noChangeAspect="1"/>
          </p:cNvPicPr>
          <p:nvPr/>
        </p:nvPicPr>
        <p:blipFill>
          <a:blip r:embed="rId2">
            <a:extLst/>
          </a:blip>
          <a:stretch>
            <a:fillRect/>
          </a:stretch>
        </p:blipFill>
        <p:spPr>
          <a:xfrm>
            <a:off x="1214908" y="898870"/>
            <a:ext cx="3414979" cy="4215585"/>
          </a:xfrm>
          <a:prstGeom prst="rect">
            <a:avLst/>
          </a:prstGeom>
          <a:ln w="12700">
            <a:miter lim="400000"/>
          </a:ln>
          <a:effectLst>
            <a:outerShdw sx="100000" sy="100000" kx="0" ky="0" algn="b" rotWithShape="0" blurRad="0" dist="0" dir="5400000">
              <a:srgbClr val="000000">
                <a:alpha val="43137"/>
              </a:srgbClr>
            </a:outerShdw>
          </a:effectLst>
        </p:spPr>
      </p:pic>
      <p:pic>
        <p:nvPicPr>
          <p:cNvPr id="1007" name="Picture 7" descr="Picture 7"/>
          <p:cNvPicPr>
            <a:picLocks noChangeAspect="1"/>
          </p:cNvPicPr>
          <p:nvPr/>
        </p:nvPicPr>
        <p:blipFill>
          <a:blip r:embed="rId3">
            <a:extLst/>
          </a:blip>
          <a:stretch>
            <a:fillRect/>
          </a:stretch>
        </p:blipFill>
        <p:spPr>
          <a:xfrm>
            <a:off x="4598045" y="1393505"/>
            <a:ext cx="3368270" cy="1620181"/>
          </a:xfrm>
          <a:prstGeom prst="rect">
            <a:avLst/>
          </a:prstGeom>
          <a:ln w="12700">
            <a:miter lim="400000"/>
          </a:ln>
        </p:spPr>
      </p:pic>
      <p:pic>
        <p:nvPicPr>
          <p:cNvPr id="1008" name="Picture 11" descr="Picture 11"/>
          <p:cNvPicPr>
            <a:picLocks noChangeAspect="1"/>
          </p:cNvPicPr>
          <p:nvPr/>
        </p:nvPicPr>
        <p:blipFill>
          <a:blip r:embed="rId4">
            <a:extLst/>
          </a:blip>
          <a:stretch>
            <a:fillRect/>
          </a:stretch>
        </p:blipFill>
        <p:spPr>
          <a:xfrm>
            <a:off x="1657350" y="42191"/>
            <a:ext cx="5829300" cy="737965"/>
          </a:xfrm>
          <a:prstGeom prst="rect">
            <a:avLst/>
          </a:prstGeom>
          <a:ln w="12700">
            <a:miter lim="400000"/>
          </a:ln>
        </p:spPr>
      </p:pic>
      <p:sp>
        <p:nvSpPr>
          <p:cNvPr id="1009" name="Rounded Rectangle 13"/>
          <p:cNvSpPr/>
          <p:nvPr/>
        </p:nvSpPr>
        <p:spPr>
          <a:xfrm>
            <a:off x="1271456" y="2625756"/>
            <a:ext cx="3252143" cy="378043"/>
          </a:xfrm>
          <a:prstGeom prst="roundRect">
            <a:avLst>
              <a:gd name="adj" fmla="val 16667"/>
            </a:avLst>
          </a:prstGeom>
          <a:ln w="12700">
            <a:solidFill>
              <a:srgbClr val="FF0000"/>
            </a:solidFill>
          </a:ln>
        </p:spPr>
        <p:txBody>
          <a:bodyPr lIns="34289" tIns="34289" rIns="34289" bIns="34289"/>
          <a:lstStyle/>
          <a:p>
            <a:pPr defTabSz="685800">
              <a:defRPr sz="1200">
                <a:solidFill>
                  <a:srgbClr val="FFFFFF"/>
                </a:solidFill>
                <a:latin typeface="Garamond"/>
                <a:ea typeface="Garamond"/>
                <a:cs typeface="Garamond"/>
                <a:sym typeface="Garamond"/>
              </a:defRPr>
            </a:pPr>
          </a:p>
        </p:txBody>
      </p:sp>
      <p:sp>
        <p:nvSpPr>
          <p:cNvPr id="1010" name="Rounded Rectangle 14"/>
          <p:cNvSpPr/>
          <p:nvPr/>
        </p:nvSpPr>
        <p:spPr>
          <a:xfrm>
            <a:off x="1271455" y="4569971"/>
            <a:ext cx="3252143" cy="531338"/>
          </a:xfrm>
          <a:prstGeom prst="roundRect">
            <a:avLst>
              <a:gd name="adj" fmla="val 16667"/>
            </a:avLst>
          </a:prstGeom>
          <a:ln w="12700">
            <a:solidFill>
              <a:srgbClr val="FF0000"/>
            </a:solidFill>
          </a:ln>
        </p:spPr>
        <p:txBody>
          <a:bodyPr lIns="34289" tIns="34289" rIns="34289" bIns="34289"/>
          <a:lstStyle/>
          <a:p>
            <a:pPr defTabSz="685800">
              <a:defRPr sz="1200">
                <a:solidFill>
                  <a:srgbClr val="FFFFFF"/>
                </a:solidFill>
                <a:latin typeface="Garamond"/>
                <a:ea typeface="Garamond"/>
                <a:cs typeface="Garamond"/>
                <a:sym typeface="Garamond"/>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009"/>
                                        </p:tgtEl>
                                        <p:attrNameLst>
                                          <p:attrName>style.visibility</p:attrName>
                                        </p:attrNameLst>
                                      </p:cBhvr>
                                      <p:to>
                                        <p:strVal val="visible"/>
                                      </p:to>
                                    </p:set>
                                    <p:anim calcmode="lin" valueType="num">
                                      <p:cBhvr>
                                        <p:cTn id="7" dur="1000" fill="hold"/>
                                        <p:tgtEl>
                                          <p:spTgt spid="1009"/>
                                        </p:tgtEl>
                                        <p:attrNameLst>
                                          <p:attrName>ppt_x</p:attrName>
                                        </p:attrNameLst>
                                      </p:cBhvr>
                                      <p:tavLst>
                                        <p:tav tm="0">
                                          <p:val>
                                            <p:strVal val="#ppt_x"/>
                                          </p:val>
                                        </p:tav>
                                        <p:tav tm="100000">
                                          <p:val>
                                            <p:strVal val="#ppt_x"/>
                                          </p:val>
                                        </p:tav>
                                      </p:tavLst>
                                    </p:anim>
                                    <p:anim calcmode="lin" valueType="num">
                                      <p:cBhvr>
                                        <p:cTn id="8" dur="1000" fill="hold"/>
                                        <p:tgtEl>
                                          <p:spTgt spid="1009"/>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Class="entr" nodeType="afterEffect" presetSubtype="4" presetID="2" grpId="2" fill="hold">
                                  <p:stCondLst>
                                    <p:cond delay="0"/>
                                  </p:stCondLst>
                                  <p:iterate type="el" backwards="0">
                                    <p:tmAbs val="0"/>
                                  </p:iterate>
                                  <p:childTnLst>
                                    <p:set>
                                      <p:cBhvr>
                                        <p:cTn id="11" fill="hold"/>
                                        <p:tgtEl>
                                          <p:spTgt spid="1010"/>
                                        </p:tgtEl>
                                        <p:attrNameLst>
                                          <p:attrName>style.visibility</p:attrName>
                                        </p:attrNameLst>
                                      </p:cBhvr>
                                      <p:to>
                                        <p:strVal val="visible"/>
                                      </p:to>
                                    </p:set>
                                    <p:anim calcmode="lin" valueType="num">
                                      <p:cBhvr>
                                        <p:cTn id="12" dur="1000" fill="hold"/>
                                        <p:tgtEl>
                                          <p:spTgt spid="1010"/>
                                        </p:tgtEl>
                                        <p:attrNameLst>
                                          <p:attrName>ppt_x</p:attrName>
                                        </p:attrNameLst>
                                      </p:cBhvr>
                                      <p:tavLst>
                                        <p:tav tm="0">
                                          <p:val>
                                            <p:strVal val="#ppt_x"/>
                                          </p:val>
                                        </p:tav>
                                        <p:tav tm="100000">
                                          <p:val>
                                            <p:strVal val="#ppt_x"/>
                                          </p:val>
                                        </p:tav>
                                      </p:tavLst>
                                    </p:anim>
                                    <p:anim calcmode="lin" valueType="num">
                                      <p:cBhvr>
                                        <p:cTn id="13" dur="1000" fill="hold"/>
                                        <p:tgtEl>
                                          <p:spTgt spid="10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010" grpId="2"/>
      <p:bldP build="whole" bldLvl="1" animBg="1" rev="0" advAuto="0" spid="1009" grpId="1"/>
    </p:bldLst>
  </p:timing>
</p:sld>
</file>

<file path=ppt/slides/slide5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12" name="Title 1"/>
          <p:cNvSpPr txBox="1"/>
          <p:nvPr>
            <p:ph type="title"/>
          </p:nvPr>
        </p:nvSpPr>
        <p:spPr>
          <a:xfrm>
            <a:off x="1614487" y="324135"/>
            <a:ext cx="5915026" cy="634965"/>
          </a:xfrm>
          <a:prstGeom prst="rect">
            <a:avLst/>
          </a:prstGeom>
        </p:spPr>
        <p:txBody>
          <a:bodyPr/>
          <a:lstStyle>
            <a:lvl1pPr indent="32147" defTabSz="544387">
              <a:defRPr b="0" sz="1944">
                <a:solidFill>
                  <a:srgbClr val="000000"/>
                </a:solidFill>
                <a:latin typeface="Times New Roman"/>
                <a:ea typeface="Times New Roman"/>
                <a:cs typeface="Times New Roman"/>
                <a:sym typeface="Times New Roman"/>
              </a:defRPr>
            </a:lvl1pPr>
          </a:lstStyle>
          <a:p>
            <a:pPr/>
            <a:r>
              <a:t>Angiotensin–Neprilysin Inhibition versus Enalapril in Heart Failure</a:t>
            </a:r>
          </a:p>
        </p:txBody>
      </p:sp>
      <p:pic>
        <p:nvPicPr>
          <p:cNvPr id="1013" name="Content Placeholder 4" descr="Content Placeholder 4"/>
          <p:cNvPicPr>
            <a:picLocks noChangeAspect="1"/>
          </p:cNvPicPr>
          <p:nvPr/>
        </p:nvPicPr>
        <p:blipFill>
          <a:blip r:embed="rId2">
            <a:extLst/>
          </a:blip>
          <a:stretch>
            <a:fillRect/>
          </a:stretch>
        </p:blipFill>
        <p:spPr>
          <a:xfrm>
            <a:off x="2357754" y="1059582"/>
            <a:ext cx="4703919" cy="3756463"/>
          </a:xfrm>
          <a:prstGeom prst="rect">
            <a:avLst/>
          </a:prstGeom>
          <a:ln w="12700">
            <a:miter lim="400000"/>
          </a:ln>
        </p:spPr>
      </p:pic>
      <p:pic>
        <p:nvPicPr>
          <p:cNvPr id="1014" name="Picture 5" descr="Picture 5"/>
          <p:cNvPicPr>
            <a:picLocks noChangeAspect="1"/>
          </p:cNvPicPr>
          <p:nvPr/>
        </p:nvPicPr>
        <p:blipFill>
          <a:blip r:embed="rId3">
            <a:extLst/>
          </a:blip>
          <a:stretch>
            <a:fillRect/>
          </a:stretch>
        </p:blipFill>
        <p:spPr>
          <a:xfrm>
            <a:off x="1138397" y="0"/>
            <a:ext cx="2057139" cy="324136"/>
          </a:xfrm>
          <a:prstGeom prst="rect">
            <a:avLst/>
          </a:prstGeom>
          <a:ln w="12700">
            <a:miter lim="400000"/>
          </a:ln>
        </p:spPr>
      </p:pic>
      <p:sp>
        <p:nvSpPr>
          <p:cNvPr id="1015" name="Rectangle 6"/>
          <p:cNvSpPr txBox="1"/>
          <p:nvPr/>
        </p:nvSpPr>
        <p:spPr>
          <a:xfrm>
            <a:off x="3684106" y="1990897"/>
            <a:ext cx="3377567" cy="235460"/>
          </a:xfrm>
          <a:prstGeom prst="rect">
            <a:avLst/>
          </a:prstGeom>
          <a:ln w="12700">
            <a:miter lim="400000"/>
          </a:ln>
          <a:extLst>
            <a:ext uri="{C572A759-6A51-4108-AA02-DFA0A04FC94B}">
              <ma14:wrappingTextBoxFlag xmlns:ma14="http://schemas.microsoft.com/office/mac/drawingml/2011/main" val="1"/>
            </a:ext>
          </a:extLst>
        </p:spPr>
        <p:txBody>
          <a:bodyPr lIns="25716" tIns="25716" rIns="25716" bIns="25716">
            <a:spAutoFit/>
          </a:bodyPr>
          <a:lstStyle>
            <a:lvl1pPr defTabSz="685800">
              <a:defRPr sz="1200">
                <a:solidFill>
                  <a:srgbClr val="2970FF"/>
                </a:solidFill>
                <a:latin typeface="Times New Roman"/>
                <a:ea typeface="Times New Roman"/>
                <a:cs typeface="Times New Roman"/>
                <a:sym typeface="Times New Roman"/>
              </a:defRPr>
            </a:lvl1pPr>
          </a:lstStyle>
          <a:p>
            <a:pPr/>
            <a:r>
              <a:t>Cardiovascular death or first HF hospitalization</a:t>
            </a:r>
          </a:p>
        </p:txBody>
      </p:sp>
      <p:sp>
        <p:nvSpPr>
          <p:cNvPr id="1016" name="Rectangle 7"/>
          <p:cNvSpPr txBox="1"/>
          <p:nvPr/>
        </p:nvSpPr>
        <p:spPr>
          <a:xfrm>
            <a:off x="3653214" y="4858709"/>
            <a:ext cx="1837570" cy="235460"/>
          </a:xfrm>
          <a:prstGeom prst="rect">
            <a:avLst/>
          </a:prstGeom>
          <a:ln w="12700">
            <a:miter lim="400000"/>
          </a:ln>
          <a:extLst>
            <a:ext uri="{C572A759-6A51-4108-AA02-DFA0A04FC94B}">
              <ma14:wrappingTextBoxFlag xmlns:ma14="http://schemas.microsoft.com/office/mac/drawingml/2011/main" val="1"/>
            </a:ext>
          </a:extLst>
        </p:spPr>
        <p:txBody>
          <a:bodyPr wrap="none" lIns="25716" tIns="25716" rIns="25716" bIns="25716">
            <a:spAutoFit/>
          </a:bodyPr>
          <a:lstStyle>
            <a:lvl1pPr algn="ctr" defTabSz="685800">
              <a:defRPr sz="1200">
                <a:latin typeface="Times New Roman"/>
                <a:ea typeface="Times New Roman"/>
                <a:cs typeface="Times New Roman"/>
                <a:sym typeface="Times New Roman"/>
              </a:defRPr>
            </a:lvl1pPr>
          </a:lstStyle>
          <a:p>
            <a:pPr/>
            <a:r>
              <a:t>McMurray et al, NEJM 2014</a:t>
            </a:r>
          </a:p>
        </p:txBody>
      </p:sp>
    </p:spTree>
  </p:cSld>
  <p:clrMapOvr>
    <a:masterClrMapping/>
  </p:clrMapOvr>
  <p:transition xmlns:p14="http://schemas.microsoft.com/office/powerpoint/2010/main" spd="med" advClick="1"/>
</p:sld>
</file>

<file path=ppt/slides/slide5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018" name="Content Placeholder 5" descr="Content Placeholder 5"/>
          <p:cNvPicPr>
            <a:picLocks noChangeAspect="1"/>
          </p:cNvPicPr>
          <p:nvPr/>
        </p:nvPicPr>
        <p:blipFill>
          <a:blip r:embed="rId2">
            <a:extLst/>
          </a:blip>
          <a:stretch>
            <a:fillRect/>
          </a:stretch>
        </p:blipFill>
        <p:spPr>
          <a:xfrm>
            <a:off x="1143000" y="798236"/>
            <a:ext cx="6858000" cy="3547028"/>
          </a:xfrm>
          <a:prstGeom prst="rect">
            <a:avLst/>
          </a:prstGeom>
          <a:ln w="12700">
            <a:miter lim="400000"/>
          </a:ln>
        </p:spPr>
      </p:pic>
    </p:spTree>
  </p:cSld>
  <p:clrMapOvr>
    <a:masterClrMapping/>
  </p:clrMapOvr>
  <p:transition xmlns:p14="http://schemas.microsoft.com/office/powerpoint/2010/main" spd="med" advClick="1"/>
</p:sld>
</file>

<file path=ppt/slides/slide5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020"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021"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022" name="Text 2"/>
          <p:cNvSpPr txBox="1"/>
          <p:nvPr/>
        </p:nvSpPr>
        <p:spPr>
          <a:xfrm>
            <a:off x="365759" y="106401"/>
            <a:ext cx="8412482" cy="6467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Pillars 2 &amp; 3 — Beta-Blockers and Mineralocorticoid Receptor Antagonists</a:t>
            </a:r>
          </a:p>
        </p:txBody>
      </p:sp>
      <p:sp>
        <p:nvSpPr>
          <p:cNvPr id="1023"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024"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025" name="Shape 5"/>
          <p:cNvSpPr/>
          <p:nvPr/>
        </p:nvSpPr>
        <p:spPr>
          <a:xfrm>
            <a:off x="274320" y="1005839"/>
            <a:ext cx="4114801" cy="38404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26" name="Shape 6"/>
          <p:cNvSpPr/>
          <p:nvPr/>
        </p:nvSpPr>
        <p:spPr>
          <a:xfrm>
            <a:off x="274320" y="1005839"/>
            <a:ext cx="64009" cy="3840481"/>
          </a:xfrm>
          <a:prstGeom prst="rect">
            <a:avLst/>
          </a:prstGeom>
          <a:solidFill>
            <a:srgbClr val="3D5A73"/>
          </a:solidFill>
          <a:ln w="12700">
            <a:solidFill>
              <a:srgbClr val="3D5A73"/>
            </a:solidFill>
          </a:ln>
        </p:spPr>
        <p:txBody>
          <a:bodyPr lIns="45719" rIns="45719"/>
          <a:lstStyle/>
          <a:p>
            <a:pPr/>
          </a:p>
        </p:txBody>
      </p:sp>
      <p:sp>
        <p:nvSpPr>
          <p:cNvPr id="1027" name="Text 7"/>
          <p:cNvSpPr txBox="1"/>
          <p:nvPr/>
        </p:nvSpPr>
        <p:spPr>
          <a:xfrm>
            <a:off x="502920" y="1121472"/>
            <a:ext cx="3840480"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3D5A73"/>
                </a:solidFill>
              </a:defRPr>
            </a:lvl1pPr>
          </a:lstStyle>
          <a:p>
            <a:pPr/>
            <a:r>
              <a:t>Pillar 2 — Beta-Blockers</a:t>
            </a:r>
          </a:p>
        </p:txBody>
      </p:sp>
      <p:sp>
        <p:nvSpPr>
          <p:cNvPr id="1028" name="Text 8"/>
          <p:cNvSpPr txBox="1"/>
          <p:nvPr/>
        </p:nvSpPr>
        <p:spPr>
          <a:xfrm>
            <a:off x="502920" y="1450516"/>
            <a:ext cx="384048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Bisoprolol 1.25 → 10 mg OD  |  Carvedilol 3.125 → 25 mg BD  |  Metoprolol succinate 12.5 → 200 mg OD</a:t>
            </a:r>
          </a:p>
        </p:txBody>
      </p:sp>
      <p:sp>
        <p:nvSpPr>
          <p:cNvPr id="1029" name="Text 9"/>
          <p:cNvSpPr txBox="1"/>
          <p:nvPr/>
        </p:nvSpPr>
        <p:spPr>
          <a:xfrm>
            <a:off x="502920" y="1702361"/>
            <a:ext cx="3840480" cy="72836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b="1" i="1" sz="1200">
                <a:solidFill>
                  <a:srgbClr val="3D5A73"/>
                </a:solidFill>
              </a:defRPr>
            </a:pPr>
            <a:r>
              <a:t>Key trials: MERIT-HF (metoprolol), CIBIS-II (bisoprolol), COPERNICUS (carvedilol)</a:t>
            </a:r>
          </a:p>
          <a:p>
            <a:pPr>
              <a:defRPr b="1" i="1" sz="1200">
                <a:solidFill>
                  <a:srgbClr val="3D5A73"/>
                </a:solidFill>
              </a:defRPr>
            </a:pPr>
            <a:r>
              <a:t>~34% relative risk reduction in all-cause mortality across trials</a:t>
            </a:r>
          </a:p>
        </p:txBody>
      </p:sp>
      <p:sp>
        <p:nvSpPr>
          <p:cNvPr id="1030" name="Text 10"/>
          <p:cNvSpPr txBox="1"/>
          <p:nvPr/>
        </p:nvSpPr>
        <p:spPr>
          <a:xfrm>
            <a:off x="384047" y="2377439"/>
            <a:ext cx="3913634" cy="18713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Anti-remodelling: prevent adverse LV dilation over time</a:t>
            </a:r>
          </a:p>
          <a:p>
            <a:pPr marL="152400" indent="-152400">
              <a:buSzPct val="100000"/>
              <a:buChar char="•"/>
              <a:defRPr sz="1200">
                <a:solidFill>
                  <a:srgbClr val="1E2A38"/>
                </a:solidFill>
              </a:defRPr>
            </a:pPr>
            <a:r>
              <a:t>Anti-arrhythmic: reduce SCD risk significantly</a:t>
            </a:r>
          </a:p>
          <a:p>
            <a:pPr marL="152400" indent="-152400">
              <a:buSzPct val="100000"/>
              <a:buChar char="•"/>
              <a:defRPr sz="1200">
                <a:solidFill>
                  <a:srgbClr val="1E2A38"/>
                </a:solidFill>
              </a:defRPr>
            </a:pPr>
            <a:r>
              <a:t>Reverse cardiomyopathy in DCM over months</a:t>
            </a:r>
          </a:p>
          <a:p>
            <a:pPr marL="152400" indent="-152400">
              <a:buSzPct val="100000"/>
              <a:buChar char="•"/>
              <a:defRPr sz="1200">
                <a:solidFill>
                  <a:srgbClr val="1E2A38"/>
                </a:solidFill>
              </a:defRPr>
            </a:pPr>
            <a:r>
              <a:t>Do NOT initiate in acute decompensation — risk of haemodynamic deterioration</a:t>
            </a:r>
          </a:p>
          <a:p>
            <a:pPr marL="152400" indent="-152400">
              <a:buSzPct val="100000"/>
              <a:buChar char="•"/>
              <a:defRPr sz="1200">
                <a:solidFill>
                  <a:srgbClr val="1E2A38"/>
                </a:solidFill>
              </a:defRPr>
            </a:pPr>
            <a:r>
              <a:t>If patient already on beta-blocker: continue unless cardiogenic shock or severe refractory fluid overload</a:t>
            </a:r>
          </a:p>
          <a:p>
            <a:pPr marL="152400" indent="-152400">
              <a:buSzPct val="100000"/>
              <a:buChar char="•"/>
              <a:defRPr sz="1200">
                <a:solidFill>
                  <a:srgbClr val="1E2A38"/>
                </a:solidFill>
              </a:defRPr>
            </a:pPr>
            <a:r>
              <a:t>Start low, uptitrate monthly to maximum tolerated when euvolaemic</a:t>
            </a:r>
          </a:p>
          <a:p>
            <a:pPr marL="152400" indent="-152400">
              <a:buSzPct val="100000"/>
              <a:buChar char="•"/>
              <a:defRPr sz="1200">
                <a:solidFill>
                  <a:srgbClr val="1E2A38"/>
                </a:solidFill>
              </a:defRPr>
            </a:pPr>
            <a:r>
              <a:t>Do NOT stop abruptly — rebound tachycardia / deterioration</a:t>
            </a:r>
          </a:p>
        </p:txBody>
      </p:sp>
      <p:sp>
        <p:nvSpPr>
          <p:cNvPr id="1031" name="Shape 11"/>
          <p:cNvSpPr/>
          <p:nvPr/>
        </p:nvSpPr>
        <p:spPr>
          <a:xfrm>
            <a:off x="4617720" y="1005839"/>
            <a:ext cx="4206241" cy="384048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32" name="Shape 12"/>
          <p:cNvSpPr/>
          <p:nvPr/>
        </p:nvSpPr>
        <p:spPr>
          <a:xfrm>
            <a:off x="4617720" y="1005839"/>
            <a:ext cx="64009" cy="3840481"/>
          </a:xfrm>
          <a:prstGeom prst="rect">
            <a:avLst/>
          </a:prstGeom>
          <a:solidFill>
            <a:srgbClr val="C47A00"/>
          </a:solidFill>
          <a:ln w="12700">
            <a:solidFill>
              <a:srgbClr val="C47A00"/>
            </a:solidFill>
          </a:ln>
        </p:spPr>
        <p:txBody>
          <a:bodyPr lIns="45719" rIns="45719"/>
          <a:lstStyle/>
          <a:p>
            <a:pPr/>
          </a:p>
        </p:txBody>
      </p:sp>
      <p:sp>
        <p:nvSpPr>
          <p:cNvPr id="1033" name="Text 13"/>
          <p:cNvSpPr txBox="1"/>
          <p:nvPr/>
        </p:nvSpPr>
        <p:spPr>
          <a:xfrm>
            <a:off x="4846320" y="1190052"/>
            <a:ext cx="3931921" cy="18936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C47A00"/>
                </a:solidFill>
              </a:defRPr>
            </a:lvl1pPr>
          </a:lstStyle>
          <a:p>
            <a:pPr/>
            <a:r>
              <a:t>Pillar 3 — Mineralocorticoid Receptor Antagonists</a:t>
            </a:r>
          </a:p>
        </p:txBody>
      </p:sp>
      <p:sp>
        <p:nvSpPr>
          <p:cNvPr id="1034" name="Text 14"/>
          <p:cNvSpPr txBox="1"/>
          <p:nvPr/>
        </p:nvSpPr>
        <p:spPr>
          <a:xfrm>
            <a:off x="4846320" y="1615362"/>
            <a:ext cx="393192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Spironolactone 25–50 mg OD  |  Eplerenone 25–50 mg OD</a:t>
            </a:r>
          </a:p>
        </p:txBody>
      </p:sp>
      <p:sp>
        <p:nvSpPr>
          <p:cNvPr id="1035" name="Text 15"/>
          <p:cNvSpPr txBox="1"/>
          <p:nvPr/>
        </p:nvSpPr>
        <p:spPr>
          <a:xfrm>
            <a:off x="4846320" y="1729793"/>
            <a:ext cx="3931921" cy="72836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b="1" i="1" sz="1200">
                <a:solidFill>
                  <a:srgbClr val="C47A00"/>
                </a:solidFill>
              </a:defRPr>
            </a:pPr>
            <a:r>
              <a:t>RALES: spironolactone 30% ↓ all-cause mortality in severe HFrEF (NYHA III–IV)</a:t>
            </a:r>
          </a:p>
          <a:p>
            <a:pPr>
              <a:defRPr b="1" i="1" sz="1200">
                <a:solidFill>
                  <a:srgbClr val="C47A00"/>
                </a:solidFill>
              </a:defRPr>
            </a:pPr>
            <a:r>
              <a:t>EMPHASIS-HF: eplerenone in mild HFrEF (NYHA II, EF≤35%): 37% ↓ CV death + HHF</a:t>
            </a:r>
          </a:p>
        </p:txBody>
      </p:sp>
      <p:sp>
        <p:nvSpPr>
          <p:cNvPr id="1036" name="Text 16"/>
          <p:cNvSpPr txBox="1"/>
          <p:nvPr/>
        </p:nvSpPr>
        <p:spPr>
          <a:xfrm>
            <a:off x="4736591" y="2395727"/>
            <a:ext cx="3995930" cy="16808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buSzPct val="100000"/>
              <a:buChar char="•"/>
              <a:defRPr sz="1200">
                <a:solidFill>
                  <a:srgbClr val="1E2A38"/>
                </a:solidFill>
              </a:defRPr>
            </a:pPr>
            <a:r>
              <a:t>Anti-fibrotic: reduce myocardial fibrosis and LV stiffness</a:t>
            </a:r>
          </a:p>
          <a:p>
            <a:pPr marL="152400" indent="-152400">
              <a:buSzPct val="100000"/>
              <a:buChar char="•"/>
              <a:defRPr sz="1200">
                <a:solidFill>
                  <a:srgbClr val="1E2A38"/>
                </a:solidFill>
              </a:defRPr>
            </a:pPr>
            <a:r>
              <a:t>Eplerenone preferred post-MI (EPHESUS trial); avoids gynaecomastia. EMPHASIS-HF established eplerenone in mild HFrEF (NYHA II)</a:t>
            </a:r>
          </a:p>
          <a:p>
            <a:pPr marL="152400" indent="-152400">
              <a:buSzPct val="100000"/>
              <a:buChar char="•"/>
              <a:defRPr sz="1200">
                <a:solidFill>
                  <a:srgbClr val="1E2A38"/>
                </a:solidFill>
              </a:defRPr>
            </a:pPr>
            <a:r>
              <a:t>Spironolactone: cheaper, more data in chronic HFrEF</a:t>
            </a:r>
          </a:p>
          <a:p>
            <a:pPr marL="152400" indent="-152400">
              <a:buSzPct val="100000"/>
              <a:buChar char="•"/>
              <a:defRPr sz="1200">
                <a:solidFill>
                  <a:srgbClr val="1E2A38"/>
                </a:solidFill>
              </a:defRPr>
            </a:pPr>
            <a:r>
              <a:t>Check K⁺ and eGFR before starting and at 1, 4, 8, 12 wks</a:t>
            </a:r>
          </a:p>
          <a:p>
            <a:pPr marL="152400" indent="-152400">
              <a:buSzPct val="100000"/>
              <a:buChar char="•"/>
              <a:defRPr sz="1200">
                <a:solidFill>
                  <a:srgbClr val="1E2A38"/>
                </a:solidFill>
              </a:defRPr>
            </a:pPr>
            <a:r>
              <a:t>Contraindicated: K⁺ &gt; 5.0 mmol/L or eGFR &lt; 30 mL/min</a:t>
            </a:r>
          </a:p>
          <a:p>
            <a:pPr marL="152400" indent="-152400">
              <a:buSzPct val="100000"/>
              <a:buChar char="•"/>
              <a:defRPr sz="1200">
                <a:solidFill>
                  <a:srgbClr val="1E2A38"/>
                </a:solidFill>
              </a:defRPr>
            </a:pPr>
            <a:r>
              <a:t>Risk of hyperkalaemia +++: DO NOT combine with combined ACEi + ARB</a:t>
            </a:r>
          </a:p>
        </p:txBody>
      </p:sp>
    </p:spTree>
  </p:cSld>
  <p:clrMapOvr>
    <a:masterClrMapping/>
  </p:clrMapOvr>
  <p:transition xmlns:p14="http://schemas.microsoft.com/office/powerpoint/2010/main" spd="med" advClick="1"/>
</p:sld>
</file>

<file path=ppt/slides/slide5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40" name="Title 1"/>
          <p:cNvSpPr txBox="1"/>
          <p:nvPr>
            <p:ph type="title"/>
          </p:nvPr>
        </p:nvSpPr>
        <p:spPr>
          <a:prstGeom prst="rect">
            <a:avLst/>
          </a:prstGeom>
        </p:spPr>
        <p:txBody>
          <a:bodyPr/>
          <a:lstStyle>
            <a:lvl1pPr>
              <a:defRPr>
                <a:solidFill>
                  <a:srgbClr val="000000"/>
                </a:solidFill>
                <a:latin typeface="Times New Roman"/>
                <a:ea typeface="Times New Roman"/>
                <a:cs typeface="Times New Roman"/>
                <a:sym typeface="Times New Roman"/>
              </a:defRPr>
            </a:lvl1pPr>
          </a:lstStyle>
          <a:p>
            <a:pPr/>
            <a:r>
              <a:t>Sodium-glucose co-transporter-2 (SGLT2) inhibitors</a:t>
            </a:r>
          </a:p>
        </p:txBody>
      </p:sp>
      <p:sp>
        <p:nvSpPr>
          <p:cNvPr id="1041" name="Content Placeholder 9"/>
          <p:cNvSpPr txBox="1"/>
          <p:nvPr>
            <p:ph type="body" sz="quarter" idx="1"/>
          </p:nvPr>
        </p:nvSpPr>
        <p:spPr>
          <a:xfrm>
            <a:off x="1497806" y="1504950"/>
            <a:ext cx="6148389" cy="1346352"/>
          </a:xfrm>
          <a:prstGeom prst="rect">
            <a:avLst/>
          </a:prstGeom>
        </p:spPr>
        <p:txBody>
          <a:bodyPr/>
          <a:lstStyle/>
          <a:p>
            <a:pPr marL="283288" indent="-244394" defTabSz="672084">
              <a:lnSpc>
                <a:spcPct val="81000"/>
              </a:lnSpc>
              <a:defRPr sz="1568">
                <a:solidFill>
                  <a:srgbClr val="000000"/>
                </a:solidFill>
                <a:latin typeface="Times New Roman"/>
                <a:ea typeface="Times New Roman"/>
                <a:cs typeface="Times New Roman"/>
                <a:sym typeface="Times New Roman"/>
              </a:defRPr>
            </a:pPr>
            <a:r>
              <a:t>SGLT2 is the major transport protein and </a:t>
            </a:r>
            <a:r>
              <a:rPr b="1"/>
              <a:t>promotes reabsorption </a:t>
            </a:r>
            <a:r>
              <a:t>from the glomerular filtration glucose back into circulation and is responsible for approximately 90% of the kidney's glucose reabsorption.</a:t>
            </a:r>
          </a:p>
          <a:p>
            <a:pPr marL="262922" indent="-224027" defTabSz="672084">
              <a:lnSpc>
                <a:spcPct val="81000"/>
              </a:lnSpc>
              <a:defRPr sz="1176">
                <a:solidFill>
                  <a:srgbClr val="000000"/>
                </a:solidFill>
                <a:latin typeface="Times New Roman"/>
                <a:ea typeface="Times New Roman"/>
                <a:cs typeface="Times New Roman"/>
                <a:sym typeface="Times New Roman"/>
              </a:defRPr>
            </a:pPr>
          </a:p>
          <a:p>
            <a:pPr marL="283288" indent="-244394" defTabSz="672084">
              <a:lnSpc>
                <a:spcPct val="81000"/>
              </a:lnSpc>
              <a:defRPr sz="1568">
                <a:solidFill>
                  <a:srgbClr val="000000"/>
                </a:solidFill>
                <a:latin typeface="Times New Roman"/>
                <a:ea typeface="Times New Roman"/>
                <a:cs typeface="Times New Roman"/>
                <a:sym typeface="Times New Roman"/>
              </a:defRPr>
            </a:pPr>
            <a:r>
              <a:t>SGLT2 is mainly expressed in the kidneys on the epithelial cells lining the first segment of the proximal convoluted tubule.</a:t>
            </a:r>
          </a:p>
        </p:txBody>
      </p:sp>
      <p:pic>
        <p:nvPicPr>
          <p:cNvPr id="1042" name="Picture 12" descr="Picture 12"/>
          <p:cNvPicPr>
            <a:picLocks noChangeAspect="1"/>
          </p:cNvPicPr>
          <p:nvPr/>
        </p:nvPicPr>
        <p:blipFill>
          <a:blip r:embed="rId2">
            <a:extLst/>
          </a:blip>
          <a:stretch>
            <a:fillRect/>
          </a:stretch>
        </p:blipFill>
        <p:spPr>
          <a:xfrm>
            <a:off x="4969805" y="3048429"/>
            <a:ext cx="3031195" cy="1791573"/>
          </a:xfrm>
          <a:prstGeom prst="rect">
            <a:avLst/>
          </a:prstGeom>
          <a:ln w="12700">
            <a:miter lim="400000"/>
          </a:ln>
        </p:spPr>
      </p:pic>
      <p:sp>
        <p:nvSpPr>
          <p:cNvPr id="1043" name="Rectangle 13"/>
          <p:cNvSpPr txBox="1"/>
          <p:nvPr/>
        </p:nvSpPr>
        <p:spPr>
          <a:xfrm>
            <a:off x="1590198" y="2999934"/>
            <a:ext cx="3287079" cy="997461"/>
          </a:xfrm>
          <a:prstGeom prst="rect">
            <a:avLst/>
          </a:prstGeom>
          <a:ln w="12700">
            <a:miter lim="400000"/>
          </a:ln>
          <a:extLst>
            <a:ext uri="{C572A759-6A51-4108-AA02-DFA0A04FC94B}">
              <ma14:wrappingTextBoxFlag xmlns:ma14="http://schemas.microsoft.com/office/mac/drawingml/2011/main" val="1"/>
            </a:ext>
          </a:extLst>
        </p:spPr>
        <p:txBody>
          <a:bodyPr lIns="25716" tIns="25716" rIns="25716" bIns="25716">
            <a:spAutoFit/>
          </a:bodyPr>
          <a:lstStyle/>
          <a:p>
            <a:pPr marL="192880" indent="-192880" defTabSz="685800">
              <a:buSzPct val="100000"/>
              <a:buFont typeface="Arial"/>
              <a:buChar char="•"/>
              <a:defRPr sz="1200">
                <a:latin typeface="Times New Roman"/>
                <a:ea typeface="Times New Roman"/>
                <a:cs typeface="Times New Roman"/>
                <a:sym typeface="Times New Roman"/>
              </a:defRPr>
            </a:pPr>
            <a:r>
              <a:t>By </a:t>
            </a:r>
            <a:r>
              <a:rPr b="1"/>
              <a:t>inhibiting SGLT2</a:t>
            </a:r>
            <a:r>
              <a:t>, gliflozins prevent the kidneys' reuptake of glucose from the glomerular filtrate and subsequently lower the glucose level in the blood and promote the excretion of glucose in the urine </a:t>
            </a:r>
            <a:r>
              <a:rPr b="1"/>
              <a:t>(</a:t>
            </a:r>
            <a:r>
              <a:rPr b="1" u="sng">
                <a:solidFill>
                  <a:srgbClr val="009999"/>
                </a:solidFill>
                <a:uFill>
                  <a:solidFill>
                    <a:srgbClr val="009999"/>
                  </a:solidFill>
                </a:uFill>
                <a:hlinkClick r:id="rId3" invalidUrl="" action="" tgtFrame="" tooltip="" history="1" highlightClick="0" endSnd="0"/>
              </a:rPr>
              <a:t>glucosuria</a:t>
            </a:r>
            <a:r>
              <a:rPr b="1"/>
              <a:t>)</a:t>
            </a:r>
          </a:p>
        </p:txBody>
      </p:sp>
    </p:spTree>
  </p:cSld>
  <p:clrMapOvr>
    <a:masterClrMapping/>
  </p:clrMapOvr>
  <p:transition xmlns:p14="http://schemas.microsoft.com/office/powerpoint/2010/main" spd="med" advClick="1"/>
</p:sld>
</file>

<file path=ppt/slides/slide5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45" name="Title 1"/>
          <p:cNvSpPr txBox="1"/>
          <p:nvPr>
            <p:ph type="title"/>
          </p:nvPr>
        </p:nvSpPr>
        <p:spPr>
          <a:xfrm>
            <a:off x="1614487" y="337006"/>
            <a:ext cx="5915026" cy="776583"/>
          </a:xfrm>
          <a:prstGeom prst="rect">
            <a:avLst/>
          </a:prstGeom>
        </p:spPr>
        <p:txBody>
          <a:bodyPr/>
          <a:lstStyle>
            <a:lvl1pPr defTabSz="498919">
              <a:defRPr b="0" sz="2400">
                <a:solidFill>
                  <a:srgbClr val="000000"/>
                </a:solidFill>
                <a:latin typeface="Times New Roman"/>
                <a:ea typeface="Times New Roman"/>
                <a:cs typeface="Times New Roman"/>
                <a:sym typeface="Times New Roman"/>
              </a:defRPr>
            </a:lvl1pPr>
          </a:lstStyle>
          <a:p>
            <a:pPr/>
            <a:r>
              <a:t>Dapagliflozin in Patients with Heart Failure and Reduced Ejection Fraction (DAPA-HF)</a:t>
            </a:r>
          </a:p>
        </p:txBody>
      </p:sp>
      <p:pic>
        <p:nvPicPr>
          <p:cNvPr id="1046" name="Content Placeholder 7" descr="Content Placeholder 7"/>
          <p:cNvPicPr>
            <a:picLocks noChangeAspect="1"/>
          </p:cNvPicPr>
          <p:nvPr/>
        </p:nvPicPr>
        <p:blipFill>
          <a:blip r:embed="rId2">
            <a:extLst/>
          </a:blip>
          <a:stretch>
            <a:fillRect/>
          </a:stretch>
        </p:blipFill>
        <p:spPr>
          <a:xfrm>
            <a:off x="2271784" y="1172813"/>
            <a:ext cx="5235798" cy="3343153"/>
          </a:xfrm>
          <a:prstGeom prst="rect">
            <a:avLst/>
          </a:prstGeom>
          <a:ln w="12700">
            <a:miter lim="400000"/>
          </a:ln>
        </p:spPr>
      </p:pic>
      <p:sp>
        <p:nvSpPr>
          <p:cNvPr id="1047" name="Rectangle 3"/>
          <p:cNvSpPr txBox="1"/>
          <p:nvPr/>
        </p:nvSpPr>
        <p:spPr>
          <a:xfrm>
            <a:off x="6084168" y="1577688"/>
            <a:ext cx="1774096" cy="425960"/>
          </a:xfrm>
          <a:prstGeom prst="rect">
            <a:avLst/>
          </a:prstGeom>
          <a:ln w="12700">
            <a:miter lim="400000"/>
          </a:ln>
          <a:extLst>
            <a:ext uri="{C572A759-6A51-4108-AA02-DFA0A04FC94B}">
              <ma14:wrappingTextBoxFlag xmlns:ma14="http://schemas.microsoft.com/office/mac/drawingml/2011/main" val="1"/>
            </a:ext>
          </a:extLst>
        </p:spPr>
        <p:txBody>
          <a:bodyPr lIns="25716" tIns="25716" rIns="25716" bIns="25716">
            <a:spAutoFit/>
          </a:bodyPr>
          <a:lstStyle>
            <a:lvl1pPr defTabSz="685800">
              <a:defRPr sz="1200">
                <a:solidFill>
                  <a:srgbClr val="2970FF"/>
                </a:solidFill>
                <a:latin typeface="Times New Roman"/>
                <a:ea typeface="Times New Roman"/>
                <a:cs typeface="Times New Roman"/>
                <a:sym typeface="Times New Roman"/>
              </a:defRPr>
            </a:lvl1pPr>
          </a:lstStyle>
          <a:p>
            <a:pPr/>
            <a:r>
              <a:t>Cardiovascular death and heart failure hospitalization </a:t>
            </a:r>
          </a:p>
        </p:txBody>
      </p:sp>
      <p:sp>
        <p:nvSpPr>
          <p:cNvPr id="1048" name="Rectangle 4"/>
          <p:cNvSpPr txBox="1"/>
          <p:nvPr/>
        </p:nvSpPr>
        <p:spPr>
          <a:xfrm>
            <a:off x="6463132" y="4944323"/>
            <a:ext cx="1394211" cy="173579"/>
          </a:xfrm>
          <a:prstGeom prst="rect">
            <a:avLst/>
          </a:prstGeom>
          <a:ln w="12700">
            <a:miter lim="400000"/>
          </a:ln>
          <a:extLst>
            <a:ext uri="{C572A759-6A51-4108-AA02-DFA0A04FC94B}">
              <ma14:wrappingTextBoxFlag xmlns:ma14="http://schemas.microsoft.com/office/mac/drawingml/2011/main" val="1"/>
            </a:ext>
          </a:extLst>
        </p:spPr>
        <p:txBody>
          <a:bodyPr wrap="none" lIns="25716" tIns="25716" rIns="25716" bIns="25716">
            <a:spAutoFit/>
          </a:bodyPr>
          <a:lstStyle>
            <a:lvl1pPr algn="ctr" defTabSz="685800">
              <a:defRPr sz="900">
                <a:latin typeface="Times New Roman"/>
                <a:ea typeface="Times New Roman"/>
                <a:cs typeface="Times New Roman"/>
                <a:sym typeface="Times New Roman"/>
              </a:defRPr>
            </a:lvl1pPr>
          </a:lstStyle>
          <a:p>
            <a:pPr/>
            <a:r>
              <a:t>McMurray et al, NEJM 2019</a:t>
            </a:r>
          </a:p>
        </p:txBody>
      </p:sp>
      <p:pic>
        <p:nvPicPr>
          <p:cNvPr id="1049" name="Picture 5" descr="Picture 5"/>
          <p:cNvPicPr>
            <a:picLocks noChangeAspect="1"/>
          </p:cNvPicPr>
          <p:nvPr/>
        </p:nvPicPr>
        <p:blipFill>
          <a:blip r:embed="rId3">
            <a:extLst/>
          </a:blip>
          <a:stretch>
            <a:fillRect/>
          </a:stretch>
        </p:blipFill>
        <p:spPr>
          <a:xfrm>
            <a:off x="1143000" y="12870"/>
            <a:ext cx="2057139" cy="324137"/>
          </a:xfrm>
          <a:prstGeom prst="rect">
            <a:avLst/>
          </a:prstGeom>
          <a:ln w="12700">
            <a:miter lim="400000"/>
          </a:ln>
        </p:spPr>
      </p:pic>
      <p:pic>
        <p:nvPicPr>
          <p:cNvPr id="1050" name="Screenshot 2020-09-20 at 21.37.23.png" descr="Screenshot 2020-09-20 at 21.37.23.png"/>
          <p:cNvPicPr>
            <a:picLocks noChangeAspect="1"/>
          </p:cNvPicPr>
          <p:nvPr/>
        </p:nvPicPr>
        <p:blipFill>
          <a:blip r:embed="rId4">
            <a:extLst/>
          </a:blip>
          <a:stretch>
            <a:fillRect/>
          </a:stretch>
        </p:blipFill>
        <p:spPr>
          <a:xfrm>
            <a:off x="5336209" y="2282226"/>
            <a:ext cx="595594" cy="156163"/>
          </a:xfrm>
          <a:prstGeom prst="rect">
            <a:avLst/>
          </a:prstGeom>
          <a:ln w="12700">
            <a:miter lim="400000"/>
          </a:ln>
        </p:spPr>
      </p:pic>
      <p:pic>
        <p:nvPicPr>
          <p:cNvPr id="1051" name="Screenshot 2020-09-20 at 21.37.29.png" descr="Screenshot 2020-09-20 at 21.37.29.png"/>
          <p:cNvPicPr>
            <a:picLocks noChangeAspect="1"/>
          </p:cNvPicPr>
          <p:nvPr/>
        </p:nvPicPr>
        <p:blipFill>
          <a:blip r:embed="rId5">
            <a:extLst/>
          </a:blip>
          <a:stretch>
            <a:fillRect/>
          </a:stretch>
        </p:blipFill>
        <p:spPr>
          <a:xfrm>
            <a:off x="5333003" y="2073823"/>
            <a:ext cx="402118" cy="156163"/>
          </a:xfrm>
          <a:prstGeom prst="rect">
            <a:avLst/>
          </a:prstGeom>
          <a:ln w="12700">
            <a:miter lim="400000"/>
          </a:ln>
        </p:spPr>
      </p:pic>
    </p:spTree>
  </p:cSld>
  <p:clrMapOvr>
    <a:masterClrMapping/>
  </p:clrMapOvr>
  <p:transition xmlns:p14="http://schemas.microsoft.com/office/powerpoint/2010/main" spd="med" advClick="1"/>
</p:sld>
</file>

<file path=ppt/slides/slide5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53" name="Cardiovascular and Renal Outcomes with Empagliflozin in Heart Failure (EMPEROR-Reduced)"/>
          <p:cNvSpPr txBox="1"/>
          <p:nvPr>
            <p:ph type="title"/>
          </p:nvPr>
        </p:nvSpPr>
        <p:spPr>
          <a:xfrm>
            <a:off x="1485900" y="397664"/>
            <a:ext cx="6172200" cy="661918"/>
          </a:xfrm>
          <a:prstGeom prst="rect">
            <a:avLst/>
          </a:prstGeom>
        </p:spPr>
        <p:txBody>
          <a:bodyPr/>
          <a:lstStyle>
            <a:lvl1pPr defTabSz="257175">
              <a:defRPr b="0" sz="2000">
                <a:solidFill>
                  <a:srgbClr val="000000"/>
                </a:solidFill>
                <a:latin typeface="Times New Roman"/>
                <a:ea typeface="Times New Roman"/>
                <a:cs typeface="Times New Roman"/>
                <a:sym typeface="Times New Roman"/>
              </a:defRPr>
            </a:lvl1pPr>
          </a:lstStyle>
          <a:p>
            <a:pPr/>
            <a:r>
              <a:t>Cardiovascular and Renal Outcomes with Empagliflozin in Heart Failure (EMPEROR-Reduced)</a:t>
            </a:r>
          </a:p>
        </p:txBody>
      </p:sp>
      <p:pic>
        <p:nvPicPr>
          <p:cNvPr id="1054" name="Screenshot 2020-09-20 at 02.27.56.png" descr="Screenshot 2020-09-20 at 02.27.56.png"/>
          <p:cNvPicPr>
            <a:picLocks noChangeAspect="1"/>
          </p:cNvPicPr>
          <p:nvPr/>
        </p:nvPicPr>
        <p:blipFill>
          <a:blip r:embed="rId2">
            <a:extLst/>
          </a:blip>
          <a:stretch>
            <a:fillRect/>
          </a:stretch>
        </p:blipFill>
        <p:spPr>
          <a:xfrm>
            <a:off x="2051999" y="1125950"/>
            <a:ext cx="5040002" cy="3381268"/>
          </a:xfrm>
          <a:prstGeom prst="rect">
            <a:avLst/>
          </a:prstGeom>
          <a:ln w="12700">
            <a:miter lim="400000"/>
          </a:ln>
        </p:spPr>
      </p:pic>
      <p:sp>
        <p:nvSpPr>
          <p:cNvPr id="1055" name="Cardiovascular death or heart failure hospitalization"/>
          <p:cNvSpPr txBox="1"/>
          <p:nvPr/>
        </p:nvSpPr>
        <p:spPr>
          <a:xfrm>
            <a:off x="4961163" y="2040263"/>
            <a:ext cx="2872535" cy="173579"/>
          </a:xfrm>
          <a:prstGeom prst="rect">
            <a:avLst/>
          </a:prstGeom>
          <a:ln w="12700">
            <a:miter lim="400000"/>
          </a:ln>
          <a:extLst>
            <a:ext uri="{C572A759-6A51-4108-AA02-DFA0A04FC94B}">
              <ma14:wrappingTextBoxFlag xmlns:ma14="http://schemas.microsoft.com/office/mac/drawingml/2011/main" val="1"/>
            </a:ext>
          </a:extLst>
        </p:spPr>
        <p:txBody>
          <a:bodyPr lIns="25716" tIns="25716" rIns="25716" bIns="25716">
            <a:spAutoFit/>
          </a:bodyPr>
          <a:lstStyle>
            <a:lvl1pPr defTabSz="342900">
              <a:defRPr sz="900">
                <a:solidFill>
                  <a:srgbClr val="2970FF"/>
                </a:solidFill>
                <a:latin typeface="Times New Roman"/>
                <a:ea typeface="Times New Roman"/>
                <a:cs typeface="Times New Roman"/>
                <a:sym typeface="Times New Roman"/>
              </a:defRPr>
            </a:lvl1pPr>
          </a:lstStyle>
          <a:p>
            <a:pPr/>
            <a:r>
              <a:t>Cardiovascular death or heart failure hospitalization</a:t>
            </a:r>
          </a:p>
        </p:txBody>
      </p:sp>
      <p:pic>
        <p:nvPicPr>
          <p:cNvPr id="1056" name="Picture 5" descr="Picture 5"/>
          <p:cNvPicPr>
            <a:picLocks noChangeAspect="1"/>
          </p:cNvPicPr>
          <p:nvPr/>
        </p:nvPicPr>
        <p:blipFill>
          <a:blip r:embed="rId3">
            <a:extLst/>
          </a:blip>
          <a:stretch>
            <a:fillRect/>
          </a:stretch>
        </p:blipFill>
        <p:spPr>
          <a:xfrm>
            <a:off x="1143000" y="7160"/>
            <a:ext cx="2057139" cy="324136"/>
          </a:xfrm>
          <a:prstGeom prst="rect">
            <a:avLst/>
          </a:prstGeom>
          <a:ln w="12700">
            <a:miter lim="400000"/>
          </a:ln>
        </p:spPr>
      </p:pic>
      <p:sp>
        <p:nvSpPr>
          <p:cNvPr id="1057" name="Packer et al, NEJM 2020"/>
          <p:cNvSpPr txBox="1"/>
          <p:nvPr/>
        </p:nvSpPr>
        <p:spPr>
          <a:xfrm>
            <a:off x="6386835" y="4754409"/>
            <a:ext cx="1446862" cy="173579"/>
          </a:xfrm>
          <a:prstGeom prst="rect">
            <a:avLst/>
          </a:prstGeom>
          <a:ln w="12700">
            <a:miter lim="400000"/>
          </a:ln>
          <a:extLst>
            <a:ext uri="{C572A759-6A51-4108-AA02-DFA0A04FC94B}">
              <ma14:wrappingTextBoxFlag xmlns:ma14="http://schemas.microsoft.com/office/mac/drawingml/2011/main" val="1"/>
            </a:ext>
          </a:extLst>
        </p:spPr>
        <p:txBody>
          <a:bodyPr lIns="25716" tIns="25716" rIns="25716" bIns="25716">
            <a:spAutoFit/>
          </a:bodyPr>
          <a:lstStyle>
            <a:lvl1pPr defTabSz="342900">
              <a:defRPr sz="900">
                <a:latin typeface="Times New Roman"/>
                <a:ea typeface="Times New Roman"/>
                <a:cs typeface="Times New Roman"/>
                <a:sym typeface="Times New Roman"/>
              </a:defRPr>
            </a:lvl1pPr>
          </a:lstStyle>
          <a:p>
            <a:pPr/>
            <a:r>
              <a:t>Packer et al, NEJM 2020</a:t>
            </a:r>
          </a:p>
        </p:txBody>
      </p:sp>
    </p:spTree>
  </p:cSld>
  <p:clrMapOvr>
    <a:masterClrMapping/>
  </p:clrMapOvr>
  <p:transition xmlns:p14="http://schemas.microsoft.com/office/powerpoint/2010/main" spd="med" advClick="1"/>
</p:sld>
</file>

<file path=ppt/slides/slide5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059"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060"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061"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Pillar 4 — SGLT2 Inhibitors in Heart Failure</a:t>
            </a:r>
          </a:p>
        </p:txBody>
      </p:sp>
      <p:sp>
        <p:nvSpPr>
          <p:cNvPr id="1062"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063"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064" name="Shape 5"/>
          <p:cNvSpPr/>
          <p:nvPr/>
        </p:nvSpPr>
        <p:spPr>
          <a:xfrm>
            <a:off x="274320" y="987552"/>
            <a:ext cx="8595360" cy="457201"/>
          </a:xfrm>
          <a:prstGeom prst="rect">
            <a:avLst/>
          </a:prstGeom>
          <a:solidFill>
            <a:srgbClr val="EAF7F5"/>
          </a:solidFill>
          <a:ln w="12700">
            <a:solidFill>
              <a:srgbClr val="EAF7F5"/>
            </a:solidFill>
          </a:ln>
        </p:spPr>
        <p:txBody>
          <a:bodyPr lIns="45719" rIns="45719"/>
          <a:lstStyle/>
          <a:p>
            <a:pPr/>
          </a:p>
        </p:txBody>
      </p:sp>
      <p:sp>
        <p:nvSpPr>
          <p:cNvPr id="1065" name="Shape 6"/>
          <p:cNvSpPr/>
          <p:nvPr/>
        </p:nvSpPr>
        <p:spPr>
          <a:xfrm>
            <a:off x="274320" y="987552"/>
            <a:ext cx="64009" cy="457201"/>
          </a:xfrm>
          <a:prstGeom prst="rect">
            <a:avLst/>
          </a:prstGeom>
          <a:solidFill>
            <a:srgbClr val="00A896"/>
          </a:solidFill>
          <a:ln w="12700">
            <a:solidFill>
              <a:srgbClr val="00A896"/>
            </a:solidFill>
          </a:ln>
        </p:spPr>
        <p:txBody>
          <a:bodyPr lIns="45719" rIns="45719"/>
          <a:lstStyle/>
          <a:p>
            <a:pPr/>
          </a:p>
        </p:txBody>
      </p:sp>
      <p:sp>
        <p:nvSpPr>
          <p:cNvPr id="1066" name="Text 7"/>
          <p:cNvSpPr txBox="1"/>
          <p:nvPr/>
        </p:nvSpPr>
        <p:spPr>
          <a:xfrm>
            <a:off x="475488" y="1022027"/>
            <a:ext cx="8275319" cy="3699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E2A38"/>
                </a:solidFill>
              </a:defRPr>
            </a:lvl1pPr>
          </a:lstStyle>
          <a:p>
            <a:pPr/>
            <a:r>
              <a:t>SGLT2i represent the most recent addition to the four pillars — benefit is independent of diabetes status, and minimal BP lowering means they are safe to use even in normotensive HF patients.</a:t>
            </a:r>
          </a:p>
        </p:txBody>
      </p:sp>
      <p:sp>
        <p:nvSpPr>
          <p:cNvPr id="1067" name="Shape 8"/>
          <p:cNvSpPr/>
          <p:nvPr/>
        </p:nvSpPr>
        <p:spPr>
          <a:xfrm>
            <a:off x="274320" y="1572767"/>
            <a:ext cx="8595360" cy="1426465"/>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68" name="Shape 9"/>
          <p:cNvSpPr/>
          <p:nvPr/>
        </p:nvSpPr>
        <p:spPr>
          <a:xfrm>
            <a:off x="274320" y="1572767"/>
            <a:ext cx="64009" cy="1426465"/>
          </a:xfrm>
          <a:prstGeom prst="rect">
            <a:avLst/>
          </a:prstGeom>
          <a:solidFill>
            <a:srgbClr val="00A896"/>
          </a:solidFill>
          <a:ln w="12700">
            <a:solidFill>
              <a:srgbClr val="00A896"/>
            </a:solidFill>
          </a:ln>
        </p:spPr>
        <p:txBody>
          <a:bodyPr lIns="45719" rIns="45719"/>
          <a:lstStyle/>
          <a:p>
            <a:pPr/>
          </a:p>
        </p:txBody>
      </p:sp>
      <p:sp>
        <p:nvSpPr>
          <p:cNvPr id="1069" name="Shape 10"/>
          <p:cNvSpPr/>
          <p:nvPr/>
        </p:nvSpPr>
        <p:spPr>
          <a:xfrm>
            <a:off x="274320" y="1572767"/>
            <a:ext cx="1828801" cy="1426465"/>
          </a:xfrm>
          <a:prstGeom prst="rect">
            <a:avLst/>
          </a:prstGeom>
          <a:solidFill>
            <a:srgbClr val="00A896"/>
          </a:solidFill>
          <a:ln w="12700">
            <a:solidFill>
              <a:srgbClr val="00A896"/>
            </a:solidFill>
          </a:ln>
        </p:spPr>
        <p:txBody>
          <a:bodyPr lIns="45719" rIns="45719"/>
          <a:lstStyle/>
          <a:p>
            <a:pPr/>
          </a:p>
        </p:txBody>
      </p:sp>
      <p:sp>
        <p:nvSpPr>
          <p:cNvPr id="1070" name="Text 11"/>
          <p:cNvSpPr txBox="1"/>
          <p:nvPr/>
        </p:nvSpPr>
        <p:spPr>
          <a:xfrm>
            <a:off x="320039" y="1878007"/>
            <a:ext cx="173736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DAPA-HF (2019)</a:t>
            </a:r>
          </a:p>
        </p:txBody>
      </p:sp>
      <p:sp>
        <p:nvSpPr>
          <p:cNvPr id="1071" name="Text 12"/>
          <p:cNvSpPr txBox="1"/>
          <p:nvPr/>
        </p:nvSpPr>
        <p:spPr>
          <a:xfrm>
            <a:off x="320039" y="2214294"/>
            <a:ext cx="1737362"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100">
                <a:solidFill>
                  <a:srgbClr val="C8EDEA"/>
                </a:solidFill>
              </a:defRPr>
            </a:lvl1pPr>
          </a:lstStyle>
          <a:p>
            <a:pPr/>
            <a:r>
              <a:t>Dapagliflozin 10 mg</a:t>
            </a:r>
          </a:p>
        </p:txBody>
      </p:sp>
      <p:sp>
        <p:nvSpPr>
          <p:cNvPr id="1072" name="Text 13"/>
          <p:cNvSpPr txBox="1"/>
          <p:nvPr/>
        </p:nvSpPr>
        <p:spPr>
          <a:xfrm>
            <a:off x="2286000" y="1713791"/>
            <a:ext cx="640080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6B7E92"/>
                </a:solidFill>
              </a:defRPr>
            </a:lvl1pPr>
          </a:lstStyle>
          <a:p>
            <a:pPr/>
            <a:r>
              <a:t>Population: HFrEF (EF ≤40%), 45% no T2DM</a:t>
            </a:r>
          </a:p>
        </p:txBody>
      </p:sp>
      <p:sp>
        <p:nvSpPr>
          <p:cNvPr id="1073" name="Text 14"/>
          <p:cNvSpPr txBox="1"/>
          <p:nvPr/>
        </p:nvSpPr>
        <p:spPr>
          <a:xfrm>
            <a:off x="2286000" y="2154227"/>
            <a:ext cx="6400800"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26% ↓ worsening HF or CV death (NNT 21)</a:t>
            </a:r>
          </a:p>
          <a:p>
            <a:pPr>
              <a:defRPr sz="1200">
                <a:solidFill>
                  <a:srgbClr val="1E2A38"/>
                </a:solidFill>
              </a:defRPr>
            </a:pPr>
            <a:r>
              <a:t>Reduced all-cause mortality, HHF, and improved KCCQ QoL</a:t>
            </a:r>
          </a:p>
          <a:p>
            <a:pPr>
              <a:defRPr sz="1200">
                <a:solidFill>
                  <a:srgbClr val="1E2A38"/>
                </a:solidFill>
              </a:defRPr>
            </a:pPr>
            <a:r>
              <a:t>Benefit seen within 28 days</a:t>
            </a:r>
          </a:p>
        </p:txBody>
      </p:sp>
      <p:sp>
        <p:nvSpPr>
          <p:cNvPr id="1074" name="Shape 15"/>
          <p:cNvSpPr/>
          <p:nvPr/>
        </p:nvSpPr>
        <p:spPr>
          <a:xfrm>
            <a:off x="274320" y="3145535"/>
            <a:ext cx="8595360" cy="1426465"/>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75" name="Shape 16"/>
          <p:cNvSpPr/>
          <p:nvPr/>
        </p:nvSpPr>
        <p:spPr>
          <a:xfrm>
            <a:off x="274320" y="3145535"/>
            <a:ext cx="64009" cy="1426465"/>
          </a:xfrm>
          <a:prstGeom prst="rect">
            <a:avLst/>
          </a:prstGeom>
          <a:solidFill>
            <a:srgbClr val="3D5A73"/>
          </a:solidFill>
          <a:ln w="12700">
            <a:solidFill>
              <a:srgbClr val="3D5A73"/>
            </a:solidFill>
          </a:ln>
        </p:spPr>
        <p:txBody>
          <a:bodyPr lIns="45719" rIns="45719"/>
          <a:lstStyle/>
          <a:p>
            <a:pPr/>
          </a:p>
        </p:txBody>
      </p:sp>
      <p:sp>
        <p:nvSpPr>
          <p:cNvPr id="1076" name="Shape 17"/>
          <p:cNvSpPr/>
          <p:nvPr/>
        </p:nvSpPr>
        <p:spPr>
          <a:xfrm>
            <a:off x="274320" y="3145535"/>
            <a:ext cx="1828801" cy="1426465"/>
          </a:xfrm>
          <a:prstGeom prst="rect">
            <a:avLst/>
          </a:prstGeom>
          <a:solidFill>
            <a:srgbClr val="3D5A73"/>
          </a:solidFill>
          <a:ln w="12700">
            <a:solidFill>
              <a:srgbClr val="3D5A73"/>
            </a:solidFill>
          </a:ln>
        </p:spPr>
        <p:txBody>
          <a:bodyPr lIns="45719" rIns="45719"/>
          <a:lstStyle/>
          <a:p>
            <a:pPr/>
          </a:p>
        </p:txBody>
      </p:sp>
      <p:sp>
        <p:nvSpPr>
          <p:cNvPr id="1077" name="Text 18"/>
          <p:cNvSpPr txBox="1"/>
          <p:nvPr/>
        </p:nvSpPr>
        <p:spPr>
          <a:xfrm>
            <a:off x="320039" y="3349175"/>
            <a:ext cx="1737362" cy="3699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EMPEROR-Reduced (2020)</a:t>
            </a:r>
          </a:p>
        </p:txBody>
      </p:sp>
      <p:sp>
        <p:nvSpPr>
          <p:cNvPr id="1078" name="Text 19"/>
          <p:cNvSpPr txBox="1"/>
          <p:nvPr/>
        </p:nvSpPr>
        <p:spPr>
          <a:xfrm>
            <a:off x="320039" y="3787062"/>
            <a:ext cx="1737362"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100">
                <a:solidFill>
                  <a:srgbClr val="C8EDEA"/>
                </a:solidFill>
              </a:defRPr>
            </a:lvl1pPr>
          </a:lstStyle>
          <a:p>
            <a:pPr/>
            <a:r>
              <a:t>Empagliflozin 10 mg</a:t>
            </a:r>
          </a:p>
        </p:txBody>
      </p:sp>
      <p:sp>
        <p:nvSpPr>
          <p:cNvPr id="1079" name="Text 20"/>
          <p:cNvSpPr txBox="1"/>
          <p:nvPr/>
        </p:nvSpPr>
        <p:spPr>
          <a:xfrm>
            <a:off x="2286000" y="3286559"/>
            <a:ext cx="640080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6B7E92"/>
                </a:solidFill>
              </a:defRPr>
            </a:lvl1pPr>
          </a:lstStyle>
          <a:p>
            <a:pPr/>
            <a:r>
              <a:t>Population: HFrEF (EF ≤40%), 50% no T2DM</a:t>
            </a:r>
          </a:p>
        </p:txBody>
      </p:sp>
      <p:sp>
        <p:nvSpPr>
          <p:cNvPr id="1080" name="Text 21"/>
          <p:cNvSpPr txBox="1"/>
          <p:nvPr/>
        </p:nvSpPr>
        <p:spPr>
          <a:xfrm>
            <a:off x="2286000" y="3631745"/>
            <a:ext cx="6400800" cy="728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200">
                <a:solidFill>
                  <a:srgbClr val="1E2A38"/>
                </a:solidFill>
              </a:defRPr>
            </a:pPr>
            <a:r>
              <a:t>25% ↓ worsening HF or CV death</a:t>
            </a:r>
          </a:p>
          <a:p>
            <a:pPr>
              <a:defRPr sz="1200">
                <a:solidFill>
                  <a:srgbClr val="1E2A38"/>
                </a:solidFill>
              </a:defRPr>
            </a:pPr>
            <a:r>
              <a:t>Significant reduction in HHF</a:t>
            </a:r>
          </a:p>
          <a:p>
            <a:pPr>
              <a:defRPr sz="1200">
                <a:solidFill>
                  <a:srgbClr val="1E2A38"/>
                </a:solidFill>
              </a:defRPr>
            </a:pPr>
            <a:r>
              <a:t>Consistent benefit across subgroups</a:t>
            </a:r>
          </a:p>
          <a:p>
            <a:pPr>
              <a:defRPr sz="1200">
                <a:solidFill>
                  <a:srgbClr val="1E2A38"/>
                </a:solidFill>
              </a:defRPr>
            </a:pPr>
            <a:r>
              <a:t>Slowed eGFR decline</a:t>
            </a:r>
          </a:p>
        </p:txBody>
      </p:sp>
      <p:sp>
        <p:nvSpPr>
          <p:cNvPr id="1081" name="Shape 22"/>
          <p:cNvSpPr/>
          <p:nvPr/>
        </p:nvSpPr>
        <p:spPr>
          <a:xfrm>
            <a:off x="274320" y="4645152"/>
            <a:ext cx="8595360" cy="320041"/>
          </a:xfrm>
          <a:prstGeom prst="rect">
            <a:avLst/>
          </a:prstGeom>
          <a:solidFill>
            <a:srgbClr val="1B3A5C"/>
          </a:solidFill>
          <a:ln w="12700">
            <a:solidFill>
              <a:srgbClr val="1B3A5C"/>
            </a:solidFill>
          </a:ln>
        </p:spPr>
        <p:txBody>
          <a:bodyPr lIns="45719" rIns="45719"/>
          <a:lstStyle/>
          <a:p>
            <a:pPr/>
          </a:p>
        </p:txBody>
      </p:sp>
      <p:sp>
        <p:nvSpPr>
          <p:cNvPr id="1082" name="Text 23"/>
          <p:cNvSpPr txBox="1"/>
          <p:nvPr/>
        </p:nvSpPr>
        <p:spPr>
          <a:xfrm>
            <a:off x="457200" y="4640370"/>
            <a:ext cx="822960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FFFFFF"/>
                </a:solidFill>
              </a:defRPr>
            </a:lvl1pPr>
          </a:lstStyle>
          <a:p>
            <a:pPr/>
            <a:r>
              <a:t>Mechanism: glycosuria-driven haemodynamic improvements, anti-inflammatory, anti-fibrotic, improved mitochondrial function, reduced preload/afterload. Also benefit in HFpEF (EMPEROR-Preserved, DELIVER).</a:t>
            </a:r>
          </a:p>
        </p:txBody>
      </p:sp>
    </p:spTree>
  </p:cSld>
  <p:clrMapOvr>
    <a:masterClrMapping/>
  </p:clrMapOvr>
  <p:transition xmlns:p14="http://schemas.microsoft.com/office/powerpoint/2010/main" spd="med" advClick="1"/>
</p:sld>
</file>

<file path=ppt/slides/slide5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086"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087"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088"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GLP-1 Receptor Agonists — Emerging Cardiovascular Role</a:t>
            </a:r>
          </a:p>
        </p:txBody>
      </p:sp>
      <p:sp>
        <p:nvSpPr>
          <p:cNvPr id="1089"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090"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091" name="Text 5"/>
          <p:cNvSpPr txBox="1"/>
          <p:nvPr/>
        </p:nvSpPr>
        <p:spPr>
          <a:xfrm>
            <a:off x="274320" y="932741"/>
            <a:ext cx="8595360"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A rapidly evolving evidence base — GLP-1 RAs are no longer solely a diabetes drug. Three landmark trials now directly relevant to cardiologists and general physicians.</a:t>
            </a:r>
          </a:p>
        </p:txBody>
      </p:sp>
      <p:sp>
        <p:nvSpPr>
          <p:cNvPr id="1092" name="Shape 6"/>
          <p:cNvSpPr/>
          <p:nvPr/>
        </p:nvSpPr>
        <p:spPr>
          <a:xfrm>
            <a:off x="274320" y="1298447"/>
            <a:ext cx="8595360" cy="93269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93" name="Shape 7"/>
          <p:cNvSpPr/>
          <p:nvPr/>
        </p:nvSpPr>
        <p:spPr>
          <a:xfrm>
            <a:off x="274320" y="1298447"/>
            <a:ext cx="64009" cy="932690"/>
          </a:xfrm>
          <a:prstGeom prst="rect">
            <a:avLst/>
          </a:prstGeom>
          <a:solidFill>
            <a:srgbClr val="00A896"/>
          </a:solidFill>
          <a:ln w="12700">
            <a:solidFill>
              <a:srgbClr val="00A896"/>
            </a:solidFill>
          </a:ln>
        </p:spPr>
        <p:txBody>
          <a:bodyPr lIns="45719" rIns="45719"/>
          <a:lstStyle/>
          <a:p>
            <a:pPr/>
          </a:p>
        </p:txBody>
      </p:sp>
      <p:sp>
        <p:nvSpPr>
          <p:cNvPr id="1094" name="Shape 8"/>
          <p:cNvSpPr/>
          <p:nvPr/>
        </p:nvSpPr>
        <p:spPr>
          <a:xfrm>
            <a:off x="274320" y="1298447"/>
            <a:ext cx="1417320" cy="932690"/>
          </a:xfrm>
          <a:prstGeom prst="rect">
            <a:avLst/>
          </a:prstGeom>
          <a:solidFill>
            <a:srgbClr val="00A896"/>
          </a:solidFill>
          <a:ln w="12700">
            <a:solidFill>
              <a:srgbClr val="00A896"/>
            </a:solidFill>
          </a:ln>
        </p:spPr>
        <p:txBody>
          <a:bodyPr lIns="45719" rIns="45719"/>
          <a:lstStyle/>
          <a:p>
            <a:pPr/>
          </a:p>
        </p:txBody>
      </p:sp>
      <p:sp>
        <p:nvSpPr>
          <p:cNvPr id="1095" name="Text 9"/>
          <p:cNvSpPr txBox="1"/>
          <p:nvPr/>
        </p:nvSpPr>
        <p:spPr>
          <a:xfrm>
            <a:off x="338327" y="1557214"/>
            <a:ext cx="1280162" cy="41515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b="1" sz="1500">
                <a:solidFill>
                  <a:srgbClr val="FFFFFF"/>
                </a:solidFill>
              </a:defRPr>
            </a:pPr>
            <a:r>
              <a:t>SELECT</a:t>
            </a:r>
          </a:p>
          <a:p>
            <a:pPr algn="ctr">
              <a:defRPr b="1" sz="1500">
                <a:solidFill>
                  <a:srgbClr val="FFFFFF"/>
                </a:solidFill>
              </a:defRPr>
            </a:pPr>
            <a:r>
              <a:t>2023</a:t>
            </a:r>
          </a:p>
        </p:txBody>
      </p:sp>
      <p:sp>
        <p:nvSpPr>
          <p:cNvPr id="1096" name="Text 10"/>
          <p:cNvSpPr txBox="1"/>
          <p:nvPr/>
        </p:nvSpPr>
        <p:spPr>
          <a:xfrm>
            <a:off x="1947672" y="1400478"/>
            <a:ext cx="68580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Semaglutide 2.4 mg SC weekly vs placebo  |  17,604 patients  |  Obese (BMI ≥27) + established CVD  |  No diabetes</a:t>
            </a:r>
          </a:p>
        </p:txBody>
      </p:sp>
      <p:sp>
        <p:nvSpPr>
          <p:cNvPr id="1097" name="Text 11"/>
          <p:cNvSpPr txBox="1"/>
          <p:nvPr/>
        </p:nvSpPr>
        <p:spPr>
          <a:xfrm>
            <a:off x="1810511" y="1605587"/>
            <a:ext cx="6903720"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20% ↓ MACE (CV death, non-fatal MI, non-fatal stroke). First trial to show cardiovascular benefit of a GLP-1 RA in non-diabetic patients. NNT ~60 over 3 years. Benefit appeared within 4–8 weeks — partly weight-independent (anti-inflammatory, plaque-stabilising effects).</a:t>
            </a:r>
          </a:p>
        </p:txBody>
      </p:sp>
      <p:sp>
        <p:nvSpPr>
          <p:cNvPr id="1098" name="Shape 12"/>
          <p:cNvSpPr/>
          <p:nvPr/>
        </p:nvSpPr>
        <p:spPr>
          <a:xfrm>
            <a:off x="274320" y="2322576"/>
            <a:ext cx="8595360" cy="93268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099" name="Shape 13"/>
          <p:cNvSpPr/>
          <p:nvPr/>
        </p:nvSpPr>
        <p:spPr>
          <a:xfrm>
            <a:off x="274320" y="2322576"/>
            <a:ext cx="64009" cy="932689"/>
          </a:xfrm>
          <a:prstGeom prst="rect">
            <a:avLst/>
          </a:prstGeom>
          <a:solidFill>
            <a:srgbClr val="1A7A60"/>
          </a:solidFill>
          <a:ln w="12700">
            <a:solidFill>
              <a:srgbClr val="1A7A60"/>
            </a:solidFill>
          </a:ln>
        </p:spPr>
        <p:txBody>
          <a:bodyPr lIns="45719" rIns="45719"/>
          <a:lstStyle/>
          <a:p>
            <a:pPr/>
          </a:p>
        </p:txBody>
      </p:sp>
      <p:sp>
        <p:nvSpPr>
          <p:cNvPr id="1100" name="Shape 14"/>
          <p:cNvSpPr/>
          <p:nvPr/>
        </p:nvSpPr>
        <p:spPr>
          <a:xfrm>
            <a:off x="274320" y="2322576"/>
            <a:ext cx="1417320" cy="932689"/>
          </a:xfrm>
          <a:prstGeom prst="rect">
            <a:avLst/>
          </a:prstGeom>
          <a:solidFill>
            <a:srgbClr val="1A7A60"/>
          </a:solidFill>
          <a:ln w="12700">
            <a:solidFill>
              <a:srgbClr val="1A7A60"/>
            </a:solidFill>
          </a:ln>
        </p:spPr>
        <p:txBody>
          <a:bodyPr lIns="45719" rIns="45719"/>
          <a:lstStyle/>
          <a:p>
            <a:pPr/>
          </a:p>
        </p:txBody>
      </p:sp>
      <p:sp>
        <p:nvSpPr>
          <p:cNvPr id="1101" name="Text 15"/>
          <p:cNvSpPr txBox="1"/>
          <p:nvPr/>
        </p:nvSpPr>
        <p:spPr>
          <a:xfrm>
            <a:off x="338327" y="2484050"/>
            <a:ext cx="1280162" cy="5731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b="1" sz="1300">
                <a:solidFill>
                  <a:srgbClr val="FFFFFF"/>
                </a:solidFill>
              </a:defRPr>
            </a:pPr>
            <a:r>
              <a:t>STEP-</a:t>
            </a:r>
          </a:p>
          <a:p>
            <a:pPr algn="ctr">
              <a:defRPr b="1" sz="1300">
                <a:solidFill>
                  <a:srgbClr val="FFFFFF"/>
                </a:solidFill>
              </a:defRPr>
            </a:pPr>
            <a:r>
              <a:t>HFpEF</a:t>
            </a:r>
          </a:p>
          <a:p>
            <a:pPr algn="ctr">
              <a:defRPr b="1" sz="1300">
                <a:solidFill>
                  <a:srgbClr val="FFFFFF"/>
                </a:solidFill>
              </a:defRPr>
            </a:pPr>
            <a:r>
              <a:t>2023</a:t>
            </a:r>
          </a:p>
        </p:txBody>
      </p:sp>
      <p:sp>
        <p:nvSpPr>
          <p:cNvPr id="1102" name="Text 16"/>
          <p:cNvSpPr txBox="1"/>
          <p:nvPr/>
        </p:nvSpPr>
        <p:spPr>
          <a:xfrm>
            <a:off x="1810511" y="2424606"/>
            <a:ext cx="68580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Semaglutide 2.4 mg vs placebo  |  529 patients  |  Obese HFpEF (EF ≥45%, BMI ≥30)  |  No diabetes required</a:t>
            </a:r>
          </a:p>
        </p:txBody>
      </p:sp>
      <p:sp>
        <p:nvSpPr>
          <p:cNvPr id="1103" name="Text 17"/>
          <p:cNvSpPr txBox="1"/>
          <p:nvPr/>
        </p:nvSpPr>
        <p:spPr>
          <a:xfrm>
            <a:off x="1810511" y="2629715"/>
            <a:ext cx="6903720"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Significant improvement in KCCQ (symptoms/QoL), 6-minute walk distance (+21m), and weight loss (~13%). Inflammation markers reduced. No mortality data yet — pivotal for your HFpEF discussion alongside SGLT2i. STEP-HFpEF DM (diabetic subgroup) showed consistent results.</a:t>
            </a:r>
          </a:p>
        </p:txBody>
      </p:sp>
      <p:sp>
        <p:nvSpPr>
          <p:cNvPr id="1104" name="Shape 18"/>
          <p:cNvSpPr/>
          <p:nvPr/>
        </p:nvSpPr>
        <p:spPr>
          <a:xfrm>
            <a:off x="274320" y="3346703"/>
            <a:ext cx="8595360" cy="93268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05" name="Shape 19"/>
          <p:cNvSpPr/>
          <p:nvPr/>
        </p:nvSpPr>
        <p:spPr>
          <a:xfrm>
            <a:off x="274320" y="3346703"/>
            <a:ext cx="64009" cy="932689"/>
          </a:xfrm>
          <a:prstGeom prst="rect">
            <a:avLst/>
          </a:prstGeom>
          <a:solidFill>
            <a:srgbClr val="C47A00"/>
          </a:solidFill>
          <a:ln w="12700">
            <a:solidFill>
              <a:srgbClr val="C47A00"/>
            </a:solidFill>
          </a:ln>
        </p:spPr>
        <p:txBody>
          <a:bodyPr lIns="45719" rIns="45719"/>
          <a:lstStyle/>
          <a:p>
            <a:pPr/>
          </a:p>
        </p:txBody>
      </p:sp>
      <p:sp>
        <p:nvSpPr>
          <p:cNvPr id="1106" name="Shape 20"/>
          <p:cNvSpPr/>
          <p:nvPr/>
        </p:nvSpPr>
        <p:spPr>
          <a:xfrm>
            <a:off x="274320" y="3346703"/>
            <a:ext cx="1417320" cy="932689"/>
          </a:xfrm>
          <a:prstGeom prst="rect">
            <a:avLst/>
          </a:prstGeom>
          <a:solidFill>
            <a:srgbClr val="C47A00"/>
          </a:solidFill>
          <a:ln w="12700">
            <a:solidFill>
              <a:srgbClr val="C47A00"/>
            </a:solidFill>
          </a:ln>
        </p:spPr>
        <p:txBody>
          <a:bodyPr lIns="45719" rIns="45719"/>
          <a:lstStyle/>
          <a:p>
            <a:pPr/>
          </a:p>
        </p:txBody>
      </p:sp>
      <p:sp>
        <p:nvSpPr>
          <p:cNvPr id="1107" name="Text 21"/>
          <p:cNvSpPr txBox="1"/>
          <p:nvPr/>
        </p:nvSpPr>
        <p:spPr>
          <a:xfrm>
            <a:off x="338327" y="3532318"/>
            <a:ext cx="1280162" cy="41515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b="1" sz="1500">
                <a:solidFill>
                  <a:srgbClr val="FFFFFF"/>
                </a:solidFill>
              </a:defRPr>
            </a:pPr>
            <a:r>
              <a:t>FLOW</a:t>
            </a:r>
          </a:p>
          <a:p>
            <a:pPr algn="ctr">
              <a:defRPr b="1" sz="1500">
                <a:solidFill>
                  <a:srgbClr val="FFFFFF"/>
                </a:solidFill>
              </a:defRPr>
            </a:pPr>
            <a:r>
              <a:t>2024</a:t>
            </a:r>
          </a:p>
        </p:txBody>
      </p:sp>
      <p:sp>
        <p:nvSpPr>
          <p:cNvPr id="1108" name="Text 22"/>
          <p:cNvSpPr txBox="1"/>
          <p:nvPr/>
        </p:nvSpPr>
        <p:spPr>
          <a:xfrm>
            <a:off x="1810511" y="3448734"/>
            <a:ext cx="68580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Semaglutide 1.0 mg SC weekly vs placebo  |  3,533 patients  |  T2DM + CKD (eGFR 25–75)</a:t>
            </a:r>
          </a:p>
        </p:txBody>
      </p:sp>
      <p:sp>
        <p:nvSpPr>
          <p:cNvPr id="1109" name="Text 23"/>
          <p:cNvSpPr txBox="1"/>
          <p:nvPr/>
        </p:nvSpPr>
        <p:spPr>
          <a:xfrm>
            <a:off x="1810511" y="3653843"/>
            <a:ext cx="6903720"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200">
                <a:solidFill>
                  <a:srgbClr val="1E2A38"/>
                </a:solidFill>
              </a:defRPr>
            </a:lvl1pPr>
          </a:lstStyle>
          <a:p>
            <a:pPr/>
            <a:r>
              <a:t>24% ↓ composite of kidney failure, significant eGFR decline, renal or CV death. Slowed eGFR progression independently of glucose. Now supports semaglutide as renoprotective in CKD — relevant where hypertension + CKD co-exist. Stopped early due to clear benefit.</a:t>
            </a:r>
          </a:p>
        </p:txBody>
      </p:sp>
      <p:sp>
        <p:nvSpPr>
          <p:cNvPr id="1110" name="Shape 24"/>
          <p:cNvSpPr/>
          <p:nvPr/>
        </p:nvSpPr>
        <p:spPr>
          <a:xfrm>
            <a:off x="274319" y="4315967"/>
            <a:ext cx="4160522" cy="694945"/>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11" name="Shape 25"/>
          <p:cNvSpPr/>
          <p:nvPr/>
        </p:nvSpPr>
        <p:spPr>
          <a:xfrm>
            <a:off x="274320" y="4315967"/>
            <a:ext cx="64009" cy="694945"/>
          </a:xfrm>
          <a:prstGeom prst="rect">
            <a:avLst/>
          </a:prstGeom>
          <a:solidFill>
            <a:srgbClr val="3D5A73"/>
          </a:solidFill>
          <a:ln w="12700">
            <a:solidFill>
              <a:srgbClr val="3D5A73"/>
            </a:solidFill>
          </a:ln>
        </p:spPr>
        <p:txBody>
          <a:bodyPr lIns="45719" rIns="45719"/>
          <a:lstStyle/>
          <a:p>
            <a:pPr/>
          </a:p>
        </p:txBody>
      </p:sp>
      <p:sp>
        <p:nvSpPr>
          <p:cNvPr id="1112" name="Shape 26"/>
          <p:cNvSpPr/>
          <p:nvPr/>
        </p:nvSpPr>
        <p:spPr>
          <a:xfrm>
            <a:off x="274320" y="4315967"/>
            <a:ext cx="64009" cy="694945"/>
          </a:xfrm>
          <a:prstGeom prst="rect">
            <a:avLst/>
          </a:prstGeom>
          <a:solidFill>
            <a:srgbClr val="3D5A73"/>
          </a:solidFill>
          <a:ln w="12700">
            <a:solidFill>
              <a:srgbClr val="3D5A73"/>
            </a:solidFill>
          </a:ln>
        </p:spPr>
        <p:txBody>
          <a:bodyPr lIns="45719" rIns="45719"/>
          <a:lstStyle/>
          <a:p>
            <a:pPr/>
          </a:p>
        </p:txBody>
      </p:sp>
      <p:sp>
        <p:nvSpPr>
          <p:cNvPr id="1113" name="Text 27"/>
          <p:cNvSpPr txBox="1"/>
          <p:nvPr/>
        </p:nvSpPr>
        <p:spPr>
          <a:xfrm>
            <a:off x="475487" y="4365043"/>
            <a:ext cx="374904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3D5A73"/>
                </a:solidFill>
              </a:defRPr>
            </a:lvl1pPr>
          </a:lstStyle>
          <a:p>
            <a:pPr/>
            <a:r>
              <a:t>Hypertension Link</a:t>
            </a:r>
          </a:p>
        </p:txBody>
      </p:sp>
      <p:sp>
        <p:nvSpPr>
          <p:cNvPr id="1114" name="Text 28"/>
          <p:cNvSpPr txBox="1"/>
          <p:nvPr/>
        </p:nvSpPr>
        <p:spPr>
          <a:xfrm>
            <a:off x="475488" y="4503464"/>
            <a:ext cx="382219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Modest SBP reduction ~3–5 mmHg. Not a substitute for antihypertensives, but emerging ACC/AHA guidance acknowledges GLP-1 RAs in obesity-related HTN. Useful adjunct in high-risk obese patients.</a:t>
            </a:r>
          </a:p>
        </p:txBody>
      </p:sp>
      <p:sp>
        <p:nvSpPr>
          <p:cNvPr id="1115" name="Shape 29"/>
          <p:cNvSpPr/>
          <p:nvPr/>
        </p:nvSpPr>
        <p:spPr>
          <a:xfrm>
            <a:off x="4617720" y="4315967"/>
            <a:ext cx="4206241" cy="694945"/>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16" name="Shape 30"/>
          <p:cNvSpPr/>
          <p:nvPr/>
        </p:nvSpPr>
        <p:spPr>
          <a:xfrm>
            <a:off x="4617720" y="4315967"/>
            <a:ext cx="64009" cy="694945"/>
          </a:xfrm>
          <a:prstGeom prst="rect">
            <a:avLst/>
          </a:prstGeom>
          <a:solidFill>
            <a:srgbClr val="C0392B"/>
          </a:solidFill>
          <a:ln w="12700">
            <a:solidFill>
              <a:srgbClr val="C0392B"/>
            </a:solidFill>
          </a:ln>
        </p:spPr>
        <p:txBody>
          <a:bodyPr lIns="45719" rIns="45719"/>
          <a:lstStyle/>
          <a:p>
            <a:pPr/>
          </a:p>
        </p:txBody>
      </p:sp>
      <p:sp>
        <p:nvSpPr>
          <p:cNvPr id="1117" name="Shape 31"/>
          <p:cNvSpPr/>
          <p:nvPr/>
        </p:nvSpPr>
        <p:spPr>
          <a:xfrm>
            <a:off x="4617720" y="4315967"/>
            <a:ext cx="64009" cy="694945"/>
          </a:xfrm>
          <a:prstGeom prst="rect">
            <a:avLst/>
          </a:prstGeom>
          <a:solidFill>
            <a:srgbClr val="C0392B"/>
          </a:solidFill>
          <a:ln w="12700">
            <a:solidFill>
              <a:srgbClr val="C0392B"/>
            </a:solidFill>
          </a:ln>
        </p:spPr>
        <p:txBody>
          <a:bodyPr lIns="45719" rIns="45719"/>
          <a:lstStyle/>
          <a:p>
            <a:pPr/>
          </a:p>
        </p:txBody>
      </p:sp>
      <p:sp>
        <p:nvSpPr>
          <p:cNvPr id="1118" name="Text 32"/>
          <p:cNvSpPr txBox="1"/>
          <p:nvPr/>
        </p:nvSpPr>
        <p:spPr>
          <a:xfrm>
            <a:off x="4818888" y="4365043"/>
            <a:ext cx="3858768"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Cautions &amp; Limitations</a:t>
            </a:r>
          </a:p>
        </p:txBody>
      </p:sp>
      <p:sp>
        <p:nvSpPr>
          <p:cNvPr id="1119" name="Text 33"/>
          <p:cNvSpPr txBox="1"/>
          <p:nvPr/>
        </p:nvSpPr>
        <p:spPr>
          <a:xfrm>
            <a:off x="4818888" y="4503464"/>
            <a:ext cx="3858768"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1E2A38"/>
                </a:solidFill>
              </a:defRPr>
            </a:lvl1pPr>
          </a:lstStyle>
          <a:p>
            <a:pPr/>
            <a:r>
              <a:t>GI side effects common (nausea, vomiting). Pancreatitis risk (rare). Recent retinopathy signal with high-dose sema in T2DM. No NICE HTN pathway indication yet. Not a substitute for proven HF disease-modifying therapy.</a:t>
            </a:r>
          </a:p>
        </p:txBody>
      </p:sp>
    </p:spTree>
  </p:cSld>
  <p:clrMapOvr>
    <a:masterClrMapping/>
  </p:clrMapOvr>
  <p:transition xmlns:p14="http://schemas.microsoft.com/office/powerpoint/2010/main" spd="med" advClick="1"/>
</p:sld>
</file>

<file path=ppt/slides/slide5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123"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124"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125"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Device Therapy in Heart Failure — ICD &amp; CRT</a:t>
            </a:r>
          </a:p>
        </p:txBody>
      </p:sp>
      <p:sp>
        <p:nvSpPr>
          <p:cNvPr id="1126"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127"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128" name="Text 5"/>
          <p:cNvSpPr txBox="1"/>
          <p:nvPr/>
        </p:nvSpPr>
        <p:spPr>
          <a:xfrm>
            <a:off x="274320" y="1027991"/>
            <a:ext cx="859536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Devices are adjuncts to pharmacotherapy — check eligibility once patient is on optimal medical therapy for at least 3 months</a:t>
            </a:r>
          </a:p>
        </p:txBody>
      </p:sp>
      <p:sp>
        <p:nvSpPr>
          <p:cNvPr id="1129" name="Shape 6"/>
          <p:cNvSpPr/>
          <p:nvPr/>
        </p:nvSpPr>
        <p:spPr>
          <a:xfrm>
            <a:off x="274320" y="1325879"/>
            <a:ext cx="4114801" cy="352044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30" name="Shape 7"/>
          <p:cNvSpPr/>
          <p:nvPr/>
        </p:nvSpPr>
        <p:spPr>
          <a:xfrm>
            <a:off x="274320" y="1325879"/>
            <a:ext cx="64009" cy="3520442"/>
          </a:xfrm>
          <a:prstGeom prst="rect">
            <a:avLst/>
          </a:prstGeom>
          <a:solidFill>
            <a:srgbClr val="C0392B"/>
          </a:solidFill>
          <a:ln w="12700">
            <a:solidFill>
              <a:srgbClr val="C0392B"/>
            </a:solidFill>
          </a:ln>
        </p:spPr>
        <p:txBody>
          <a:bodyPr lIns="45719" rIns="45719"/>
          <a:lstStyle/>
          <a:p>
            <a:pPr/>
          </a:p>
        </p:txBody>
      </p:sp>
      <p:sp>
        <p:nvSpPr>
          <p:cNvPr id="1131" name="Text 8"/>
          <p:cNvSpPr txBox="1"/>
          <p:nvPr/>
        </p:nvSpPr>
        <p:spPr>
          <a:xfrm>
            <a:off x="502920" y="1516819"/>
            <a:ext cx="3840480"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ICD — Implantable Cardioverter Defibrillator</a:t>
            </a:r>
          </a:p>
        </p:txBody>
      </p:sp>
      <p:sp>
        <p:nvSpPr>
          <p:cNvPr id="1132" name="Text 9"/>
          <p:cNvSpPr txBox="1"/>
          <p:nvPr/>
        </p:nvSpPr>
        <p:spPr>
          <a:xfrm>
            <a:off x="502920" y="1865429"/>
            <a:ext cx="3840480"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i="1" sz="1200">
                <a:solidFill>
                  <a:srgbClr val="C0392B"/>
                </a:solidFill>
              </a:defRPr>
            </a:lvl1pPr>
          </a:lstStyle>
          <a:p>
            <a:pPr/>
            <a:r>
              <a:t>INDICATION: EF ≤ 35% despite optimal therapy ≥ 3 months AND &gt;1 yr life expectancy</a:t>
            </a:r>
          </a:p>
        </p:txBody>
      </p:sp>
      <p:sp>
        <p:nvSpPr>
          <p:cNvPr id="1133" name="Text 10"/>
          <p:cNvSpPr txBox="1"/>
          <p:nvPr/>
        </p:nvSpPr>
        <p:spPr>
          <a:xfrm>
            <a:off x="384047" y="2286000"/>
            <a:ext cx="3913634" cy="12518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Primary prevention of SCD in HFrEF</a:t>
            </a:r>
          </a:p>
          <a:p>
            <a:pPr marL="152400" indent="-152400">
              <a:spcBef>
                <a:spcPts val="200"/>
              </a:spcBef>
              <a:buSzPct val="100000"/>
              <a:buChar char="•"/>
              <a:defRPr sz="1100">
                <a:solidFill>
                  <a:srgbClr val="1E2A38"/>
                </a:solidFill>
              </a:defRPr>
            </a:pPr>
            <a:r>
              <a:t>Ischaemic aetiology: SCD-HeFT, MADIT-II</a:t>
            </a:r>
          </a:p>
          <a:p>
            <a:pPr marL="152400" indent="-152400">
              <a:spcBef>
                <a:spcPts val="200"/>
              </a:spcBef>
              <a:buSzPct val="100000"/>
              <a:buChar char="•"/>
              <a:defRPr sz="1100">
                <a:solidFill>
                  <a:srgbClr val="1E2A38"/>
                </a:solidFill>
              </a:defRPr>
            </a:pPr>
            <a:r>
              <a:t>  → 23–31% ↓ all-cause mortality</a:t>
            </a:r>
          </a:p>
          <a:p>
            <a:pPr marL="152400" indent="-152400">
              <a:spcBef>
                <a:spcPts val="200"/>
              </a:spcBef>
              <a:buSzPct val="100000"/>
              <a:buChar char="•"/>
              <a:defRPr sz="1100">
                <a:solidFill>
                  <a:srgbClr val="1E2A38"/>
                </a:solidFill>
              </a:defRPr>
            </a:pPr>
            <a:r>
              <a:t>Non-ischaemic: DANISH trial (2016) showed no mortality benefit in modern era (but small absolute benefit persists)</a:t>
            </a:r>
          </a:p>
          <a:p>
            <a:pPr marL="152400" indent="-152400">
              <a:spcBef>
                <a:spcPts val="200"/>
              </a:spcBef>
              <a:buSzPct val="100000"/>
              <a:buChar char="•"/>
              <a:defRPr sz="1100">
                <a:solidFill>
                  <a:srgbClr val="1E2A38"/>
                </a:solidFill>
              </a:defRPr>
            </a:pPr>
            <a:r>
              <a:t>Secondary prevention: any patient with sustained VT/VF</a:t>
            </a:r>
          </a:p>
          <a:p>
            <a:pPr marL="152400" indent="-152400">
              <a:spcBef>
                <a:spcPts val="200"/>
              </a:spcBef>
              <a:buSzPct val="100000"/>
              <a:buChar char="•"/>
              <a:defRPr sz="1100">
                <a:solidFill>
                  <a:srgbClr val="1E2A38"/>
                </a:solidFill>
              </a:defRPr>
            </a:pPr>
            <a:r>
              <a:t>Consider S-ICD (subcutaneous) if no pacing requirement</a:t>
            </a:r>
          </a:p>
        </p:txBody>
      </p:sp>
      <p:sp>
        <p:nvSpPr>
          <p:cNvPr id="1134" name="Shape 11"/>
          <p:cNvSpPr/>
          <p:nvPr/>
        </p:nvSpPr>
        <p:spPr>
          <a:xfrm>
            <a:off x="4617720" y="1325879"/>
            <a:ext cx="4206241" cy="352044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35" name="Shape 12"/>
          <p:cNvSpPr/>
          <p:nvPr/>
        </p:nvSpPr>
        <p:spPr>
          <a:xfrm>
            <a:off x="4617720" y="1325879"/>
            <a:ext cx="64009" cy="3520442"/>
          </a:xfrm>
          <a:prstGeom prst="rect">
            <a:avLst/>
          </a:prstGeom>
          <a:solidFill>
            <a:srgbClr val="00A896"/>
          </a:solidFill>
          <a:ln w="12700">
            <a:solidFill>
              <a:srgbClr val="00A896"/>
            </a:solidFill>
          </a:ln>
        </p:spPr>
        <p:txBody>
          <a:bodyPr lIns="45719" rIns="45719"/>
          <a:lstStyle/>
          <a:p>
            <a:pPr/>
          </a:p>
        </p:txBody>
      </p:sp>
      <p:sp>
        <p:nvSpPr>
          <p:cNvPr id="1136" name="Text 13"/>
          <p:cNvSpPr txBox="1"/>
          <p:nvPr/>
        </p:nvSpPr>
        <p:spPr>
          <a:xfrm>
            <a:off x="4846320" y="1516819"/>
            <a:ext cx="393192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CRT — Cardiac Resynchronisation Therapy</a:t>
            </a:r>
          </a:p>
        </p:txBody>
      </p:sp>
      <p:sp>
        <p:nvSpPr>
          <p:cNvPr id="1137" name="Text 14"/>
          <p:cNvSpPr txBox="1"/>
          <p:nvPr/>
        </p:nvSpPr>
        <p:spPr>
          <a:xfrm>
            <a:off x="4846320" y="1727122"/>
            <a:ext cx="3931921"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b="1" i="1" sz="1100">
                <a:solidFill>
                  <a:srgbClr val="00A896"/>
                </a:solidFill>
              </a:defRPr>
            </a:pPr>
            <a:r>
              <a:t>INDICATION: EF ≤ 35% + LBBB on optimal therapy</a:t>
            </a:r>
          </a:p>
          <a:p>
            <a:pPr>
              <a:defRPr b="1" i="1" sz="1100">
                <a:solidFill>
                  <a:srgbClr val="00A896"/>
                </a:solidFill>
              </a:defRPr>
            </a:pPr>
            <a:r>
              <a:t>Clearest benefit: QRS ≥ 150 ms. Weaker evidence: 130–149 ms (especially non-LBBB)</a:t>
            </a:r>
          </a:p>
        </p:txBody>
      </p:sp>
      <p:sp>
        <p:nvSpPr>
          <p:cNvPr id="1138" name="Text 15"/>
          <p:cNvSpPr txBox="1"/>
          <p:nvPr/>
        </p:nvSpPr>
        <p:spPr>
          <a:xfrm>
            <a:off x="4736591" y="2194560"/>
            <a:ext cx="3995930" cy="19122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CRT-P (pacemaker) or CRT-D (with ICD): choice based on SCD risk</a:t>
            </a:r>
          </a:p>
          <a:p>
            <a:pPr marL="152400" indent="-152400">
              <a:spcBef>
                <a:spcPts val="200"/>
              </a:spcBef>
              <a:buSzPct val="100000"/>
              <a:buChar char="•"/>
              <a:defRPr sz="1100">
                <a:solidFill>
                  <a:srgbClr val="1E2A38"/>
                </a:solidFill>
              </a:defRPr>
            </a:pPr>
            <a:r>
              <a:t>CARE-HF: CRT → 29% ↓ all-cause mortality vs optimal pharmacotherapy</a:t>
            </a:r>
          </a:p>
          <a:p>
            <a:pPr marL="152400" indent="-152400">
              <a:spcBef>
                <a:spcPts val="200"/>
              </a:spcBef>
              <a:buSzPct val="100000"/>
              <a:buChar char="•"/>
              <a:defRPr sz="1100">
                <a:solidFill>
                  <a:srgbClr val="1E2A38"/>
                </a:solidFill>
              </a:defRPr>
            </a:pPr>
            <a:r>
              <a:t>Reverses electrical dyssynchrony → improves LV coordination</a:t>
            </a:r>
          </a:p>
          <a:p>
            <a:pPr marL="152400" indent="-152400">
              <a:spcBef>
                <a:spcPts val="200"/>
              </a:spcBef>
              <a:buSzPct val="100000"/>
              <a:buChar char="•"/>
              <a:defRPr sz="1100">
                <a:solidFill>
                  <a:srgbClr val="1E2A38"/>
                </a:solidFill>
              </a:defRPr>
            </a:pPr>
            <a:r>
              <a:t>~65% of patients show a meaningful response (clinical improvement or reverse remodelling); EF recovery to normal in a minority — reassess at 6 months</a:t>
            </a:r>
          </a:p>
          <a:p>
            <a:pPr marL="152400" indent="-152400">
              <a:spcBef>
                <a:spcPts val="200"/>
              </a:spcBef>
              <a:buSzPct val="100000"/>
              <a:buChar char="•"/>
              <a:defRPr sz="1100">
                <a:solidFill>
                  <a:srgbClr val="1E2A38"/>
                </a:solidFill>
              </a:defRPr>
            </a:pPr>
            <a:r>
              <a:t>Non-LBBB with QRS 130–149 ms: benefit uncertain — seek specialist input</a:t>
            </a:r>
          </a:p>
          <a:p>
            <a:pPr marL="152400" indent="-152400">
              <a:spcBef>
                <a:spcPts val="200"/>
              </a:spcBef>
              <a:buSzPct val="100000"/>
              <a:buChar char="•"/>
              <a:defRPr sz="1100">
                <a:solidFill>
                  <a:srgbClr val="1E2A38"/>
                </a:solidFill>
              </a:defRPr>
            </a:pPr>
            <a:r>
              <a:t>Wearable defibrillator vest: bridge to decision in newly diagnosed HFrEF</a:t>
            </a:r>
          </a:p>
        </p:txBody>
      </p:sp>
      <p:sp>
        <p:nvSpPr>
          <p:cNvPr id="1139" name="Shape 16"/>
          <p:cNvSpPr/>
          <p:nvPr/>
        </p:nvSpPr>
        <p:spPr>
          <a:xfrm>
            <a:off x="274320" y="4645152"/>
            <a:ext cx="8595360" cy="320041"/>
          </a:xfrm>
          <a:prstGeom prst="rect">
            <a:avLst/>
          </a:prstGeom>
          <a:solidFill>
            <a:srgbClr val="EBF1F6"/>
          </a:solidFill>
          <a:ln w="12700">
            <a:solidFill>
              <a:srgbClr val="EBF1F6"/>
            </a:solidFill>
          </a:ln>
        </p:spPr>
        <p:txBody>
          <a:bodyPr lIns="45719" rIns="45719"/>
          <a:lstStyle/>
          <a:p>
            <a:pPr/>
          </a:p>
        </p:txBody>
      </p:sp>
      <p:sp>
        <p:nvSpPr>
          <p:cNvPr id="1140" name="Text 17"/>
          <p:cNvSpPr txBox="1"/>
          <p:nvPr/>
        </p:nvSpPr>
        <p:spPr>
          <a:xfrm>
            <a:off x="457200" y="4646344"/>
            <a:ext cx="8229600"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6B7E92"/>
                </a:solidFill>
              </a:defRPr>
            </a:lvl1pPr>
          </a:lstStyle>
          <a:p>
            <a:pPr/>
            <a:r>
              <a:t>LVAD (left ventricular assist device) and cardiac transplant: destination therapy or bridge-to-transplant for end-stage HF — refer to advanced HF centre</a:t>
            </a:r>
          </a:p>
        </p:txBody>
      </p:sp>
    </p:spTree>
  </p:cSld>
  <p:clrMapOvr>
    <a:masterClrMapping/>
  </p:clrMapOvr>
  <p:transition xmlns:p14="http://schemas.microsoft.com/office/powerpoint/2010/main" spd="med" advClick="1"/>
</p:sld>
</file>

<file path=ppt/slides/slide5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144"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145"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146"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ESC 2023 Heart Failure Focused Update — What Changed</a:t>
            </a:r>
          </a:p>
        </p:txBody>
      </p:sp>
      <p:sp>
        <p:nvSpPr>
          <p:cNvPr id="1147"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148"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149" name="Text 5"/>
          <p:cNvSpPr txBox="1"/>
          <p:nvPr/>
        </p:nvSpPr>
        <p:spPr>
          <a:xfrm>
            <a:off x="274320" y="1027991"/>
            <a:ext cx="859536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Published September 2023, updating the 2021 ESC HF Guidelines. Three major new recommendations driven by landmark RCTs.</a:t>
            </a:r>
          </a:p>
        </p:txBody>
      </p:sp>
      <p:sp>
        <p:nvSpPr>
          <p:cNvPr id="1150" name="Shape 6"/>
          <p:cNvSpPr/>
          <p:nvPr/>
        </p:nvSpPr>
        <p:spPr>
          <a:xfrm>
            <a:off x="274320" y="1298447"/>
            <a:ext cx="8595360" cy="10058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51" name="Shape 7"/>
          <p:cNvSpPr/>
          <p:nvPr/>
        </p:nvSpPr>
        <p:spPr>
          <a:xfrm>
            <a:off x="274320" y="1298447"/>
            <a:ext cx="64009" cy="1005840"/>
          </a:xfrm>
          <a:prstGeom prst="rect">
            <a:avLst/>
          </a:prstGeom>
          <a:solidFill>
            <a:srgbClr val="00A896"/>
          </a:solidFill>
          <a:ln w="12700">
            <a:solidFill>
              <a:srgbClr val="00A896"/>
            </a:solidFill>
          </a:ln>
        </p:spPr>
        <p:txBody>
          <a:bodyPr lIns="45719" rIns="45719"/>
          <a:lstStyle/>
          <a:p>
            <a:pPr/>
          </a:p>
        </p:txBody>
      </p:sp>
      <p:sp>
        <p:nvSpPr>
          <p:cNvPr id="1152" name="Shape 8"/>
          <p:cNvSpPr/>
          <p:nvPr/>
        </p:nvSpPr>
        <p:spPr>
          <a:xfrm>
            <a:off x="274320" y="1298447"/>
            <a:ext cx="54865" cy="1005840"/>
          </a:xfrm>
          <a:prstGeom prst="rect">
            <a:avLst/>
          </a:prstGeom>
          <a:solidFill>
            <a:srgbClr val="00A896"/>
          </a:solidFill>
          <a:ln w="12700">
            <a:solidFill>
              <a:srgbClr val="00A896"/>
            </a:solidFill>
          </a:ln>
        </p:spPr>
        <p:txBody>
          <a:bodyPr lIns="45719" rIns="45719"/>
          <a:lstStyle/>
          <a:p>
            <a:pPr/>
          </a:p>
        </p:txBody>
      </p:sp>
      <p:sp>
        <p:nvSpPr>
          <p:cNvPr id="1153" name="Text 9"/>
          <p:cNvSpPr txBox="1"/>
          <p:nvPr/>
        </p:nvSpPr>
        <p:spPr>
          <a:xfrm>
            <a:off x="502919" y="1416235"/>
            <a:ext cx="502920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1. SGLT2i — Class I Across the Full EF Spectrum</a:t>
            </a:r>
          </a:p>
        </p:txBody>
      </p:sp>
      <p:sp>
        <p:nvSpPr>
          <p:cNvPr id="1154" name="Text 10"/>
          <p:cNvSpPr txBox="1"/>
          <p:nvPr/>
        </p:nvSpPr>
        <p:spPr>
          <a:xfrm>
            <a:off x="502920" y="1643302"/>
            <a:ext cx="47548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EMPEROR-Preserved (empagliflozin) + DELIVER (dapagliflozin)</a:t>
            </a:r>
          </a:p>
        </p:txBody>
      </p:sp>
      <p:sp>
        <p:nvSpPr>
          <p:cNvPr id="1155" name="Text 11"/>
          <p:cNvSpPr txBox="1"/>
          <p:nvPr/>
        </p:nvSpPr>
        <p:spPr>
          <a:xfrm>
            <a:off x="502919" y="1809926"/>
            <a:ext cx="5486401"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EF ≥40%: both empagliflozin 10 mg and dapagliflozin 10 mg recommended regardless of diabetes status. First-ever Class I pharmacotherapy for HFpEF. EMPEROR-Preserved: 21% ↓ CV death/HHF. DELIVER: 18% ↓.</a:t>
            </a:r>
          </a:p>
        </p:txBody>
      </p:sp>
      <p:sp>
        <p:nvSpPr>
          <p:cNvPr id="1156" name="Shape 12"/>
          <p:cNvSpPr/>
          <p:nvPr/>
        </p:nvSpPr>
        <p:spPr>
          <a:xfrm>
            <a:off x="6172200" y="1362455"/>
            <a:ext cx="2560321" cy="365761"/>
          </a:xfrm>
          <a:prstGeom prst="rect">
            <a:avLst/>
          </a:prstGeom>
          <a:solidFill>
            <a:srgbClr val="00A896"/>
          </a:solidFill>
          <a:ln w="12700">
            <a:solidFill>
              <a:srgbClr val="00A896"/>
            </a:solidFill>
          </a:ln>
        </p:spPr>
        <p:txBody>
          <a:bodyPr lIns="45719" rIns="45719"/>
          <a:lstStyle/>
          <a:p>
            <a:pPr/>
          </a:p>
        </p:txBody>
      </p:sp>
      <p:sp>
        <p:nvSpPr>
          <p:cNvPr id="1157" name="Text 13"/>
          <p:cNvSpPr txBox="1"/>
          <p:nvPr/>
        </p:nvSpPr>
        <p:spPr>
          <a:xfrm>
            <a:off x="6309359" y="1394250"/>
            <a:ext cx="23774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000">
                <a:solidFill>
                  <a:srgbClr val="FFFFFF"/>
                </a:solidFill>
              </a:defRPr>
            </a:lvl1pPr>
          </a:lstStyle>
          <a:p>
            <a:pPr/>
            <a:r>
              <a:t>Now Class I-A in HFmrEF AND HFpEF — to reduce HF hospitalisation and CV death</a:t>
            </a:r>
          </a:p>
        </p:txBody>
      </p:sp>
      <p:sp>
        <p:nvSpPr>
          <p:cNvPr id="1158" name="Text 14"/>
          <p:cNvSpPr txBox="1"/>
          <p:nvPr/>
        </p:nvSpPr>
        <p:spPr>
          <a:xfrm>
            <a:off x="6263640" y="1815128"/>
            <a:ext cx="251460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Previously Class I in HFrEF only</a:t>
            </a:r>
          </a:p>
        </p:txBody>
      </p:sp>
      <p:sp>
        <p:nvSpPr>
          <p:cNvPr id="1159" name="Shape 15"/>
          <p:cNvSpPr/>
          <p:nvPr/>
        </p:nvSpPr>
        <p:spPr>
          <a:xfrm>
            <a:off x="274320" y="2450592"/>
            <a:ext cx="8595360" cy="10058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60" name="Shape 16"/>
          <p:cNvSpPr/>
          <p:nvPr/>
        </p:nvSpPr>
        <p:spPr>
          <a:xfrm>
            <a:off x="274320" y="2450592"/>
            <a:ext cx="64009" cy="1005840"/>
          </a:xfrm>
          <a:prstGeom prst="rect">
            <a:avLst/>
          </a:prstGeom>
          <a:solidFill>
            <a:srgbClr val="C47A00"/>
          </a:solidFill>
          <a:ln w="12700">
            <a:solidFill>
              <a:srgbClr val="C47A00"/>
            </a:solidFill>
          </a:ln>
        </p:spPr>
        <p:txBody>
          <a:bodyPr lIns="45719" rIns="45719"/>
          <a:lstStyle/>
          <a:p>
            <a:pPr/>
          </a:p>
        </p:txBody>
      </p:sp>
      <p:sp>
        <p:nvSpPr>
          <p:cNvPr id="1161" name="Shape 17"/>
          <p:cNvSpPr/>
          <p:nvPr/>
        </p:nvSpPr>
        <p:spPr>
          <a:xfrm>
            <a:off x="274320" y="2450592"/>
            <a:ext cx="54865" cy="1005840"/>
          </a:xfrm>
          <a:prstGeom prst="rect">
            <a:avLst/>
          </a:prstGeom>
          <a:solidFill>
            <a:srgbClr val="C47A00"/>
          </a:solidFill>
          <a:ln w="12700">
            <a:solidFill>
              <a:srgbClr val="C47A00"/>
            </a:solidFill>
          </a:ln>
        </p:spPr>
        <p:txBody>
          <a:bodyPr lIns="45719" rIns="45719"/>
          <a:lstStyle/>
          <a:p>
            <a:pPr/>
          </a:p>
        </p:txBody>
      </p:sp>
      <p:sp>
        <p:nvSpPr>
          <p:cNvPr id="1162" name="Text 18"/>
          <p:cNvSpPr txBox="1"/>
          <p:nvPr/>
        </p:nvSpPr>
        <p:spPr>
          <a:xfrm>
            <a:off x="502919" y="2568379"/>
            <a:ext cx="502920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2. IV Iron — Upgraded to Class IIa Level A</a:t>
            </a:r>
          </a:p>
        </p:txBody>
      </p:sp>
      <p:sp>
        <p:nvSpPr>
          <p:cNvPr id="1163" name="Text 19"/>
          <p:cNvSpPr txBox="1"/>
          <p:nvPr/>
        </p:nvSpPr>
        <p:spPr>
          <a:xfrm>
            <a:off x="502920" y="2858946"/>
            <a:ext cx="475488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IRONMAN (ferric derisomaltose) + AFFIRM-AHF (ferric carboxymaltose)</a:t>
            </a:r>
          </a:p>
        </p:txBody>
      </p:sp>
      <p:sp>
        <p:nvSpPr>
          <p:cNvPr id="1164" name="Text 20"/>
          <p:cNvSpPr txBox="1"/>
          <p:nvPr/>
        </p:nvSpPr>
        <p:spPr>
          <a:xfrm>
            <a:off x="502919" y="3082720"/>
            <a:ext cx="548640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Iron deficiency: ferritin &lt;100 μg/L OR TSAT &lt;20% (if ferritin 100–299). Screen all symptomatic patients. Administer pre-discharge where possible.</a:t>
            </a:r>
          </a:p>
        </p:txBody>
      </p:sp>
      <p:sp>
        <p:nvSpPr>
          <p:cNvPr id="1165" name="Shape 21"/>
          <p:cNvSpPr/>
          <p:nvPr/>
        </p:nvSpPr>
        <p:spPr>
          <a:xfrm>
            <a:off x="6172200" y="2514600"/>
            <a:ext cx="2560321" cy="365761"/>
          </a:xfrm>
          <a:prstGeom prst="rect">
            <a:avLst/>
          </a:prstGeom>
          <a:solidFill>
            <a:srgbClr val="C47A00"/>
          </a:solidFill>
          <a:ln w="12700">
            <a:solidFill>
              <a:srgbClr val="C47A00"/>
            </a:solidFill>
          </a:ln>
        </p:spPr>
        <p:txBody>
          <a:bodyPr lIns="45719" rIns="45719"/>
          <a:lstStyle/>
          <a:p>
            <a:pPr/>
          </a:p>
        </p:txBody>
      </p:sp>
      <p:sp>
        <p:nvSpPr>
          <p:cNvPr id="1166" name="Text 22"/>
          <p:cNvSpPr txBox="1"/>
          <p:nvPr/>
        </p:nvSpPr>
        <p:spPr>
          <a:xfrm>
            <a:off x="6309359" y="2546394"/>
            <a:ext cx="23774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000">
                <a:solidFill>
                  <a:srgbClr val="FFFFFF"/>
                </a:solidFill>
              </a:defRPr>
            </a:lvl1pPr>
          </a:lstStyle>
          <a:p>
            <a:pPr/>
            <a:r>
              <a:t>Class IIa-A: IV iron in symptomatic HFrEF/HFmrEF + iron deficiency</a:t>
            </a:r>
          </a:p>
        </p:txBody>
      </p:sp>
      <p:sp>
        <p:nvSpPr>
          <p:cNvPr id="1167" name="Text 23"/>
          <p:cNvSpPr txBox="1"/>
          <p:nvPr/>
        </p:nvSpPr>
        <p:spPr>
          <a:xfrm>
            <a:off x="6263640" y="2967272"/>
            <a:ext cx="2514601"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Previously Class IIa Level B</a:t>
            </a:r>
          </a:p>
        </p:txBody>
      </p:sp>
      <p:sp>
        <p:nvSpPr>
          <p:cNvPr id="1168" name="Shape 24"/>
          <p:cNvSpPr/>
          <p:nvPr/>
        </p:nvSpPr>
        <p:spPr>
          <a:xfrm>
            <a:off x="274320" y="3611879"/>
            <a:ext cx="8595360" cy="100584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69" name="Shape 25"/>
          <p:cNvSpPr/>
          <p:nvPr/>
        </p:nvSpPr>
        <p:spPr>
          <a:xfrm>
            <a:off x="274320" y="3611879"/>
            <a:ext cx="64009" cy="1005840"/>
          </a:xfrm>
          <a:prstGeom prst="rect">
            <a:avLst/>
          </a:prstGeom>
          <a:solidFill>
            <a:srgbClr val="1A7A60"/>
          </a:solidFill>
          <a:ln w="12700">
            <a:solidFill>
              <a:srgbClr val="1A7A60"/>
            </a:solidFill>
          </a:ln>
        </p:spPr>
        <p:txBody>
          <a:bodyPr lIns="45719" rIns="45719"/>
          <a:lstStyle/>
          <a:p>
            <a:pPr/>
          </a:p>
        </p:txBody>
      </p:sp>
      <p:sp>
        <p:nvSpPr>
          <p:cNvPr id="1170" name="Shape 26"/>
          <p:cNvSpPr/>
          <p:nvPr/>
        </p:nvSpPr>
        <p:spPr>
          <a:xfrm>
            <a:off x="274320" y="3611879"/>
            <a:ext cx="54865" cy="1005840"/>
          </a:xfrm>
          <a:prstGeom prst="rect">
            <a:avLst/>
          </a:prstGeom>
          <a:solidFill>
            <a:srgbClr val="1A7A60"/>
          </a:solidFill>
          <a:ln w="12700">
            <a:solidFill>
              <a:srgbClr val="1A7A60"/>
            </a:solidFill>
          </a:ln>
        </p:spPr>
        <p:txBody>
          <a:bodyPr lIns="45719" rIns="45719"/>
          <a:lstStyle/>
          <a:p>
            <a:pPr/>
          </a:p>
        </p:txBody>
      </p:sp>
      <p:sp>
        <p:nvSpPr>
          <p:cNvPr id="1171" name="Text 27"/>
          <p:cNvSpPr txBox="1"/>
          <p:nvPr/>
        </p:nvSpPr>
        <p:spPr>
          <a:xfrm>
            <a:off x="502919" y="3729666"/>
            <a:ext cx="50292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A7A60"/>
                </a:solidFill>
              </a:defRPr>
            </a:lvl1pPr>
          </a:lstStyle>
          <a:p>
            <a:pPr/>
            <a:r>
              <a:t>3. STRONG-HF — Rapid Post-Discharge Optimisation</a:t>
            </a:r>
          </a:p>
        </p:txBody>
      </p:sp>
      <p:sp>
        <p:nvSpPr>
          <p:cNvPr id="1172" name="Text 28"/>
          <p:cNvSpPr txBox="1"/>
          <p:nvPr/>
        </p:nvSpPr>
        <p:spPr>
          <a:xfrm>
            <a:off x="502920" y="4020234"/>
            <a:ext cx="4754880"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STRONG-HF trial: high-intensity vs usual care post-acute HF (N=1,078)</a:t>
            </a:r>
          </a:p>
        </p:txBody>
      </p:sp>
      <p:sp>
        <p:nvSpPr>
          <p:cNvPr id="1173" name="Text 29"/>
          <p:cNvSpPr txBox="1"/>
          <p:nvPr/>
        </p:nvSpPr>
        <p:spPr>
          <a:xfrm>
            <a:off x="502919" y="4244008"/>
            <a:ext cx="548640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34% ↓ 180-day readmission/death with NT-proBNP-guided rapid up-titration. Supports aggressive early optimisation with 1–2 week post-discharge review. See dedicated slide.</a:t>
            </a:r>
          </a:p>
        </p:txBody>
      </p:sp>
      <p:sp>
        <p:nvSpPr>
          <p:cNvPr id="1174" name="Shape 30"/>
          <p:cNvSpPr/>
          <p:nvPr/>
        </p:nvSpPr>
        <p:spPr>
          <a:xfrm>
            <a:off x="6172200" y="3675888"/>
            <a:ext cx="2560321" cy="365761"/>
          </a:xfrm>
          <a:prstGeom prst="rect">
            <a:avLst/>
          </a:prstGeom>
          <a:solidFill>
            <a:srgbClr val="1A7A60"/>
          </a:solidFill>
          <a:ln w="12700">
            <a:solidFill>
              <a:srgbClr val="1A7A60"/>
            </a:solidFill>
          </a:ln>
        </p:spPr>
        <p:txBody>
          <a:bodyPr lIns="45719" rIns="45719"/>
          <a:lstStyle/>
          <a:p>
            <a:pPr/>
          </a:p>
        </p:txBody>
      </p:sp>
      <p:sp>
        <p:nvSpPr>
          <p:cNvPr id="1175" name="Text 31"/>
          <p:cNvSpPr txBox="1"/>
          <p:nvPr/>
        </p:nvSpPr>
        <p:spPr>
          <a:xfrm>
            <a:off x="6309359" y="3707682"/>
            <a:ext cx="23774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000">
                <a:solidFill>
                  <a:srgbClr val="FFFFFF"/>
                </a:solidFill>
              </a:defRPr>
            </a:lvl1pPr>
          </a:lstStyle>
          <a:p>
            <a:pPr/>
            <a:r>
              <a:t>Rapid GDMT optimisation within 2 weeks of discharge: ESC Class I</a:t>
            </a:r>
          </a:p>
        </p:txBody>
      </p:sp>
      <p:sp>
        <p:nvSpPr>
          <p:cNvPr id="1176" name="Text 32"/>
          <p:cNvSpPr txBox="1"/>
          <p:nvPr/>
        </p:nvSpPr>
        <p:spPr>
          <a:xfrm>
            <a:off x="6263640" y="4046010"/>
            <a:ext cx="251460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No specific guidance on speed of post-discharge titration</a:t>
            </a:r>
          </a:p>
        </p:txBody>
      </p:sp>
      <p:sp>
        <p:nvSpPr>
          <p:cNvPr id="1177" name="Shape 33"/>
          <p:cNvSpPr/>
          <p:nvPr/>
        </p:nvSpPr>
        <p:spPr>
          <a:xfrm>
            <a:off x="274320" y="4663440"/>
            <a:ext cx="8595360" cy="292609"/>
          </a:xfrm>
          <a:prstGeom prst="rect">
            <a:avLst/>
          </a:prstGeom>
          <a:solidFill>
            <a:srgbClr val="1B3A5C"/>
          </a:solidFill>
          <a:ln w="12700">
            <a:solidFill>
              <a:srgbClr val="1B3A5C"/>
            </a:solidFill>
          </a:ln>
        </p:spPr>
        <p:txBody>
          <a:bodyPr lIns="45719" rIns="45719"/>
          <a:lstStyle/>
          <a:p>
            <a:pPr/>
          </a:p>
        </p:txBody>
      </p:sp>
      <p:sp>
        <p:nvSpPr>
          <p:cNvPr id="1178" name="Text 34"/>
          <p:cNvSpPr txBox="1"/>
          <p:nvPr/>
        </p:nvSpPr>
        <p:spPr>
          <a:xfrm>
            <a:off x="457200" y="4649514"/>
            <a:ext cx="822960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FFFFFF"/>
                </a:solidFill>
              </a:defRPr>
            </a:lvl1pPr>
          </a:lstStyle>
          <a:p>
            <a:pPr/>
            <a:r>
              <a:t>Next full ESC HF Guidelines expected 2025–2026. Watch for: novel MRAs (finerenone in HF + CKD), mavacamten in HCM, vericiguat updates, LVAD evidence, remote monitoring.</a:t>
            </a:r>
          </a:p>
        </p:txBody>
      </p:sp>
    </p:spTree>
  </p:cSld>
  <p:clrMapOvr>
    <a:masterClrMapping/>
  </p:clrMapOvr>
  <p:transition xmlns:p14="http://schemas.microsoft.com/office/powerpoint/2010/main" spd="med" advClick="1"/>
</p:sld>
</file>

<file path=ppt/slides/slide6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182"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183"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184"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STRONG-HF — High-Intensity Care After Acute Heart Failure</a:t>
            </a:r>
          </a:p>
        </p:txBody>
      </p:sp>
      <p:sp>
        <p:nvSpPr>
          <p:cNvPr id="1185"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186"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187" name="Shape 5"/>
          <p:cNvSpPr/>
          <p:nvPr/>
        </p:nvSpPr>
        <p:spPr>
          <a:xfrm>
            <a:off x="274320" y="978408"/>
            <a:ext cx="8595360" cy="457201"/>
          </a:xfrm>
          <a:prstGeom prst="rect">
            <a:avLst/>
          </a:prstGeom>
          <a:solidFill>
            <a:srgbClr val="EAF7F5"/>
          </a:solidFill>
          <a:ln w="12700">
            <a:solidFill>
              <a:srgbClr val="EAF7F5"/>
            </a:solidFill>
          </a:ln>
        </p:spPr>
        <p:txBody>
          <a:bodyPr lIns="45719" rIns="45719"/>
          <a:lstStyle/>
          <a:p>
            <a:pPr/>
          </a:p>
        </p:txBody>
      </p:sp>
      <p:sp>
        <p:nvSpPr>
          <p:cNvPr id="1188" name="Shape 6"/>
          <p:cNvSpPr/>
          <p:nvPr/>
        </p:nvSpPr>
        <p:spPr>
          <a:xfrm>
            <a:off x="274320" y="978408"/>
            <a:ext cx="64009" cy="457201"/>
          </a:xfrm>
          <a:prstGeom prst="rect">
            <a:avLst/>
          </a:prstGeom>
          <a:solidFill>
            <a:srgbClr val="00A896"/>
          </a:solidFill>
          <a:ln w="12700">
            <a:solidFill>
              <a:srgbClr val="00A896"/>
            </a:solidFill>
          </a:ln>
        </p:spPr>
        <p:txBody>
          <a:bodyPr lIns="45719" rIns="45719"/>
          <a:lstStyle/>
          <a:p>
            <a:pPr/>
          </a:p>
        </p:txBody>
      </p:sp>
      <p:sp>
        <p:nvSpPr>
          <p:cNvPr id="1189" name="Text 7"/>
          <p:cNvSpPr txBox="1"/>
          <p:nvPr/>
        </p:nvSpPr>
        <p:spPr>
          <a:xfrm>
            <a:off x="475488" y="1039290"/>
            <a:ext cx="8275319"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E2A38"/>
                </a:solidFill>
              </a:defRPr>
            </a:lvl1pPr>
          </a:lstStyle>
          <a:p>
            <a:pPr/>
            <a:r>
              <a:t>STRONG-HF (2022)  |  Lancet  |  N=1,078  |  Randomised open-label  |  35 countries</a:t>
            </a:r>
          </a:p>
        </p:txBody>
      </p:sp>
      <p:sp>
        <p:nvSpPr>
          <p:cNvPr id="1190" name="Text 8"/>
          <p:cNvSpPr txBox="1"/>
          <p:nvPr/>
        </p:nvSpPr>
        <p:spPr>
          <a:xfrm>
            <a:off x="475488" y="1239056"/>
            <a:ext cx="8275319"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000">
                <a:solidFill>
                  <a:srgbClr val="6B7E92"/>
                </a:solidFill>
              </a:defRPr>
            </a:lvl1pPr>
          </a:lstStyle>
          <a:p>
            <a:pPr/>
            <a:r>
              <a:t>Population: acute HF hospitalisation or urgent HF visit within prior 2 weeks. Mebazaa A et al. Lancet 2022;400:1938–1952</a:t>
            </a:r>
          </a:p>
        </p:txBody>
      </p:sp>
      <p:sp>
        <p:nvSpPr>
          <p:cNvPr id="1191" name="Shape 9"/>
          <p:cNvSpPr/>
          <p:nvPr/>
        </p:nvSpPr>
        <p:spPr>
          <a:xfrm>
            <a:off x="274319" y="1536191"/>
            <a:ext cx="2788922" cy="153619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92" name="Shape 10"/>
          <p:cNvSpPr/>
          <p:nvPr/>
        </p:nvSpPr>
        <p:spPr>
          <a:xfrm>
            <a:off x="274320" y="1536191"/>
            <a:ext cx="64009" cy="1536193"/>
          </a:xfrm>
          <a:prstGeom prst="rect">
            <a:avLst/>
          </a:prstGeom>
          <a:solidFill>
            <a:srgbClr val="00A896"/>
          </a:solidFill>
          <a:ln w="12700">
            <a:solidFill>
              <a:srgbClr val="00A896"/>
            </a:solidFill>
          </a:ln>
        </p:spPr>
        <p:txBody>
          <a:bodyPr lIns="45719" rIns="45719"/>
          <a:lstStyle/>
          <a:p>
            <a:pPr/>
          </a:p>
        </p:txBody>
      </p:sp>
      <p:sp>
        <p:nvSpPr>
          <p:cNvPr id="1193" name="Text 11"/>
          <p:cNvSpPr txBox="1"/>
          <p:nvPr/>
        </p:nvSpPr>
        <p:spPr>
          <a:xfrm>
            <a:off x="502919" y="1640263"/>
            <a:ext cx="256032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Study Design</a:t>
            </a:r>
          </a:p>
        </p:txBody>
      </p:sp>
      <p:sp>
        <p:nvSpPr>
          <p:cNvPr id="1194" name="Text 12"/>
          <p:cNvSpPr txBox="1"/>
          <p:nvPr/>
        </p:nvSpPr>
        <p:spPr>
          <a:xfrm>
            <a:off x="384047" y="1901951"/>
            <a:ext cx="2587754" cy="11629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High-intensity care (HIC) vs usual care (UC)</a:t>
            </a:r>
          </a:p>
          <a:p>
            <a:pPr marL="152400" indent="-152400">
              <a:spcBef>
                <a:spcPts val="100"/>
              </a:spcBef>
              <a:buSzPct val="100000"/>
              <a:buChar char="•"/>
              <a:defRPr sz="1100">
                <a:solidFill>
                  <a:srgbClr val="1E2A38"/>
                </a:solidFill>
              </a:defRPr>
            </a:pPr>
            <a:r>
              <a:t>HIC: rapid up-titration of RAAS-i, β-blocker, MRA within 2 weeks of discharge</a:t>
            </a:r>
          </a:p>
          <a:p>
            <a:pPr marL="152400" indent="-152400">
              <a:spcBef>
                <a:spcPts val="100"/>
              </a:spcBef>
              <a:buSzPct val="100000"/>
              <a:buChar char="•"/>
              <a:defRPr sz="1100">
                <a:solidFill>
                  <a:srgbClr val="1E2A38"/>
                </a:solidFill>
              </a:defRPr>
            </a:pPr>
            <a:r>
              <a:t>NT-proBNP-directed protocol at 1–2 week visits</a:t>
            </a:r>
          </a:p>
          <a:p>
            <a:pPr marL="152400" indent="-152400">
              <a:spcBef>
                <a:spcPts val="100"/>
              </a:spcBef>
              <a:buSzPct val="100000"/>
              <a:buChar char="•"/>
              <a:defRPr sz="1100">
                <a:solidFill>
                  <a:srgbClr val="1E2A38"/>
                </a:solidFill>
              </a:defRPr>
            </a:pPr>
            <a:r>
              <a:t>Target: 50% of max licensed dose by 2 weeks; maximum tolerated by 6 weeks</a:t>
            </a:r>
          </a:p>
        </p:txBody>
      </p:sp>
      <p:sp>
        <p:nvSpPr>
          <p:cNvPr id="1195" name="Shape 13"/>
          <p:cNvSpPr/>
          <p:nvPr/>
        </p:nvSpPr>
        <p:spPr>
          <a:xfrm>
            <a:off x="3246120" y="1536191"/>
            <a:ext cx="2788921" cy="153619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196" name="Shape 14"/>
          <p:cNvSpPr/>
          <p:nvPr/>
        </p:nvSpPr>
        <p:spPr>
          <a:xfrm>
            <a:off x="3246120" y="1536191"/>
            <a:ext cx="64009" cy="1536193"/>
          </a:xfrm>
          <a:prstGeom prst="rect">
            <a:avLst/>
          </a:prstGeom>
          <a:solidFill>
            <a:srgbClr val="C0392B"/>
          </a:solidFill>
          <a:ln w="12700">
            <a:solidFill>
              <a:srgbClr val="C0392B"/>
            </a:solidFill>
          </a:ln>
        </p:spPr>
        <p:txBody>
          <a:bodyPr lIns="45719" rIns="45719"/>
          <a:lstStyle/>
          <a:p>
            <a:pPr/>
          </a:p>
        </p:txBody>
      </p:sp>
      <p:sp>
        <p:nvSpPr>
          <p:cNvPr id="1197" name="Shape 15"/>
          <p:cNvSpPr/>
          <p:nvPr/>
        </p:nvSpPr>
        <p:spPr>
          <a:xfrm>
            <a:off x="3246120" y="1536191"/>
            <a:ext cx="2788921" cy="347473"/>
          </a:xfrm>
          <a:prstGeom prst="rect">
            <a:avLst/>
          </a:prstGeom>
          <a:solidFill>
            <a:srgbClr val="C0392B"/>
          </a:solidFill>
          <a:ln w="12700">
            <a:solidFill>
              <a:srgbClr val="C0392B"/>
            </a:solidFill>
          </a:ln>
        </p:spPr>
        <p:txBody>
          <a:bodyPr lIns="45719" rIns="45719"/>
          <a:lstStyle/>
          <a:p>
            <a:pPr/>
          </a:p>
        </p:txBody>
      </p:sp>
      <p:sp>
        <p:nvSpPr>
          <p:cNvPr id="1198" name="Text 16"/>
          <p:cNvSpPr txBox="1"/>
          <p:nvPr/>
        </p:nvSpPr>
        <p:spPr>
          <a:xfrm>
            <a:off x="3474720" y="1626547"/>
            <a:ext cx="256032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Primary Outcome</a:t>
            </a:r>
          </a:p>
        </p:txBody>
      </p:sp>
      <p:sp>
        <p:nvSpPr>
          <p:cNvPr id="1199" name="Text 17"/>
          <p:cNvSpPr txBox="1"/>
          <p:nvPr/>
        </p:nvSpPr>
        <p:spPr>
          <a:xfrm>
            <a:off x="3401567" y="1898572"/>
            <a:ext cx="2487169"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180-day all-cause death or HF rehospitalisation</a:t>
            </a:r>
          </a:p>
        </p:txBody>
      </p:sp>
      <p:sp>
        <p:nvSpPr>
          <p:cNvPr id="1200" name="Text 18"/>
          <p:cNvSpPr txBox="1"/>
          <p:nvPr/>
        </p:nvSpPr>
        <p:spPr>
          <a:xfrm>
            <a:off x="3456432" y="2205932"/>
            <a:ext cx="1005840" cy="5624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4400">
                <a:solidFill>
                  <a:srgbClr val="C0392B"/>
                </a:solidFill>
              </a:defRPr>
            </a:lvl1pPr>
          </a:lstStyle>
          <a:p>
            <a:pPr/>
            <a:r>
              <a:t>34%</a:t>
            </a:r>
          </a:p>
        </p:txBody>
      </p:sp>
      <p:sp>
        <p:nvSpPr>
          <p:cNvPr id="1201" name="Text 19"/>
          <p:cNvSpPr txBox="1"/>
          <p:nvPr/>
        </p:nvSpPr>
        <p:spPr>
          <a:xfrm>
            <a:off x="4480559" y="2268649"/>
            <a:ext cx="1280161"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relative</a:t>
            </a:r>
          </a:p>
          <a:p>
            <a:pPr>
              <a:defRPr sz="1100">
                <a:solidFill>
                  <a:srgbClr val="1E2A38"/>
                </a:solidFill>
              </a:defRPr>
            </a:pPr>
            <a:r>
              <a:t>risk</a:t>
            </a:r>
          </a:p>
          <a:p>
            <a:pPr>
              <a:defRPr sz="1100">
                <a:solidFill>
                  <a:srgbClr val="1E2A38"/>
                </a:solidFill>
              </a:defRPr>
            </a:pPr>
            <a:r>
              <a:t>reduction</a:t>
            </a:r>
          </a:p>
        </p:txBody>
      </p:sp>
      <p:sp>
        <p:nvSpPr>
          <p:cNvPr id="1202" name="Text 20"/>
          <p:cNvSpPr txBox="1"/>
          <p:nvPr/>
        </p:nvSpPr>
        <p:spPr>
          <a:xfrm>
            <a:off x="3401567" y="2866688"/>
            <a:ext cx="2542033"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6B7E92"/>
                </a:solidFill>
              </a:defRPr>
            </a:lvl1pPr>
          </a:lstStyle>
          <a:p>
            <a:pPr/>
            <a:r>
              <a:t>HIC 15.2%  vs  UC 23.3%  (HR 0.66, p=0.002)</a:t>
            </a:r>
          </a:p>
        </p:txBody>
      </p:sp>
      <p:sp>
        <p:nvSpPr>
          <p:cNvPr id="1203" name="Shape 21"/>
          <p:cNvSpPr/>
          <p:nvPr/>
        </p:nvSpPr>
        <p:spPr>
          <a:xfrm>
            <a:off x="6217920" y="1536191"/>
            <a:ext cx="2651761" cy="153619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04" name="Shape 22"/>
          <p:cNvSpPr/>
          <p:nvPr/>
        </p:nvSpPr>
        <p:spPr>
          <a:xfrm>
            <a:off x="6217920" y="1536191"/>
            <a:ext cx="64009" cy="1536193"/>
          </a:xfrm>
          <a:prstGeom prst="rect">
            <a:avLst/>
          </a:prstGeom>
          <a:solidFill>
            <a:srgbClr val="3D5A73"/>
          </a:solidFill>
          <a:ln w="12700">
            <a:solidFill>
              <a:srgbClr val="3D5A73"/>
            </a:solidFill>
          </a:ln>
        </p:spPr>
        <p:txBody>
          <a:bodyPr lIns="45719" rIns="45719"/>
          <a:lstStyle/>
          <a:p>
            <a:pPr/>
          </a:p>
        </p:txBody>
      </p:sp>
      <p:sp>
        <p:nvSpPr>
          <p:cNvPr id="1205" name="Text 23"/>
          <p:cNvSpPr txBox="1"/>
          <p:nvPr/>
        </p:nvSpPr>
        <p:spPr>
          <a:xfrm>
            <a:off x="6446520" y="1640263"/>
            <a:ext cx="242316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Secondary Outcomes</a:t>
            </a:r>
          </a:p>
        </p:txBody>
      </p:sp>
      <p:sp>
        <p:nvSpPr>
          <p:cNvPr id="1206" name="Text 24"/>
          <p:cNvSpPr txBox="1"/>
          <p:nvPr/>
        </p:nvSpPr>
        <p:spPr>
          <a:xfrm>
            <a:off x="6327647" y="1901951"/>
            <a:ext cx="2450593" cy="11784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000">
                <a:solidFill>
                  <a:srgbClr val="1E2A38"/>
                </a:solidFill>
              </a:defRPr>
            </a:pPr>
            <a:r>
              <a:t>HF rehospitalisation ↓ (HIC 12.5% vs UC 20.4%)</a:t>
            </a:r>
          </a:p>
          <a:p>
            <a:pPr marL="152400" indent="-152400">
              <a:spcBef>
                <a:spcPts val="100"/>
              </a:spcBef>
              <a:buSzPct val="100000"/>
              <a:buChar char="•"/>
              <a:defRPr sz="1000">
                <a:solidFill>
                  <a:srgbClr val="1E2A38"/>
                </a:solidFill>
              </a:defRPr>
            </a:pPr>
            <a:r>
              <a:t>All-cause mortality: numerically lower, not significant</a:t>
            </a:r>
          </a:p>
          <a:p>
            <a:pPr marL="152400" indent="-152400">
              <a:spcBef>
                <a:spcPts val="100"/>
              </a:spcBef>
              <a:buSzPct val="100000"/>
              <a:buChar char="•"/>
              <a:defRPr sz="1000">
                <a:solidFill>
                  <a:srgbClr val="1E2A38"/>
                </a:solidFill>
              </a:defRPr>
            </a:pPr>
            <a:r>
              <a:t>KCCQ score: significantly better in HIC arm</a:t>
            </a:r>
          </a:p>
          <a:p>
            <a:pPr marL="152400" indent="-152400">
              <a:spcBef>
                <a:spcPts val="100"/>
              </a:spcBef>
              <a:buSzPct val="100000"/>
              <a:buChar char="•"/>
              <a:defRPr sz="1000">
                <a:solidFill>
                  <a:srgbClr val="1E2A38"/>
                </a:solidFill>
              </a:defRPr>
            </a:pPr>
            <a:r>
              <a:t>6-min walk: greater improvement in HIC</a:t>
            </a:r>
          </a:p>
          <a:p>
            <a:pPr marL="152400" indent="-152400">
              <a:spcBef>
                <a:spcPts val="100"/>
              </a:spcBef>
              <a:buSzPct val="100000"/>
              <a:buChar char="•"/>
              <a:defRPr sz="1000">
                <a:solidFill>
                  <a:srgbClr val="1E2A38"/>
                </a:solidFill>
              </a:defRPr>
            </a:pPr>
            <a:r>
              <a:t>NT-proBNP: greater reduction in HIC arm</a:t>
            </a:r>
          </a:p>
        </p:txBody>
      </p:sp>
      <p:sp>
        <p:nvSpPr>
          <p:cNvPr id="1207" name="Shape 25"/>
          <p:cNvSpPr/>
          <p:nvPr/>
        </p:nvSpPr>
        <p:spPr>
          <a:xfrm>
            <a:off x="274319" y="3163823"/>
            <a:ext cx="2788922" cy="171907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08" name="Shape 26"/>
          <p:cNvSpPr/>
          <p:nvPr/>
        </p:nvSpPr>
        <p:spPr>
          <a:xfrm>
            <a:off x="274320" y="3163823"/>
            <a:ext cx="64009" cy="1719073"/>
          </a:xfrm>
          <a:prstGeom prst="rect">
            <a:avLst/>
          </a:prstGeom>
          <a:solidFill>
            <a:srgbClr val="1A7A60"/>
          </a:solidFill>
          <a:ln w="12700">
            <a:solidFill>
              <a:srgbClr val="1A7A60"/>
            </a:solidFill>
          </a:ln>
        </p:spPr>
        <p:txBody>
          <a:bodyPr lIns="45719" rIns="45719"/>
          <a:lstStyle/>
          <a:p>
            <a:pPr/>
          </a:p>
        </p:txBody>
      </p:sp>
      <p:sp>
        <p:nvSpPr>
          <p:cNvPr id="1209" name="Text 27"/>
          <p:cNvSpPr txBox="1"/>
          <p:nvPr/>
        </p:nvSpPr>
        <p:spPr>
          <a:xfrm>
            <a:off x="502919" y="3286559"/>
            <a:ext cx="256032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GDMT Doses Achieved — HIC Arm</a:t>
            </a:r>
          </a:p>
        </p:txBody>
      </p:sp>
      <p:sp>
        <p:nvSpPr>
          <p:cNvPr id="1210" name="Text 28"/>
          <p:cNvSpPr txBox="1"/>
          <p:nvPr/>
        </p:nvSpPr>
        <p:spPr>
          <a:xfrm>
            <a:off x="475487" y="3627041"/>
            <a:ext cx="91440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A7A60"/>
                </a:solidFill>
              </a:defRPr>
            </a:lvl1pPr>
          </a:lstStyle>
          <a:p>
            <a:pPr/>
            <a:r>
              <a:t>RAAS-i:</a:t>
            </a:r>
          </a:p>
        </p:txBody>
      </p:sp>
      <p:sp>
        <p:nvSpPr>
          <p:cNvPr id="1211" name="Text 29"/>
          <p:cNvSpPr txBox="1"/>
          <p:nvPr/>
        </p:nvSpPr>
        <p:spPr>
          <a:xfrm>
            <a:off x="1444752" y="3544491"/>
            <a:ext cx="1481329"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55% at ≥50% target dose by 2 wks</a:t>
            </a:r>
          </a:p>
        </p:txBody>
      </p:sp>
      <p:sp>
        <p:nvSpPr>
          <p:cNvPr id="1212" name="Text 30"/>
          <p:cNvSpPr txBox="1"/>
          <p:nvPr/>
        </p:nvSpPr>
        <p:spPr>
          <a:xfrm>
            <a:off x="475487" y="3937937"/>
            <a:ext cx="91440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A7A60"/>
                </a:solidFill>
              </a:defRPr>
            </a:lvl1pPr>
          </a:lstStyle>
          <a:p>
            <a:pPr/>
            <a:r>
              <a:t>β-blocker:</a:t>
            </a:r>
          </a:p>
        </p:txBody>
      </p:sp>
      <p:sp>
        <p:nvSpPr>
          <p:cNvPr id="1213" name="Text 31"/>
          <p:cNvSpPr txBox="1"/>
          <p:nvPr/>
        </p:nvSpPr>
        <p:spPr>
          <a:xfrm>
            <a:off x="1444752" y="3855387"/>
            <a:ext cx="1481329"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52% at ≥50% target dose by 2 wks</a:t>
            </a:r>
          </a:p>
        </p:txBody>
      </p:sp>
      <p:sp>
        <p:nvSpPr>
          <p:cNvPr id="1214" name="Text 32"/>
          <p:cNvSpPr txBox="1"/>
          <p:nvPr/>
        </p:nvSpPr>
        <p:spPr>
          <a:xfrm>
            <a:off x="475487" y="4248834"/>
            <a:ext cx="9144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A7A60"/>
                </a:solidFill>
              </a:defRPr>
            </a:lvl1pPr>
          </a:lstStyle>
          <a:p>
            <a:pPr/>
            <a:r>
              <a:t>MRA:</a:t>
            </a:r>
          </a:p>
        </p:txBody>
      </p:sp>
      <p:sp>
        <p:nvSpPr>
          <p:cNvPr id="1215" name="Text 33"/>
          <p:cNvSpPr txBox="1"/>
          <p:nvPr/>
        </p:nvSpPr>
        <p:spPr>
          <a:xfrm>
            <a:off x="1444752" y="4166284"/>
            <a:ext cx="1481329"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84% prescribed at 2 weeks</a:t>
            </a:r>
          </a:p>
        </p:txBody>
      </p:sp>
      <p:sp>
        <p:nvSpPr>
          <p:cNvPr id="1216" name="Text 34"/>
          <p:cNvSpPr txBox="1"/>
          <p:nvPr/>
        </p:nvSpPr>
        <p:spPr>
          <a:xfrm>
            <a:off x="475487" y="4559729"/>
            <a:ext cx="91440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A7A60"/>
                </a:solidFill>
              </a:defRPr>
            </a:lvl1pPr>
          </a:lstStyle>
          <a:p>
            <a:pPr/>
            <a:r>
              <a:t>All three:</a:t>
            </a:r>
          </a:p>
        </p:txBody>
      </p:sp>
      <p:sp>
        <p:nvSpPr>
          <p:cNvPr id="1217" name="Text 35"/>
          <p:cNvSpPr txBox="1"/>
          <p:nvPr/>
        </p:nvSpPr>
        <p:spPr>
          <a:xfrm>
            <a:off x="1444752" y="4477179"/>
            <a:ext cx="1481329"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~35% at target doses by 90 days</a:t>
            </a:r>
          </a:p>
        </p:txBody>
      </p:sp>
      <p:sp>
        <p:nvSpPr>
          <p:cNvPr id="1218" name="Shape 36"/>
          <p:cNvSpPr/>
          <p:nvPr/>
        </p:nvSpPr>
        <p:spPr>
          <a:xfrm>
            <a:off x="3246120" y="3163823"/>
            <a:ext cx="2788921" cy="171907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19" name="Shape 37"/>
          <p:cNvSpPr/>
          <p:nvPr/>
        </p:nvSpPr>
        <p:spPr>
          <a:xfrm>
            <a:off x="3246120" y="3163823"/>
            <a:ext cx="64009" cy="1719073"/>
          </a:xfrm>
          <a:prstGeom prst="rect">
            <a:avLst/>
          </a:prstGeom>
          <a:solidFill>
            <a:srgbClr val="C47A00"/>
          </a:solidFill>
          <a:ln w="12700">
            <a:solidFill>
              <a:srgbClr val="C47A00"/>
            </a:solidFill>
          </a:ln>
        </p:spPr>
        <p:txBody>
          <a:bodyPr lIns="45719" rIns="45719"/>
          <a:lstStyle/>
          <a:p>
            <a:pPr/>
          </a:p>
        </p:txBody>
      </p:sp>
      <p:sp>
        <p:nvSpPr>
          <p:cNvPr id="1220" name="Text 38"/>
          <p:cNvSpPr txBox="1"/>
          <p:nvPr/>
        </p:nvSpPr>
        <p:spPr>
          <a:xfrm>
            <a:off x="3474720" y="3281987"/>
            <a:ext cx="256032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Safety &amp; Tolerability</a:t>
            </a:r>
          </a:p>
        </p:txBody>
      </p:sp>
      <p:sp>
        <p:nvSpPr>
          <p:cNvPr id="1221" name="Text 39"/>
          <p:cNvSpPr txBox="1"/>
          <p:nvPr/>
        </p:nvSpPr>
        <p:spPr>
          <a:xfrm>
            <a:off x="3355847" y="3547871"/>
            <a:ext cx="2587753" cy="15058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No significant increase in adverse events overall</a:t>
            </a:r>
          </a:p>
          <a:p>
            <a:pPr marL="152400" indent="-152400">
              <a:spcBef>
                <a:spcPts val="100"/>
              </a:spcBef>
              <a:buSzPct val="100000"/>
              <a:buChar char="•"/>
              <a:defRPr sz="1100">
                <a:solidFill>
                  <a:srgbClr val="1E2A38"/>
                </a:solidFill>
              </a:defRPr>
            </a:pPr>
            <a:r>
              <a:t>Worsening renal function: similar in both arms</a:t>
            </a:r>
          </a:p>
          <a:p>
            <a:pPr marL="152400" indent="-152400">
              <a:spcBef>
                <a:spcPts val="100"/>
              </a:spcBef>
              <a:buSzPct val="100000"/>
              <a:buChar char="•"/>
              <a:defRPr sz="1100">
                <a:solidFill>
                  <a:srgbClr val="1E2A38"/>
                </a:solidFill>
              </a:defRPr>
            </a:pPr>
            <a:r>
              <a:t>Hypotension: 6.4% HIC vs 4.2% UC — manageable</a:t>
            </a:r>
          </a:p>
          <a:p>
            <a:pPr marL="152400" indent="-152400">
              <a:spcBef>
                <a:spcPts val="100"/>
              </a:spcBef>
              <a:buSzPct val="100000"/>
              <a:buChar char="•"/>
              <a:defRPr sz="1100">
                <a:solidFill>
                  <a:srgbClr val="1E2A38"/>
                </a:solidFill>
              </a:defRPr>
            </a:pPr>
            <a:r>
              <a:t>Hyperkalaemia: similar between arms</a:t>
            </a:r>
          </a:p>
          <a:p>
            <a:pPr marL="152400" indent="-152400">
              <a:spcBef>
                <a:spcPts val="100"/>
              </a:spcBef>
              <a:buSzPct val="100000"/>
              <a:buChar char="•"/>
              <a:defRPr sz="1100">
                <a:solidFill>
                  <a:srgbClr val="1E2A38"/>
                </a:solidFill>
              </a:defRPr>
            </a:pPr>
            <a:r>
              <a:t>Stopped early by DMC — overwhelming efficacy</a:t>
            </a:r>
          </a:p>
        </p:txBody>
      </p:sp>
      <p:sp>
        <p:nvSpPr>
          <p:cNvPr id="1222" name="Shape 40"/>
          <p:cNvSpPr/>
          <p:nvPr/>
        </p:nvSpPr>
        <p:spPr>
          <a:xfrm>
            <a:off x="6217920" y="3163823"/>
            <a:ext cx="2651761" cy="1719073"/>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23" name="Shape 41"/>
          <p:cNvSpPr/>
          <p:nvPr/>
        </p:nvSpPr>
        <p:spPr>
          <a:xfrm>
            <a:off x="6217920" y="3163823"/>
            <a:ext cx="64009" cy="1719073"/>
          </a:xfrm>
          <a:prstGeom prst="rect">
            <a:avLst/>
          </a:prstGeom>
          <a:solidFill>
            <a:srgbClr val="1B3A5C"/>
          </a:solidFill>
          <a:ln w="12700">
            <a:solidFill>
              <a:srgbClr val="1B3A5C"/>
            </a:solidFill>
          </a:ln>
        </p:spPr>
        <p:txBody>
          <a:bodyPr lIns="45719" rIns="45719"/>
          <a:lstStyle/>
          <a:p>
            <a:pPr/>
          </a:p>
        </p:txBody>
      </p:sp>
      <p:sp>
        <p:nvSpPr>
          <p:cNvPr id="1224" name="Text 42"/>
          <p:cNvSpPr txBox="1"/>
          <p:nvPr/>
        </p:nvSpPr>
        <p:spPr>
          <a:xfrm>
            <a:off x="6446520" y="3281987"/>
            <a:ext cx="242316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FFFFFF"/>
                </a:solidFill>
              </a:defRPr>
            </a:lvl1pPr>
          </a:lstStyle>
          <a:p>
            <a:pPr/>
            <a:r>
              <a:t>Clinical Implications</a:t>
            </a:r>
          </a:p>
        </p:txBody>
      </p:sp>
      <p:sp>
        <p:nvSpPr>
          <p:cNvPr id="1225" name="Text 43"/>
          <p:cNvSpPr txBox="1"/>
          <p:nvPr/>
        </p:nvSpPr>
        <p:spPr>
          <a:xfrm>
            <a:off x="6327647" y="3547871"/>
            <a:ext cx="2450593" cy="11784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000">
                <a:solidFill>
                  <a:srgbClr val="1E2A38"/>
                </a:solidFill>
              </a:defRPr>
            </a:pPr>
            <a:r>
              <a:t>Challenges 'start low, go slow' orthodoxy</a:t>
            </a:r>
          </a:p>
          <a:p>
            <a:pPr marL="152400" indent="-152400">
              <a:spcBef>
                <a:spcPts val="100"/>
              </a:spcBef>
              <a:buSzPct val="100000"/>
              <a:buChar char="•"/>
              <a:defRPr sz="1000">
                <a:solidFill>
                  <a:srgbClr val="1E2A38"/>
                </a:solidFill>
              </a:defRPr>
            </a:pPr>
            <a:r>
              <a:t>NT-proBNP-guided titration is safe</a:t>
            </a:r>
          </a:p>
          <a:p>
            <a:pPr marL="152400" indent="-152400">
              <a:spcBef>
                <a:spcPts val="100"/>
              </a:spcBef>
              <a:buSzPct val="100000"/>
              <a:buChar char="•"/>
              <a:defRPr sz="1000">
                <a:solidFill>
                  <a:srgbClr val="1E2A38"/>
                </a:solidFill>
              </a:defRPr>
            </a:pPr>
            <a:r>
              <a:t>2-week post-discharge review: ESC Class I</a:t>
            </a:r>
          </a:p>
          <a:p>
            <a:pPr marL="152400" indent="-152400">
              <a:spcBef>
                <a:spcPts val="100"/>
              </a:spcBef>
              <a:buSzPct val="100000"/>
              <a:buChar char="•"/>
              <a:defRPr sz="1000">
                <a:solidFill>
                  <a:srgbClr val="1E2A38"/>
                </a:solidFill>
              </a:defRPr>
            </a:pPr>
            <a:r>
              <a:t>Supports HF nurse rapid optimisation pathway</a:t>
            </a:r>
          </a:p>
          <a:p>
            <a:pPr marL="152400" indent="-152400">
              <a:spcBef>
                <a:spcPts val="100"/>
              </a:spcBef>
              <a:buSzPct val="100000"/>
              <a:buChar char="•"/>
              <a:defRPr sz="1000">
                <a:solidFill>
                  <a:srgbClr val="1E2A38"/>
                </a:solidFill>
              </a:defRPr>
            </a:pPr>
            <a:r>
              <a:t>SGLT2i not included — benefit likely even greater with all 4 pillars</a:t>
            </a:r>
          </a:p>
        </p:txBody>
      </p:sp>
      <p:sp>
        <p:nvSpPr>
          <p:cNvPr id="1226" name="Shape 44"/>
          <p:cNvSpPr/>
          <p:nvPr/>
        </p:nvSpPr>
        <p:spPr>
          <a:xfrm>
            <a:off x="274320" y="4956047"/>
            <a:ext cx="8595360" cy="109729"/>
          </a:xfrm>
          <a:prstGeom prst="rect">
            <a:avLst/>
          </a:prstGeom>
          <a:solidFill>
            <a:srgbClr val="00A896"/>
          </a:solidFill>
          <a:ln w="12700">
            <a:solidFill>
              <a:srgbClr val="00A896"/>
            </a:solidFill>
          </a:ln>
        </p:spPr>
        <p:txBody>
          <a:bodyPr lIns="45719" rIns="45719"/>
          <a:lstStyle/>
          <a:p>
            <a:pPr/>
          </a:p>
        </p:txBody>
      </p:sp>
    </p:spTree>
  </p:cSld>
  <p:clrMapOvr>
    <a:masterClrMapping/>
  </p:clrMapOvr>
  <p:transition xmlns:p14="http://schemas.microsoft.com/office/powerpoint/2010/main" spd="med" advClick="1"/>
</p:sld>
</file>

<file path=ppt/slides/slide6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30" name="Title 1"/>
          <p:cNvSpPr txBox="1"/>
          <p:nvPr>
            <p:ph type="title"/>
          </p:nvPr>
        </p:nvSpPr>
        <p:spPr>
          <a:xfrm>
            <a:off x="1614487" y="273843"/>
            <a:ext cx="5915026" cy="994174"/>
          </a:xfrm>
          <a:prstGeom prst="rect">
            <a:avLst/>
          </a:prstGeom>
        </p:spPr>
        <p:txBody>
          <a:bodyPr/>
          <a:lstStyle/>
          <a:p>
            <a:pPr/>
          </a:p>
        </p:txBody>
      </p:sp>
      <p:pic>
        <p:nvPicPr>
          <p:cNvPr id="1231" name="Picture 2" descr="Picture 2"/>
          <p:cNvPicPr>
            <a:picLocks noChangeAspect="1"/>
          </p:cNvPicPr>
          <p:nvPr/>
        </p:nvPicPr>
        <p:blipFill>
          <a:blip r:embed="rId2">
            <a:extLst/>
          </a:blip>
          <a:stretch>
            <a:fillRect/>
          </a:stretch>
        </p:blipFill>
        <p:spPr>
          <a:xfrm>
            <a:off x="1381421" y="642937"/>
            <a:ext cx="6353047" cy="3857626"/>
          </a:xfrm>
          <a:prstGeom prst="rect">
            <a:avLst/>
          </a:prstGeom>
          <a:ln w="12700">
            <a:miter lim="400000"/>
          </a:ln>
        </p:spPr>
      </p:pic>
    </p:spTree>
  </p:cSld>
  <p:clrMapOvr>
    <a:masterClrMapping/>
  </p:clrMapOvr>
  <p:transition xmlns:p14="http://schemas.microsoft.com/office/powerpoint/2010/main" spd="med" advClick="1"/>
</p:sld>
</file>

<file path=ppt/slides/slide6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233"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234"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235"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Cardiac Implantable Electronic Devices — Full Spectrum</a:t>
            </a:r>
          </a:p>
        </p:txBody>
      </p:sp>
      <p:sp>
        <p:nvSpPr>
          <p:cNvPr id="1236"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237"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238" name="Text 5"/>
          <p:cNvSpPr txBox="1"/>
          <p:nvPr/>
        </p:nvSpPr>
        <p:spPr>
          <a:xfrm>
            <a:off x="274320" y="1027991"/>
            <a:ext cx="859536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200">
                <a:solidFill>
                  <a:srgbClr val="1E2A38"/>
                </a:solidFill>
              </a:defRPr>
            </a:lvl1pPr>
          </a:lstStyle>
          <a:p>
            <a:pPr/>
            <a:r>
              <a:t>CIEDs span pacemakers, ICDs, CRT, and wearable devices — understanding indications helps appropriate referral</a:t>
            </a:r>
          </a:p>
        </p:txBody>
      </p:sp>
      <p:sp>
        <p:nvSpPr>
          <p:cNvPr id="1239" name="Shape 6"/>
          <p:cNvSpPr/>
          <p:nvPr/>
        </p:nvSpPr>
        <p:spPr>
          <a:xfrm>
            <a:off x="228600" y="1298447"/>
            <a:ext cx="2743200" cy="219456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40" name="Shape 7"/>
          <p:cNvSpPr/>
          <p:nvPr/>
        </p:nvSpPr>
        <p:spPr>
          <a:xfrm>
            <a:off x="228600" y="1298447"/>
            <a:ext cx="64008" cy="2194562"/>
          </a:xfrm>
          <a:prstGeom prst="rect">
            <a:avLst/>
          </a:prstGeom>
          <a:solidFill>
            <a:srgbClr val="3D5A73"/>
          </a:solidFill>
          <a:ln w="12700">
            <a:solidFill>
              <a:srgbClr val="3D5A73"/>
            </a:solidFill>
          </a:ln>
        </p:spPr>
        <p:txBody>
          <a:bodyPr lIns="45719" rIns="45719"/>
          <a:lstStyle/>
          <a:p>
            <a:pPr/>
          </a:p>
        </p:txBody>
      </p:sp>
      <p:sp>
        <p:nvSpPr>
          <p:cNvPr id="1241" name="Text 8"/>
          <p:cNvSpPr txBox="1"/>
          <p:nvPr/>
        </p:nvSpPr>
        <p:spPr>
          <a:xfrm>
            <a:off x="457200" y="1421183"/>
            <a:ext cx="251460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3D5A73"/>
                </a:solidFill>
              </a:defRPr>
            </a:lvl1pPr>
          </a:lstStyle>
          <a:p>
            <a:pPr/>
            <a:r>
              <a:t>Permanent Pacemaker</a:t>
            </a:r>
          </a:p>
        </p:txBody>
      </p:sp>
      <p:sp>
        <p:nvSpPr>
          <p:cNvPr id="1242" name="Text 9"/>
          <p:cNvSpPr txBox="1"/>
          <p:nvPr/>
        </p:nvSpPr>
        <p:spPr>
          <a:xfrm>
            <a:off x="347472" y="1666239"/>
            <a:ext cx="2487168" cy="15058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SSS: symptomatic sinus bradycardia, chronotropic incompetence, SA exit block</a:t>
            </a:r>
          </a:p>
          <a:p>
            <a:pPr marL="152400" indent="-152400">
              <a:spcBef>
                <a:spcPts val="200"/>
              </a:spcBef>
              <a:buSzPct val="100000"/>
              <a:buChar char="•"/>
              <a:defRPr sz="1100">
                <a:solidFill>
                  <a:srgbClr val="1E2A38"/>
                </a:solidFill>
              </a:defRPr>
            </a:pPr>
            <a:r>
              <a:t>AV block: 2° Mobitz II or 3° (complete) heart block — Class I regardless of symptoms</a:t>
            </a:r>
          </a:p>
          <a:p>
            <a:pPr marL="152400" indent="-152400">
              <a:spcBef>
                <a:spcPts val="200"/>
              </a:spcBef>
              <a:buSzPct val="100000"/>
              <a:buChar char="•"/>
              <a:defRPr sz="1100">
                <a:solidFill>
                  <a:srgbClr val="1E2A38"/>
                </a:solidFill>
              </a:defRPr>
            </a:pPr>
            <a:r>
              <a:t>Physiological pacing (His bundle / LBBP) now preferred over RV pacing — avoids dyssynchrony</a:t>
            </a:r>
          </a:p>
        </p:txBody>
      </p:sp>
      <p:sp>
        <p:nvSpPr>
          <p:cNvPr id="1243" name="Shape 10"/>
          <p:cNvSpPr/>
          <p:nvPr/>
        </p:nvSpPr>
        <p:spPr>
          <a:xfrm>
            <a:off x="3154679" y="1298447"/>
            <a:ext cx="2834641" cy="219456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44" name="Shape 11"/>
          <p:cNvSpPr/>
          <p:nvPr/>
        </p:nvSpPr>
        <p:spPr>
          <a:xfrm>
            <a:off x="3154679" y="1298447"/>
            <a:ext cx="64009" cy="2194562"/>
          </a:xfrm>
          <a:prstGeom prst="rect">
            <a:avLst/>
          </a:prstGeom>
          <a:solidFill>
            <a:srgbClr val="C0392B"/>
          </a:solidFill>
          <a:ln w="12700">
            <a:solidFill>
              <a:srgbClr val="C0392B"/>
            </a:solidFill>
          </a:ln>
        </p:spPr>
        <p:txBody>
          <a:bodyPr lIns="45719" rIns="45719"/>
          <a:lstStyle/>
          <a:p>
            <a:pPr/>
          </a:p>
        </p:txBody>
      </p:sp>
      <p:sp>
        <p:nvSpPr>
          <p:cNvPr id="1245" name="Text 12"/>
          <p:cNvSpPr txBox="1"/>
          <p:nvPr/>
        </p:nvSpPr>
        <p:spPr>
          <a:xfrm>
            <a:off x="3383279" y="1399085"/>
            <a:ext cx="2606041" cy="3473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defRPr>
            </a:lvl1pPr>
          </a:lstStyle>
          <a:p>
            <a:pPr/>
            <a:r>
              <a:t>ICD — Implantable Cardioverter Defibrillator</a:t>
            </a:r>
          </a:p>
        </p:txBody>
      </p:sp>
      <p:sp>
        <p:nvSpPr>
          <p:cNvPr id="1246" name="Text 13"/>
          <p:cNvSpPr txBox="1"/>
          <p:nvPr/>
        </p:nvSpPr>
        <p:spPr>
          <a:xfrm>
            <a:off x="3273552" y="1759711"/>
            <a:ext cx="2578608" cy="16963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Primary prevention: EF ≤ 35%, NYHA II–III, on OMT ≥ 3 months, EV &gt; 1 yr</a:t>
            </a:r>
          </a:p>
          <a:p>
            <a:pPr marL="152400" indent="-152400">
              <a:spcBef>
                <a:spcPts val="200"/>
              </a:spcBef>
              <a:buSzPct val="100000"/>
              <a:buChar char="•"/>
              <a:defRPr sz="1100">
                <a:solidFill>
                  <a:srgbClr val="1E2A38"/>
                </a:solidFill>
              </a:defRPr>
            </a:pPr>
            <a:r>
              <a:t>Secondary prevention: survived VF or haemodynamically unstable VT</a:t>
            </a:r>
          </a:p>
          <a:p>
            <a:pPr marL="152400" indent="-152400">
              <a:spcBef>
                <a:spcPts val="200"/>
              </a:spcBef>
              <a:buSzPct val="100000"/>
              <a:buChar char="•"/>
              <a:defRPr sz="1100">
                <a:solidFill>
                  <a:srgbClr val="1E2A38"/>
                </a:solidFill>
              </a:defRPr>
            </a:pPr>
            <a:r>
              <a:t>Transvenous ICD: standard with pacing capability</a:t>
            </a:r>
          </a:p>
          <a:p>
            <a:pPr marL="152400" indent="-152400">
              <a:spcBef>
                <a:spcPts val="200"/>
              </a:spcBef>
              <a:buSzPct val="100000"/>
              <a:buChar char="•"/>
              <a:defRPr sz="1100">
                <a:solidFill>
                  <a:srgbClr val="1E2A38"/>
                </a:solidFill>
              </a:defRPr>
            </a:pPr>
            <a:r>
              <a:t>S-ICD: subcutaneous, no transvenous lead — for patients without pacing requirement. No ATP (anti-tachycardia pacing)</a:t>
            </a:r>
          </a:p>
        </p:txBody>
      </p:sp>
      <p:sp>
        <p:nvSpPr>
          <p:cNvPr id="1247" name="Shape 14"/>
          <p:cNvSpPr/>
          <p:nvPr/>
        </p:nvSpPr>
        <p:spPr>
          <a:xfrm>
            <a:off x="6172200" y="1298447"/>
            <a:ext cx="2651761" cy="2194562"/>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48" name="Shape 15"/>
          <p:cNvSpPr/>
          <p:nvPr/>
        </p:nvSpPr>
        <p:spPr>
          <a:xfrm>
            <a:off x="6172200" y="1298447"/>
            <a:ext cx="64008" cy="2194562"/>
          </a:xfrm>
          <a:prstGeom prst="rect">
            <a:avLst/>
          </a:prstGeom>
          <a:solidFill>
            <a:srgbClr val="00A896"/>
          </a:solidFill>
          <a:ln w="12700">
            <a:solidFill>
              <a:srgbClr val="00A896"/>
            </a:solidFill>
          </a:ln>
        </p:spPr>
        <p:txBody>
          <a:bodyPr lIns="45719" rIns="45719"/>
          <a:lstStyle/>
          <a:p>
            <a:pPr/>
          </a:p>
        </p:txBody>
      </p:sp>
      <p:sp>
        <p:nvSpPr>
          <p:cNvPr id="1249" name="Text 16"/>
          <p:cNvSpPr txBox="1"/>
          <p:nvPr/>
        </p:nvSpPr>
        <p:spPr>
          <a:xfrm>
            <a:off x="6400800" y="1421183"/>
            <a:ext cx="242316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CRT-P / CRT-D</a:t>
            </a:r>
          </a:p>
        </p:txBody>
      </p:sp>
      <p:sp>
        <p:nvSpPr>
          <p:cNvPr id="1250" name="Text 17"/>
          <p:cNvSpPr txBox="1"/>
          <p:nvPr/>
        </p:nvSpPr>
        <p:spPr>
          <a:xfrm>
            <a:off x="6291071" y="1579879"/>
            <a:ext cx="2441449" cy="18868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LBBB + QRS ≥ 130 ms + EF ≤ 35%: Class I-A for CRT</a:t>
            </a:r>
          </a:p>
          <a:p>
            <a:pPr marL="152400" indent="-152400">
              <a:spcBef>
                <a:spcPts val="200"/>
              </a:spcBef>
              <a:buSzPct val="100000"/>
              <a:buChar char="•"/>
              <a:defRPr sz="1100">
                <a:solidFill>
                  <a:srgbClr val="1E2A38"/>
                </a:solidFill>
              </a:defRPr>
            </a:pPr>
            <a:r>
              <a:t>CRT-D preferred if life expectancy &gt; 1 yr and SCD risk high (non-ischaemic or ischaemic)</a:t>
            </a:r>
          </a:p>
          <a:p>
            <a:pPr marL="152400" indent="-152400">
              <a:spcBef>
                <a:spcPts val="200"/>
              </a:spcBef>
              <a:buSzPct val="100000"/>
              <a:buChar char="•"/>
              <a:defRPr sz="1100">
                <a:solidFill>
                  <a:srgbClr val="1E2A38"/>
                </a:solidFill>
              </a:defRPr>
            </a:pPr>
            <a:r>
              <a:t>CRT-P if life expectancy short or SCD risk lower</a:t>
            </a:r>
          </a:p>
          <a:p>
            <a:pPr marL="152400" indent="-152400">
              <a:spcBef>
                <a:spcPts val="200"/>
              </a:spcBef>
              <a:buSzPct val="100000"/>
              <a:buChar char="•"/>
              <a:defRPr sz="1100">
                <a:solidFill>
                  <a:srgbClr val="1E2A38"/>
                </a:solidFill>
              </a:defRPr>
            </a:pPr>
            <a:r>
              <a:t>Non-LBBB QRS 130–149 ms: Class IIb — less evidence</a:t>
            </a:r>
          </a:p>
          <a:p>
            <a:pPr marL="152400" indent="-152400">
              <a:spcBef>
                <a:spcPts val="200"/>
              </a:spcBef>
              <a:buSzPct val="100000"/>
              <a:buChar char="•"/>
              <a:defRPr sz="1100">
                <a:solidFill>
                  <a:srgbClr val="1E2A38"/>
                </a:solidFill>
              </a:defRPr>
            </a:pPr>
            <a:r>
              <a:t>~65% of patients show meaningful response</a:t>
            </a:r>
          </a:p>
        </p:txBody>
      </p:sp>
      <p:sp>
        <p:nvSpPr>
          <p:cNvPr id="1251" name="Shape 18"/>
          <p:cNvSpPr/>
          <p:nvPr/>
        </p:nvSpPr>
        <p:spPr>
          <a:xfrm>
            <a:off x="228599" y="3584447"/>
            <a:ext cx="4206242" cy="15087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52" name="Shape 19"/>
          <p:cNvSpPr/>
          <p:nvPr/>
        </p:nvSpPr>
        <p:spPr>
          <a:xfrm>
            <a:off x="228600" y="3584447"/>
            <a:ext cx="64008" cy="1508761"/>
          </a:xfrm>
          <a:prstGeom prst="rect">
            <a:avLst/>
          </a:prstGeom>
          <a:solidFill>
            <a:srgbClr val="C47A00"/>
          </a:solidFill>
          <a:ln w="12700">
            <a:solidFill>
              <a:srgbClr val="C47A00"/>
            </a:solidFill>
          </a:ln>
        </p:spPr>
        <p:txBody>
          <a:bodyPr lIns="45719" rIns="45719"/>
          <a:lstStyle/>
          <a:p>
            <a:pPr/>
          </a:p>
        </p:txBody>
      </p:sp>
      <p:sp>
        <p:nvSpPr>
          <p:cNvPr id="1253" name="Text 20"/>
          <p:cNvSpPr txBox="1"/>
          <p:nvPr/>
        </p:nvSpPr>
        <p:spPr>
          <a:xfrm>
            <a:off x="457199" y="3618283"/>
            <a:ext cx="3977642"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47A00"/>
                </a:solidFill>
              </a:defRPr>
            </a:lvl1pPr>
          </a:lstStyle>
          <a:p>
            <a:pPr/>
            <a:r>
              <a:t>Wearable Cardioverter Defibrillator (WCD / LifeVest)</a:t>
            </a:r>
          </a:p>
        </p:txBody>
      </p:sp>
      <p:sp>
        <p:nvSpPr>
          <p:cNvPr id="1254" name="Text 21"/>
          <p:cNvSpPr txBox="1"/>
          <p:nvPr/>
        </p:nvSpPr>
        <p:spPr>
          <a:xfrm>
            <a:off x="347472" y="3816096"/>
            <a:ext cx="4041648" cy="12010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Bridge-to-decision in newly diagnosed HFrEF (EF ≤35%) before re-assessment at 3 months</a:t>
            </a:r>
          </a:p>
          <a:p>
            <a:pPr marL="152400" indent="-152400">
              <a:spcBef>
                <a:spcPts val="200"/>
              </a:spcBef>
              <a:buSzPct val="100000"/>
              <a:buChar char="•"/>
              <a:defRPr sz="1100">
                <a:solidFill>
                  <a:srgbClr val="1E2A38"/>
                </a:solidFill>
              </a:defRPr>
            </a:pPr>
            <a:r>
              <a:t>Post-MI patients with very low EF awaiting revascularisation effect</a:t>
            </a:r>
          </a:p>
          <a:p>
            <a:pPr marL="152400" indent="-152400">
              <a:spcBef>
                <a:spcPts val="200"/>
              </a:spcBef>
              <a:buSzPct val="100000"/>
              <a:buChar char="•"/>
              <a:defRPr sz="1100">
                <a:solidFill>
                  <a:srgbClr val="1E2A38"/>
                </a:solidFill>
              </a:defRPr>
            </a:pPr>
            <a:r>
              <a:t>VEST trial: did not reduce arrhythmic death in post-MI patients — select carefully</a:t>
            </a:r>
          </a:p>
          <a:p>
            <a:pPr marL="152400" indent="-152400">
              <a:spcBef>
                <a:spcPts val="200"/>
              </a:spcBef>
              <a:buSzPct val="100000"/>
              <a:buChar char="•"/>
              <a:defRPr sz="1100">
                <a:solidFill>
                  <a:srgbClr val="1E2A38"/>
                </a:solidFill>
              </a:defRPr>
            </a:pPr>
            <a:r>
              <a:t>Worn continuously (except showering), detects VF/VT and delivers shock if conscious override not pressed</a:t>
            </a:r>
          </a:p>
        </p:txBody>
      </p:sp>
      <p:sp>
        <p:nvSpPr>
          <p:cNvPr id="1255" name="Shape 22"/>
          <p:cNvSpPr/>
          <p:nvPr/>
        </p:nvSpPr>
        <p:spPr>
          <a:xfrm>
            <a:off x="4617720" y="3584447"/>
            <a:ext cx="4206241" cy="15087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56" name="Shape 23"/>
          <p:cNvSpPr/>
          <p:nvPr/>
        </p:nvSpPr>
        <p:spPr>
          <a:xfrm>
            <a:off x="4617720" y="3584447"/>
            <a:ext cx="64009" cy="1508761"/>
          </a:xfrm>
          <a:prstGeom prst="rect">
            <a:avLst/>
          </a:prstGeom>
          <a:solidFill>
            <a:srgbClr val="1A7A60"/>
          </a:solidFill>
          <a:ln w="12700">
            <a:solidFill>
              <a:srgbClr val="1A7A60"/>
            </a:solidFill>
          </a:ln>
        </p:spPr>
        <p:txBody>
          <a:bodyPr lIns="45719" rIns="45719"/>
          <a:lstStyle/>
          <a:p>
            <a:pPr/>
          </a:p>
        </p:txBody>
      </p:sp>
      <p:sp>
        <p:nvSpPr>
          <p:cNvPr id="1257" name="Text 24"/>
          <p:cNvSpPr txBox="1"/>
          <p:nvPr/>
        </p:nvSpPr>
        <p:spPr>
          <a:xfrm>
            <a:off x="4846320" y="3630983"/>
            <a:ext cx="397764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Remote Monitoring</a:t>
            </a:r>
          </a:p>
        </p:txBody>
      </p:sp>
      <p:sp>
        <p:nvSpPr>
          <p:cNvPr id="1258" name="Text 25"/>
          <p:cNvSpPr txBox="1"/>
          <p:nvPr/>
        </p:nvSpPr>
        <p:spPr>
          <a:xfrm>
            <a:off x="4736591" y="3790696"/>
            <a:ext cx="3995930" cy="13280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100"/>
              </a:spcBef>
              <a:buSzPct val="100000"/>
              <a:buChar char="•"/>
              <a:defRPr sz="1100">
                <a:solidFill>
                  <a:srgbClr val="1E2A38"/>
                </a:solidFill>
              </a:defRPr>
            </a:pPr>
            <a:r>
              <a:t>All modern ICDs and CRT devices support remote monitoring — daily transmissions</a:t>
            </a:r>
          </a:p>
          <a:p>
            <a:pPr marL="152400" indent="-152400">
              <a:spcBef>
                <a:spcPts val="100"/>
              </a:spcBef>
              <a:buSzPct val="100000"/>
              <a:buChar char="•"/>
              <a:defRPr sz="1100">
                <a:solidFill>
                  <a:srgbClr val="1E2A38"/>
                </a:solidFill>
              </a:defRPr>
            </a:pPr>
            <a:r>
              <a:t>Detects: lead issues, battery status, AF burden, VT/VF episodes</a:t>
            </a:r>
          </a:p>
          <a:p>
            <a:pPr marL="152400" indent="-152400">
              <a:spcBef>
                <a:spcPts val="100"/>
              </a:spcBef>
              <a:buSzPct val="100000"/>
              <a:buChar char="•"/>
              <a:defRPr sz="1100">
                <a:solidFill>
                  <a:srgbClr val="1E2A38"/>
                </a:solidFill>
              </a:defRPr>
            </a:pPr>
            <a:r>
              <a:t>IN-TIME trial: remote monitoring ↓ all-cause mortality in ICD/CRT patients</a:t>
            </a:r>
          </a:p>
          <a:p>
            <a:pPr marL="152400" indent="-152400">
              <a:spcBef>
                <a:spcPts val="100"/>
              </a:spcBef>
              <a:buSzPct val="100000"/>
              <a:buChar char="•"/>
              <a:defRPr sz="1100">
                <a:solidFill>
                  <a:srgbClr val="1E2A38"/>
                </a:solidFill>
              </a:defRPr>
            </a:pPr>
            <a:r>
              <a:t>CardioMEMS PA pressure monitor: implantable HF monitor — reduces HHF by 37% (CHAMPION trial). Approved in UK via NHS E rapid adoption programme</a:t>
            </a:r>
          </a:p>
        </p:txBody>
      </p:sp>
    </p:spTree>
  </p:cSld>
  <p:clrMapOvr>
    <a:masterClrMapping/>
  </p:clrMapOvr>
  <p:transition xmlns:p14="http://schemas.microsoft.com/office/powerpoint/2010/main" spd="med" advClick="1"/>
</p:sld>
</file>

<file path=ppt/slides/slide6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62" name="Title 1"/>
          <p:cNvSpPr txBox="1"/>
          <p:nvPr>
            <p:ph type="title"/>
          </p:nvPr>
        </p:nvSpPr>
        <p:spPr>
          <a:xfrm>
            <a:off x="1614486" y="397857"/>
            <a:ext cx="5915026" cy="568417"/>
          </a:xfrm>
          <a:prstGeom prst="rect">
            <a:avLst/>
          </a:prstGeom>
        </p:spPr>
        <p:txBody>
          <a:bodyPr/>
          <a:lstStyle>
            <a:lvl1pPr>
              <a:defRPr>
                <a:solidFill>
                  <a:srgbClr val="000000"/>
                </a:solidFill>
                <a:latin typeface="Times New Roman"/>
                <a:ea typeface="Times New Roman"/>
                <a:cs typeface="Times New Roman"/>
                <a:sym typeface="Times New Roman"/>
              </a:defRPr>
            </a:lvl1pPr>
          </a:lstStyle>
          <a:p>
            <a:pPr/>
            <a:r>
              <a:t>MADIT-II</a:t>
            </a:r>
          </a:p>
        </p:txBody>
      </p:sp>
      <p:pic>
        <p:nvPicPr>
          <p:cNvPr id="1263" name="Picture 4" descr="Picture 4"/>
          <p:cNvPicPr>
            <a:picLocks noChangeAspect="1"/>
          </p:cNvPicPr>
          <p:nvPr/>
        </p:nvPicPr>
        <p:blipFill>
          <a:blip r:embed="rId3">
            <a:extLst/>
          </a:blip>
          <a:stretch>
            <a:fillRect/>
          </a:stretch>
        </p:blipFill>
        <p:spPr>
          <a:xfrm>
            <a:off x="2261404" y="1074588"/>
            <a:ext cx="4626434" cy="3423175"/>
          </a:xfrm>
          <a:prstGeom prst="rect">
            <a:avLst/>
          </a:prstGeom>
          <a:ln w="12700">
            <a:miter lim="400000"/>
          </a:ln>
        </p:spPr>
      </p:pic>
      <p:pic>
        <p:nvPicPr>
          <p:cNvPr id="1264" name="Picture 5" descr="Picture 5"/>
          <p:cNvPicPr>
            <a:picLocks noChangeAspect="1"/>
          </p:cNvPicPr>
          <p:nvPr/>
        </p:nvPicPr>
        <p:blipFill>
          <a:blip r:embed="rId4">
            <a:extLst/>
          </a:blip>
          <a:stretch>
            <a:fillRect/>
          </a:stretch>
        </p:blipFill>
        <p:spPr>
          <a:xfrm>
            <a:off x="1454595" y="4623977"/>
            <a:ext cx="1433947" cy="391078"/>
          </a:xfrm>
          <a:prstGeom prst="rect">
            <a:avLst/>
          </a:prstGeom>
          <a:ln w="12700">
            <a:miter lim="400000"/>
          </a:ln>
        </p:spPr>
      </p:pic>
      <p:pic>
        <p:nvPicPr>
          <p:cNvPr id="1265" name="Picture 6" descr="Picture 6"/>
          <p:cNvPicPr>
            <a:picLocks noChangeAspect="1"/>
          </p:cNvPicPr>
          <p:nvPr/>
        </p:nvPicPr>
        <p:blipFill>
          <a:blip r:embed="rId5">
            <a:extLst/>
          </a:blip>
          <a:stretch>
            <a:fillRect/>
          </a:stretch>
        </p:blipFill>
        <p:spPr>
          <a:xfrm>
            <a:off x="5976155" y="4822173"/>
            <a:ext cx="1821658" cy="192883"/>
          </a:xfrm>
          <a:prstGeom prst="rect">
            <a:avLst/>
          </a:prstGeom>
          <a:ln w="12700">
            <a:miter lim="400000"/>
          </a:ln>
        </p:spPr>
      </p:pic>
      <p:pic>
        <p:nvPicPr>
          <p:cNvPr id="1266" name="Picture 7" descr="Picture 7"/>
          <p:cNvPicPr>
            <a:picLocks noChangeAspect="1"/>
          </p:cNvPicPr>
          <p:nvPr/>
        </p:nvPicPr>
        <p:blipFill>
          <a:blip r:embed="rId6">
            <a:extLst/>
          </a:blip>
          <a:stretch>
            <a:fillRect/>
          </a:stretch>
        </p:blipFill>
        <p:spPr>
          <a:xfrm>
            <a:off x="1143000" y="0"/>
            <a:ext cx="2057139" cy="324136"/>
          </a:xfrm>
          <a:prstGeom prst="rect">
            <a:avLst/>
          </a:prstGeom>
          <a:ln w="12700">
            <a:miter lim="400000"/>
          </a:ln>
        </p:spPr>
      </p:pic>
    </p:spTree>
  </p:cSld>
  <p:clrMapOvr>
    <a:masterClrMapping/>
  </p:clrMapOvr>
  <p:transition xmlns:p14="http://schemas.microsoft.com/office/powerpoint/2010/main" spd="med" advClick="1"/>
</p:sld>
</file>

<file path=ppt/slides/slide6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70" name="Title 1"/>
          <p:cNvSpPr txBox="1"/>
          <p:nvPr>
            <p:ph type="title"/>
          </p:nvPr>
        </p:nvSpPr>
        <p:spPr>
          <a:xfrm>
            <a:off x="1614487" y="373375"/>
            <a:ext cx="5915026" cy="452997"/>
          </a:xfrm>
          <a:prstGeom prst="rect">
            <a:avLst/>
          </a:prstGeom>
        </p:spPr>
        <p:txBody>
          <a:bodyPr/>
          <a:lstStyle>
            <a:lvl1pPr indent="33734" defTabSz="582930">
              <a:defRPr sz="2720">
                <a:solidFill>
                  <a:srgbClr val="000000"/>
                </a:solidFill>
                <a:latin typeface="Times New Roman"/>
                <a:ea typeface="Times New Roman"/>
                <a:cs typeface="Times New Roman"/>
                <a:sym typeface="Times New Roman"/>
              </a:defRPr>
            </a:lvl1pPr>
          </a:lstStyle>
          <a:p>
            <a:pPr/>
            <a:r>
              <a:t>MADIT-CRT</a:t>
            </a:r>
          </a:p>
        </p:txBody>
      </p:sp>
      <p:pic>
        <p:nvPicPr>
          <p:cNvPr id="1271" name="Picture 3" descr="Picture 3"/>
          <p:cNvPicPr>
            <a:picLocks noChangeAspect="1"/>
          </p:cNvPicPr>
          <p:nvPr/>
        </p:nvPicPr>
        <p:blipFill>
          <a:blip r:embed="rId2">
            <a:extLst/>
          </a:blip>
          <a:stretch>
            <a:fillRect/>
          </a:stretch>
        </p:blipFill>
        <p:spPr>
          <a:xfrm>
            <a:off x="1563465" y="1005576"/>
            <a:ext cx="6017070" cy="3929077"/>
          </a:xfrm>
          <a:prstGeom prst="rect">
            <a:avLst/>
          </a:prstGeom>
          <a:ln w="12700">
            <a:miter lim="400000"/>
          </a:ln>
        </p:spPr>
      </p:pic>
      <p:pic>
        <p:nvPicPr>
          <p:cNvPr id="1272" name="Picture 4" descr="Picture 4"/>
          <p:cNvPicPr>
            <a:picLocks noChangeAspect="1"/>
          </p:cNvPicPr>
          <p:nvPr/>
        </p:nvPicPr>
        <p:blipFill>
          <a:blip r:embed="rId3">
            <a:extLst/>
          </a:blip>
          <a:stretch>
            <a:fillRect/>
          </a:stretch>
        </p:blipFill>
        <p:spPr>
          <a:xfrm>
            <a:off x="1143000" y="27291"/>
            <a:ext cx="2057139" cy="324137"/>
          </a:xfrm>
          <a:prstGeom prst="rect">
            <a:avLst/>
          </a:prstGeom>
          <a:ln w="12700">
            <a:miter lim="400000"/>
          </a:ln>
        </p:spPr>
      </p:pic>
    </p:spTree>
  </p:cSld>
  <p:clrMapOvr>
    <a:masterClrMapping/>
  </p:clrMapOvr>
  <p:transition xmlns:p14="http://schemas.microsoft.com/office/powerpoint/2010/main" spd="med" advClick="1"/>
</p:sld>
</file>

<file path=ppt/slides/slide6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74" name="Image" descr="Image"/>
          <p:cNvPicPr>
            <a:picLocks noChangeAspect="1"/>
          </p:cNvPicPr>
          <p:nvPr/>
        </p:nvPicPr>
        <p:blipFill>
          <a:blip r:embed="rId2">
            <a:extLst/>
          </a:blip>
          <a:stretch>
            <a:fillRect/>
          </a:stretch>
        </p:blipFill>
        <p:spPr>
          <a:xfrm>
            <a:off x="1169766" y="249491"/>
            <a:ext cx="6831235" cy="3712629"/>
          </a:xfrm>
          <a:prstGeom prst="rect">
            <a:avLst/>
          </a:prstGeom>
          <a:ln w="12700">
            <a:miter lim="400000"/>
          </a:ln>
        </p:spPr>
      </p:pic>
    </p:spTree>
  </p:cSld>
  <p:clrMapOvr>
    <a:masterClrMapping/>
  </p:clrMapOvr>
  <p:transition xmlns:p14="http://schemas.microsoft.com/office/powerpoint/2010/main" spd="med" advClick="1"/>
</p:sld>
</file>

<file path=ppt/slides/slide6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76" name="Screenshot 2020-09-20 at 03.03.26.png" descr="Screenshot 2020-09-20 at 03.03.26.png"/>
          <p:cNvPicPr>
            <a:picLocks noChangeAspect="1"/>
          </p:cNvPicPr>
          <p:nvPr/>
        </p:nvPicPr>
        <p:blipFill>
          <a:blip r:embed="rId2">
            <a:extLst/>
          </a:blip>
          <a:stretch>
            <a:fillRect/>
          </a:stretch>
        </p:blipFill>
        <p:spPr>
          <a:xfrm>
            <a:off x="4559243" y="1789925"/>
            <a:ext cx="3376075" cy="2232344"/>
          </a:xfrm>
          <a:prstGeom prst="rect">
            <a:avLst/>
          </a:prstGeom>
          <a:ln w="12700">
            <a:miter lim="400000"/>
          </a:ln>
        </p:spPr>
      </p:pic>
      <p:pic>
        <p:nvPicPr>
          <p:cNvPr id="1277" name="Screenshot 2020-09-20 at 03.04.58.png" descr="Screenshot 2020-09-20 at 03.04.58.png"/>
          <p:cNvPicPr>
            <a:picLocks noChangeAspect="1"/>
          </p:cNvPicPr>
          <p:nvPr/>
        </p:nvPicPr>
        <p:blipFill>
          <a:blip r:embed="rId3">
            <a:extLst/>
          </a:blip>
          <a:stretch>
            <a:fillRect/>
          </a:stretch>
        </p:blipFill>
        <p:spPr>
          <a:xfrm>
            <a:off x="1297319" y="1024520"/>
            <a:ext cx="3193258" cy="3343277"/>
          </a:xfrm>
          <a:prstGeom prst="rect">
            <a:avLst/>
          </a:prstGeom>
          <a:ln w="12700">
            <a:miter lim="400000"/>
          </a:ln>
        </p:spPr>
      </p:pic>
    </p:spTree>
  </p:cSld>
  <p:clrMapOvr>
    <a:masterClrMapping/>
  </p:clrMapOvr>
  <p:transition xmlns:p14="http://schemas.microsoft.com/office/powerpoint/2010/main" spd="med" advClick="1"/>
</p:sld>
</file>

<file path=ppt/slides/slide6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79" name="Subcutaneous or Transvenous Defibrillator Therapy…"/>
          <p:cNvSpPr txBox="1"/>
          <p:nvPr>
            <p:ph type="title"/>
          </p:nvPr>
        </p:nvSpPr>
        <p:spPr>
          <a:prstGeom prst="rect">
            <a:avLst/>
          </a:prstGeom>
        </p:spPr>
        <p:txBody>
          <a:bodyPr/>
          <a:lstStyle/>
          <a:p>
            <a:pPr defTabSz="257175">
              <a:defRPr sz="2400">
                <a:solidFill>
                  <a:srgbClr val="000000"/>
                </a:solidFill>
                <a:latin typeface="Times New Roman"/>
                <a:ea typeface="Times New Roman"/>
                <a:cs typeface="Times New Roman"/>
                <a:sym typeface="Times New Roman"/>
              </a:defRPr>
            </a:pPr>
            <a:r>
              <a:t>Subcutaneous or Transvenous Defibrillator Therapy</a:t>
            </a:r>
            <a:endParaRPr b="0">
              <a:latin typeface="Calibri Light"/>
              <a:ea typeface="Calibri Light"/>
              <a:cs typeface="Calibri Light"/>
              <a:sym typeface="Calibri Light"/>
            </a:endParaRPr>
          </a:p>
          <a:p>
            <a:pPr defTabSz="257175">
              <a:defRPr sz="2200">
                <a:solidFill>
                  <a:srgbClr val="000000"/>
                </a:solidFill>
                <a:latin typeface="Times New Roman"/>
                <a:ea typeface="Times New Roman"/>
                <a:cs typeface="Times New Roman"/>
                <a:sym typeface="Times New Roman"/>
              </a:defRPr>
            </a:pPr>
            <a:r>
              <a:t>(PRAETORIAN)</a:t>
            </a:r>
          </a:p>
        </p:txBody>
      </p:sp>
      <p:pic>
        <p:nvPicPr>
          <p:cNvPr id="1280" name="Picture 7" descr="Picture 7"/>
          <p:cNvPicPr>
            <a:picLocks noChangeAspect="1"/>
          </p:cNvPicPr>
          <p:nvPr/>
        </p:nvPicPr>
        <p:blipFill>
          <a:blip r:embed="rId2">
            <a:extLst/>
          </a:blip>
          <a:stretch>
            <a:fillRect/>
          </a:stretch>
        </p:blipFill>
        <p:spPr>
          <a:xfrm>
            <a:off x="1143000" y="642937"/>
            <a:ext cx="2057139" cy="324137"/>
          </a:xfrm>
          <a:prstGeom prst="rect">
            <a:avLst/>
          </a:prstGeom>
          <a:ln w="12700">
            <a:miter lim="400000"/>
          </a:ln>
        </p:spPr>
      </p:pic>
      <p:pic>
        <p:nvPicPr>
          <p:cNvPr id="1281" name="Screenshot 2020-09-20 at 02.58.55.png" descr="Screenshot 2020-09-20 at 02.58.55.png"/>
          <p:cNvPicPr>
            <a:picLocks noChangeAspect="1"/>
          </p:cNvPicPr>
          <p:nvPr/>
        </p:nvPicPr>
        <p:blipFill>
          <a:blip r:embed="rId3">
            <a:extLst/>
          </a:blip>
          <a:stretch>
            <a:fillRect/>
          </a:stretch>
        </p:blipFill>
        <p:spPr>
          <a:xfrm>
            <a:off x="2087724" y="1560829"/>
            <a:ext cx="4488546" cy="3275977"/>
          </a:xfrm>
          <a:prstGeom prst="rect">
            <a:avLst/>
          </a:prstGeom>
          <a:ln w="12700">
            <a:miter lim="400000"/>
          </a:ln>
        </p:spPr>
      </p:pic>
      <p:sp>
        <p:nvSpPr>
          <p:cNvPr id="1282" name="Device-related complications and inappropriate shocks"/>
          <p:cNvSpPr txBox="1"/>
          <p:nvPr/>
        </p:nvSpPr>
        <p:spPr>
          <a:xfrm>
            <a:off x="4303662" y="1600113"/>
            <a:ext cx="2861920" cy="173579"/>
          </a:xfrm>
          <a:prstGeom prst="rect">
            <a:avLst/>
          </a:prstGeom>
          <a:ln w="12700">
            <a:miter lim="400000"/>
          </a:ln>
          <a:extLst>
            <a:ext uri="{C572A759-6A51-4108-AA02-DFA0A04FC94B}">
              <ma14:wrappingTextBoxFlag xmlns:ma14="http://schemas.microsoft.com/office/mac/drawingml/2011/main" val="1"/>
            </a:ext>
          </a:extLst>
        </p:spPr>
        <p:txBody>
          <a:bodyPr lIns="25716" tIns="25716" rIns="25716" bIns="25716">
            <a:spAutoFit/>
          </a:bodyPr>
          <a:lstStyle>
            <a:lvl1pPr defTabSz="342900">
              <a:defRPr sz="900">
                <a:latin typeface="Times New Roman"/>
                <a:ea typeface="Times New Roman"/>
                <a:cs typeface="Times New Roman"/>
                <a:sym typeface="Times New Roman"/>
              </a:defRPr>
            </a:lvl1pPr>
          </a:lstStyle>
          <a:p>
            <a:pPr/>
            <a:r>
              <a:t>Device-related complications and inappropriate shocks</a:t>
            </a:r>
          </a:p>
        </p:txBody>
      </p:sp>
      <p:sp>
        <p:nvSpPr>
          <p:cNvPr id="1283" name="Knops et al, NEJM 2020"/>
          <p:cNvSpPr txBox="1"/>
          <p:nvPr/>
        </p:nvSpPr>
        <p:spPr>
          <a:xfrm>
            <a:off x="6232248" y="4848575"/>
            <a:ext cx="1575335" cy="235460"/>
          </a:xfrm>
          <a:prstGeom prst="rect">
            <a:avLst/>
          </a:prstGeom>
          <a:ln w="12700">
            <a:miter lim="400000"/>
          </a:ln>
          <a:extLst>
            <a:ext uri="{C572A759-6A51-4108-AA02-DFA0A04FC94B}">
              <ma14:wrappingTextBoxFlag xmlns:ma14="http://schemas.microsoft.com/office/mac/drawingml/2011/main" val="1"/>
            </a:ext>
          </a:extLst>
        </p:spPr>
        <p:txBody>
          <a:bodyPr wrap="none" lIns="25716" tIns="25716" rIns="25716" bIns="25716">
            <a:spAutoFit/>
          </a:bodyPr>
          <a:lstStyle>
            <a:lvl1pPr defTabSz="342900">
              <a:defRPr sz="1200">
                <a:latin typeface="Times New Roman"/>
                <a:ea typeface="Times New Roman"/>
                <a:cs typeface="Times New Roman"/>
                <a:sym typeface="Times New Roman"/>
              </a:defRPr>
            </a:lvl1pPr>
          </a:lstStyle>
          <a:p>
            <a:pPr/>
            <a:r>
              <a:t>Knops et al, NEJM 2020</a:t>
            </a:r>
          </a:p>
        </p:txBody>
      </p:sp>
    </p:spTree>
  </p:cSld>
  <p:clrMapOvr>
    <a:masterClrMapping/>
  </p:clrMapOvr>
  <p:transition xmlns:p14="http://schemas.microsoft.com/office/powerpoint/2010/main" spd="med" advClick="1"/>
</p:sld>
</file>

<file path=ppt/slides/slide6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285"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286"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287"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HFpEF — Diagnosis and Management</a:t>
            </a:r>
          </a:p>
        </p:txBody>
      </p:sp>
      <p:sp>
        <p:nvSpPr>
          <p:cNvPr id="1288"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289"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290" name="Shape 5"/>
          <p:cNvSpPr/>
          <p:nvPr/>
        </p:nvSpPr>
        <p:spPr>
          <a:xfrm>
            <a:off x="274320" y="978408"/>
            <a:ext cx="8595360" cy="347473"/>
          </a:xfrm>
          <a:prstGeom prst="rect">
            <a:avLst/>
          </a:prstGeom>
          <a:solidFill>
            <a:srgbClr val="EAF7F5"/>
          </a:solidFill>
          <a:ln w="12700">
            <a:solidFill>
              <a:srgbClr val="EAF7F5"/>
            </a:solidFill>
          </a:ln>
        </p:spPr>
        <p:txBody>
          <a:bodyPr lIns="45719" rIns="45719"/>
          <a:lstStyle/>
          <a:p>
            <a:pPr/>
          </a:p>
        </p:txBody>
      </p:sp>
      <p:sp>
        <p:nvSpPr>
          <p:cNvPr id="1291" name="Shape 6"/>
          <p:cNvSpPr/>
          <p:nvPr/>
        </p:nvSpPr>
        <p:spPr>
          <a:xfrm>
            <a:off x="274320" y="978408"/>
            <a:ext cx="64009" cy="347473"/>
          </a:xfrm>
          <a:prstGeom prst="rect">
            <a:avLst/>
          </a:prstGeom>
          <a:solidFill>
            <a:srgbClr val="00A896"/>
          </a:solidFill>
          <a:ln w="12700">
            <a:solidFill>
              <a:srgbClr val="00A896"/>
            </a:solidFill>
          </a:ln>
        </p:spPr>
        <p:txBody>
          <a:bodyPr lIns="45719" rIns="45719"/>
          <a:lstStyle/>
          <a:p>
            <a:pPr/>
          </a:p>
        </p:txBody>
      </p:sp>
      <p:sp>
        <p:nvSpPr>
          <p:cNvPr id="1292" name="Text 7"/>
          <p:cNvSpPr txBox="1"/>
          <p:nvPr/>
        </p:nvSpPr>
        <p:spPr>
          <a:xfrm>
            <a:off x="475488" y="924867"/>
            <a:ext cx="8275319" cy="537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E2A38"/>
                </a:solidFill>
              </a:defRPr>
            </a:lvl1pPr>
          </a:lstStyle>
          <a:p>
            <a:pPr/>
            <a:r>
              <a:t>HFpEF now accounts for the majority of HF presentations (~50–60% and rising). Until recently, no therapy had demonstrated clear benefit — SGLT2i are now the first class with robust evidence for reducing HF hospitalisation (mortality benefit not clearly demonstrated in trials to date).</a:t>
            </a:r>
          </a:p>
        </p:txBody>
      </p:sp>
      <p:sp>
        <p:nvSpPr>
          <p:cNvPr id="1293" name="Shape 8"/>
          <p:cNvSpPr/>
          <p:nvPr/>
        </p:nvSpPr>
        <p:spPr>
          <a:xfrm>
            <a:off x="274320" y="1444752"/>
            <a:ext cx="4114801" cy="3401568"/>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94" name="Shape 9"/>
          <p:cNvSpPr/>
          <p:nvPr/>
        </p:nvSpPr>
        <p:spPr>
          <a:xfrm>
            <a:off x="274320" y="1444752"/>
            <a:ext cx="64009" cy="3401568"/>
          </a:xfrm>
          <a:prstGeom prst="rect">
            <a:avLst/>
          </a:prstGeom>
          <a:solidFill>
            <a:srgbClr val="00A896"/>
          </a:solidFill>
          <a:ln w="12700">
            <a:solidFill>
              <a:srgbClr val="00A896"/>
            </a:solidFill>
          </a:ln>
        </p:spPr>
        <p:txBody>
          <a:bodyPr lIns="45719" rIns="45719"/>
          <a:lstStyle/>
          <a:p>
            <a:pPr/>
          </a:p>
        </p:txBody>
      </p:sp>
      <p:sp>
        <p:nvSpPr>
          <p:cNvPr id="1295" name="Text 10"/>
          <p:cNvSpPr txBox="1"/>
          <p:nvPr/>
        </p:nvSpPr>
        <p:spPr>
          <a:xfrm>
            <a:off x="502920" y="1640639"/>
            <a:ext cx="3840480"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00A896"/>
                </a:solidFill>
              </a:defRPr>
            </a:lvl1pPr>
          </a:lstStyle>
          <a:p>
            <a:pPr/>
            <a:r>
              <a:t>Diagnosing HFpEF (H2FPEF / ESC 2021 criteria)</a:t>
            </a:r>
          </a:p>
        </p:txBody>
      </p:sp>
      <p:sp>
        <p:nvSpPr>
          <p:cNvPr id="1296" name="Text 11"/>
          <p:cNvSpPr txBox="1"/>
          <p:nvPr/>
        </p:nvSpPr>
        <p:spPr>
          <a:xfrm>
            <a:off x="384047" y="1965960"/>
            <a:ext cx="3913634" cy="182336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EF ≥ 50% (by definition)</a:t>
            </a:r>
          </a:p>
          <a:p>
            <a:pPr marL="152400" indent="-152400">
              <a:spcBef>
                <a:spcPts val="200"/>
              </a:spcBef>
              <a:buSzPct val="100000"/>
              <a:buChar char="•"/>
              <a:defRPr sz="1100">
                <a:solidFill>
                  <a:srgbClr val="1E2A38"/>
                </a:solidFill>
              </a:defRPr>
            </a:pPr>
            <a:r>
              <a:t>Symptoms of HF</a:t>
            </a:r>
          </a:p>
          <a:p>
            <a:pPr marL="152400" indent="-152400">
              <a:spcBef>
                <a:spcPts val="200"/>
              </a:spcBef>
              <a:buSzPct val="100000"/>
              <a:buChar char="•"/>
              <a:defRPr sz="1100">
                <a:solidFill>
                  <a:srgbClr val="1E2A38"/>
                </a:solidFill>
              </a:defRPr>
            </a:pPr>
            <a:r>
              <a:t>Structural / functional evidence on echo:</a:t>
            </a:r>
          </a:p>
          <a:p>
            <a:pPr marL="152400" indent="-152400">
              <a:spcBef>
                <a:spcPts val="200"/>
              </a:spcBef>
              <a:buSzPct val="100000"/>
              <a:buChar char="•"/>
              <a:defRPr sz="1100">
                <a:solidFill>
                  <a:srgbClr val="1E2A38"/>
                </a:solidFill>
              </a:defRPr>
            </a:pPr>
            <a:r>
              <a:t>    •  E/e' &gt; 14 (supportive of elevated filling pressures; multiparametric assessment required)</a:t>
            </a:r>
          </a:p>
          <a:p>
            <a:pPr marL="152400" indent="-152400">
              <a:spcBef>
                <a:spcPts val="200"/>
              </a:spcBef>
              <a:buSzPct val="100000"/>
              <a:buChar char="•"/>
              <a:defRPr sz="1100">
                <a:solidFill>
                  <a:srgbClr val="1E2A38"/>
                </a:solidFill>
              </a:defRPr>
            </a:pPr>
            <a:r>
              <a:t>    •  LA volume index &gt; 34 mL/m²</a:t>
            </a:r>
          </a:p>
          <a:p>
            <a:pPr marL="152400" indent="-152400">
              <a:spcBef>
                <a:spcPts val="200"/>
              </a:spcBef>
              <a:buSzPct val="100000"/>
              <a:buChar char="•"/>
              <a:defRPr sz="1100">
                <a:solidFill>
                  <a:srgbClr val="1E2A38"/>
                </a:solidFill>
              </a:defRPr>
            </a:pPr>
            <a:r>
              <a:t>    •  Estimated RVSP &gt; 35 mmHg</a:t>
            </a:r>
          </a:p>
          <a:p>
            <a:pPr marL="152400" indent="-152400">
              <a:spcBef>
                <a:spcPts val="200"/>
              </a:spcBef>
              <a:buSzPct val="100000"/>
              <a:buChar char="•"/>
              <a:defRPr sz="1100">
                <a:solidFill>
                  <a:srgbClr val="1E2A38"/>
                </a:solidFill>
              </a:defRPr>
            </a:pPr>
            <a:r>
              <a:t>    •  LVH (septal wall thickness &gt; 12 mm)</a:t>
            </a:r>
          </a:p>
          <a:p>
            <a:pPr marL="152400" indent="-152400">
              <a:spcBef>
                <a:spcPts val="200"/>
              </a:spcBef>
              <a:buSzPct val="100000"/>
              <a:buChar char="•"/>
              <a:defRPr sz="1100">
                <a:solidFill>
                  <a:srgbClr val="1E2A38"/>
                </a:solidFill>
              </a:defRPr>
            </a:pPr>
            <a:r>
              <a:t>NT-proBNP ≥ 125 pg/mL</a:t>
            </a:r>
          </a:p>
          <a:p>
            <a:pPr marL="152400" indent="-152400">
              <a:spcBef>
                <a:spcPts val="200"/>
              </a:spcBef>
              <a:buSzPct val="100000"/>
              <a:buChar char="•"/>
              <a:defRPr sz="1100">
                <a:solidFill>
                  <a:srgbClr val="1E2A38"/>
                </a:solidFill>
              </a:defRPr>
            </a:pPr>
            <a:r>
              <a:t>Typical phenotype: elderly, female, obese, hypertensive, AF</a:t>
            </a:r>
          </a:p>
        </p:txBody>
      </p:sp>
      <p:sp>
        <p:nvSpPr>
          <p:cNvPr id="1297" name="Shape 12"/>
          <p:cNvSpPr/>
          <p:nvPr/>
        </p:nvSpPr>
        <p:spPr>
          <a:xfrm>
            <a:off x="4617720" y="1444752"/>
            <a:ext cx="4206241" cy="3401568"/>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298" name="Shape 13"/>
          <p:cNvSpPr/>
          <p:nvPr/>
        </p:nvSpPr>
        <p:spPr>
          <a:xfrm>
            <a:off x="4617720" y="1444752"/>
            <a:ext cx="64009" cy="3401568"/>
          </a:xfrm>
          <a:prstGeom prst="rect">
            <a:avLst/>
          </a:prstGeom>
          <a:solidFill>
            <a:srgbClr val="1A7A60"/>
          </a:solidFill>
          <a:ln w="12700">
            <a:solidFill>
              <a:srgbClr val="1A7A60"/>
            </a:solidFill>
          </a:ln>
        </p:spPr>
        <p:txBody>
          <a:bodyPr lIns="45719" rIns="45719"/>
          <a:lstStyle/>
          <a:p>
            <a:pPr/>
          </a:p>
        </p:txBody>
      </p:sp>
      <p:sp>
        <p:nvSpPr>
          <p:cNvPr id="1299" name="Text 14"/>
          <p:cNvSpPr txBox="1"/>
          <p:nvPr/>
        </p:nvSpPr>
        <p:spPr>
          <a:xfrm>
            <a:off x="4846320" y="1576631"/>
            <a:ext cx="393192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Management</a:t>
            </a:r>
          </a:p>
        </p:txBody>
      </p:sp>
      <p:sp>
        <p:nvSpPr>
          <p:cNvPr id="1300" name="Text 15"/>
          <p:cNvSpPr txBox="1"/>
          <p:nvPr/>
        </p:nvSpPr>
        <p:spPr>
          <a:xfrm>
            <a:off x="4846320" y="1896671"/>
            <a:ext cx="393192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SGLT2i — Class I recommendation (2023 ESC Update):</a:t>
            </a:r>
          </a:p>
        </p:txBody>
      </p:sp>
      <p:sp>
        <p:nvSpPr>
          <p:cNvPr id="1301" name="Text 16"/>
          <p:cNvSpPr txBox="1"/>
          <p:nvPr/>
        </p:nvSpPr>
        <p:spPr>
          <a:xfrm>
            <a:off x="4846320" y="2250615"/>
            <a:ext cx="3931921"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defRPr sz="1100">
                <a:solidFill>
                  <a:srgbClr val="1E2A38"/>
                </a:solidFill>
              </a:defRPr>
            </a:pPr>
            <a:r>
              <a:t>EMPEROR-Preserved (empagliflozin): 21% ↓ CV death + HHF</a:t>
            </a:r>
          </a:p>
          <a:p>
            <a:pPr>
              <a:defRPr sz="1100">
                <a:solidFill>
                  <a:srgbClr val="1E2A38"/>
                </a:solidFill>
              </a:defRPr>
            </a:pPr>
            <a:r>
              <a:t>DELIVER (dapagliflozin): 18% ↓ worsening HF or CV death</a:t>
            </a:r>
          </a:p>
        </p:txBody>
      </p:sp>
      <p:sp>
        <p:nvSpPr>
          <p:cNvPr id="1302" name="Shape 17"/>
          <p:cNvSpPr/>
          <p:nvPr/>
        </p:nvSpPr>
        <p:spPr>
          <a:xfrm>
            <a:off x="4846320" y="2697479"/>
            <a:ext cx="3749041" cy="18289"/>
          </a:xfrm>
          <a:prstGeom prst="rect">
            <a:avLst/>
          </a:prstGeom>
          <a:solidFill>
            <a:srgbClr val="1A7A60"/>
          </a:solidFill>
          <a:ln w="12700">
            <a:solidFill>
              <a:srgbClr val="1A7A60"/>
            </a:solidFill>
          </a:ln>
        </p:spPr>
        <p:txBody>
          <a:bodyPr lIns="45719" rIns="45719"/>
          <a:lstStyle/>
          <a:p>
            <a:pPr/>
          </a:p>
        </p:txBody>
      </p:sp>
      <p:sp>
        <p:nvSpPr>
          <p:cNvPr id="1303" name="Text 18"/>
          <p:cNvSpPr txBox="1"/>
          <p:nvPr/>
        </p:nvSpPr>
        <p:spPr>
          <a:xfrm>
            <a:off x="4846320" y="2797355"/>
            <a:ext cx="3931921" cy="156866"/>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1A7A60"/>
                </a:solidFill>
              </a:defRPr>
            </a:lvl1pPr>
          </a:lstStyle>
          <a:p>
            <a:pPr/>
            <a:r>
              <a:t>Symptomatic treatment:</a:t>
            </a:r>
          </a:p>
        </p:txBody>
      </p:sp>
      <p:sp>
        <p:nvSpPr>
          <p:cNvPr id="1304" name="Text 19"/>
          <p:cNvSpPr txBox="1"/>
          <p:nvPr/>
        </p:nvSpPr>
        <p:spPr>
          <a:xfrm>
            <a:off x="4736591" y="3035807"/>
            <a:ext cx="3995930" cy="8962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Loop diuretics for congestion (frusemide 40 mg BD)</a:t>
            </a:r>
          </a:p>
          <a:p>
            <a:pPr marL="152400" indent="-152400">
              <a:spcBef>
                <a:spcPts val="200"/>
              </a:spcBef>
              <a:buSzPct val="100000"/>
              <a:buChar char="•"/>
              <a:defRPr sz="1100">
                <a:solidFill>
                  <a:srgbClr val="1E2A38"/>
                </a:solidFill>
              </a:defRPr>
            </a:pPr>
            <a:r>
              <a:t>Aggressive BP control (target &lt; 130/80)</a:t>
            </a:r>
          </a:p>
          <a:p>
            <a:pPr marL="152400" indent="-152400">
              <a:spcBef>
                <a:spcPts val="200"/>
              </a:spcBef>
              <a:buSzPct val="100000"/>
              <a:buChar char="•"/>
              <a:defRPr sz="1100">
                <a:solidFill>
                  <a:srgbClr val="1E2A38"/>
                </a:solidFill>
              </a:defRPr>
            </a:pPr>
            <a:r>
              <a:t>Rate control in AF (target HR 60–80 at rest)</a:t>
            </a:r>
          </a:p>
          <a:p>
            <a:pPr marL="152400" indent="-152400">
              <a:spcBef>
                <a:spcPts val="200"/>
              </a:spcBef>
              <a:buSzPct val="100000"/>
              <a:buChar char="•"/>
              <a:defRPr sz="1100">
                <a:solidFill>
                  <a:srgbClr val="1E2A38"/>
                </a:solidFill>
              </a:defRPr>
            </a:pPr>
            <a:r>
              <a:t>Weight loss: significant reduction in HF events in obese HFpEF</a:t>
            </a:r>
          </a:p>
          <a:p>
            <a:pPr marL="152400" indent="-152400">
              <a:spcBef>
                <a:spcPts val="200"/>
              </a:spcBef>
              <a:buSzPct val="100000"/>
              <a:buChar char="•"/>
              <a:defRPr sz="1100">
                <a:solidFill>
                  <a:srgbClr val="1E2A38"/>
                </a:solidFill>
              </a:defRPr>
            </a:pPr>
            <a:r>
              <a:t>Exercise rehabilitation: improves functional capacity (ExTraMATCH)</a:t>
            </a:r>
          </a:p>
        </p:txBody>
      </p:sp>
    </p:spTree>
  </p:cSld>
  <p:clrMapOvr>
    <a:masterClrMapping/>
  </p:clrMapOvr>
  <p:transition xmlns:p14="http://schemas.microsoft.com/office/powerpoint/2010/main" spd="med" advClick="1"/>
</p:sld>
</file>

<file path=ppt/slides/slide6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308"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309"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310"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Acute Decompensated Heart Failure — Management</a:t>
            </a:r>
          </a:p>
        </p:txBody>
      </p:sp>
      <p:sp>
        <p:nvSpPr>
          <p:cNvPr id="1311"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312"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313" name="Shape 5"/>
          <p:cNvSpPr/>
          <p:nvPr/>
        </p:nvSpPr>
        <p:spPr>
          <a:xfrm>
            <a:off x="274319" y="1005839"/>
            <a:ext cx="2560322" cy="37947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14" name="Shape 6"/>
          <p:cNvSpPr/>
          <p:nvPr/>
        </p:nvSpPr>
        <p:spPr>
          <a:xfrm>
            <a:off x="274320" y="1005839"/>
            <a:ext cx="64009" cy="3794761"/>
          </a:xfrm>
          <a:prstGeom prst="rect">
            <a:avLst/>
          </a:prstGeom>
          <a:solidFill>
            <a:srgbClr val="3D5A73"/>
          </a:solidFill>
          <a:ln w="12700">
            <a:solidFill>
              <a:srgbClr val="3D5A73"/>
            </a:solidFill>
          </a:ln>
        </p:spPr>
        <p:txBody>
          <a:bodyPr lIns="45719" rIns="45719"/>
          <a:lstStyle/>
          <a:p>
            <a:pPr/>
          </a:p>
        </p:txBody>
      </p:sp>
      <p:sp>
        <p:nvSpPr>
          <p:cNvPr id="1315" name="Text 7"/>
          <p:cNvSpPr txBox="1"/>
          <p:nvPr/>
        </p:nvSpPr>
        <p:spPr>
          <a:xfrm>
            <a:off x="502919" y="1123627"/>
            <a:ext cx="228600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Assess First</a:t>
            </a:r>
          </a:p>
        </p:txBody>
      </p:sp>
      <p:sp>
        <p:nvSpPr>
          <p:cNvPr id="1316" name="Text 8"/>
          <p:cNvSpPr txBox="1"/>
          <p:nvPr/>
        </p:nvSpPr>
        <p:spPr>
          <a:xfrm>
            <a:off x="384047" y="1389887"/>
            <a:ext cx="2359154" cy="16074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Is patient wet, dry, warm, cold? (Forrester profile)</a:t>
            </a:r>
          </a:p>
          <a:p>
            <a:pPr marL="152400" indent="-152400">
              <a:spcBef>
                <a:spcPts val="200"/>
              </a:spcBef>
              <a:buSzPct val="100000"/>
              <a:buChar char="•"/>
              <a:defRPr sz="1100">
                <a:solidFill>
                  <a:srgbClr val="1E2A38"/>
                </a:solidFill>
              </a:defRPr>
            </a:pPr>
            <a:r>
              <a:t>O₂ sats, HR, BP, RR</a:t>
            </a:r>
          </a:p>
          <a:p>
            <a:pPr marL="152400" indent="-152400">
              <a:spcBef>
                <a:spcPts val="200"/>
              </a:spcBef>
              <a:buSzPct val="100000"/>
              <a:buChar char="•"/>
              <a:defRPr sz="1100">
                <a:solidFill>
                  <a:srgbClr val="1E2A38"/>
                </a:solidFill>
              </a:defRPr>
            </a:pPr>
            <a:r>
              <a:t>JVP, peripheral perfusion, oedema</a:t>
            </a:r>
          </a:p>
          <a:p>
            <a:pPr marL="152400" indent="-152400">
              <a:spcBef>
                <a:spcPts val="200"/>
              </a:spcBef>
              <a:buSzPct val="100000"/>
              <a:buChar char="•"/>
              <a:defRPr sz="1100">
                <a:solidFill>
                  <a:srgbClr val="1E2A38"/>
                </a:solidFill>
              </a:defRPr>
            </a:pPr>
            <a:r>
              <a:t>CXR: Kerley B lines, bat wings, effusion</a:t>
            </a:r>
          </a:p>
          <a:p>
            <a:pPr marL="152400" indent="-152400">
              <a:spcBef>
                <a:spcPts val="200"/>
              </a:spcBef>
              <a:buSzPct val="100000"/>
              <a:buChar char="•"/>
              <a:defRPr sz="1100">
                <a:solidFill>
                  <a:srgbClr val="1E2A38"/>
                </a:solidFill>
              </a:defRPr>
            </a:pPr>
            <a:r>
              <a:t>ECG: AF, ischaemia, LVH</a:t>
            </a:r>
          </a:p>
          <a:p>
            <a:pPr marL="152400" indent="-152400">
              <a:spcBef>
                <a:spcPts val="200"/>
              </a:spcBef>
              <a:buSzPct val="100000"/>
              <a:buChar char="•"/>
              <a:defRPr sz="1100">
                <a:solidFill>
                  <a:srgbClr val="1E2A38"/>
                </a:solidFill>
              </a:defRPr>
            </a:pPr>
            <a:r>
              <a:t>Bloods: BNP, U&amp;E, troponin, FBC, LFTs, TFTs</a:t>
            </a:r>
          </a:p>
          <a:p>
            <a:pPr marL="152400" indent="-152400">
              <a:spcBef>
                <a:spcPts val="200"/>
              </a:spcBef>
              <a:buSzPct val="100000"/>
              <a:buChar char="•"/>
              <a:defRPr sz="1100">
                <a:solidFill>
                  <a:srgbClr val="1E2A38"/>
                </a:solidFill>
              </a:defRPr>
            </a:pPr>
            <a:r>
              <a:t>Precipitant: ACS, AF, non-adherence?</a:t>
            </a:r>
          </a:p>
        </p:txBody>
      </p:sp>
      <p:sp>
        <p:nvSpPr>
          <p:cNvPr id="1317" name="Shape 9"/>
          <p:cNvSpPr/>
          <p:nvPr/>
        </p:nvSpPr>
        <p:spPr>
          <a:xfrm>
            <a:off x="3063239" y="1005839"/>
            <a:ext cx="2788922" cy="37947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18" name="Shape 10"/>
          <p:cNvSpPr/>
          <p:nvPr/>
        </p:nvSpPr>
        <p:spPr>
          <a:xfrm>
            <a:off x="3063239" y="1005839"/>
            <a:ext cx="64009" cy="3794761"/>
          </a:xfrm>
          <a:prstGeom prst="rect">
            <a:avLst/>
          </a:prstGeom>
          <a:solidFill>
            <a:srgbClr val="C0392B"/>
          </a:solidFill>
          <a:ln w="12700">
            <a:solidFill>
              <a:srgbClr val="C0392B"/>
            </a:solidFill>
          </a:ln>
        </p:spPr>
        <p:txBody>
          <a:bodyPr lIns="45719" rIns="45719"/>
          <a:lstStyle/>
          <a:p>
            <a:pPr/>
          </a:p>
        </p:txBody>
      </p:sp>
      <p:sp>
        <p:nvSpPr>
          <p:cNvPr id="1319" name="Text 11"/>
          <p:cNvSpPr txBox="1"/>
          <p:nvPr/>
        </p:nvSpPr>
        <p:spPr>
          <a:xfrm>
            <a:off x="3291840" y="1123627"/>
            <a:ext cx="251460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Acute Treatment</a:t>
            </a:r>
          </a:p>
        </p:txBody>
      </p:sp>
      <p:sp>
        <p:nvSpPr>
          <p:cNvPr id="1320" name="Text 12"/>
          <p:cNvSpPr txBox="1"/>
          <p:nvPr/>
        </p:nvSpPr>
        <p:spPr>
          <a:xfrm>
            <a:off x="3172967" y="1389887"/>
            <a:ext cx="2587754" cy="22932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Sit upright, O₂ if SpO₂ &lt; 94%</a:t>
            </a:r>
          </a:p>
          <a:p>
            <a:pPr marL="152400" indent="-152400">
              <a:spcBef>
                <a:spcPts val="200"/>
              </a:spcBef>
              <a:buSzPct val="100000"/>
              <a:buChar char="•"/>
              <a:defRPr sz="1100">
                <a:solidFill>
                  <a:srgbClr val="1E2A38"/>
                </a:solidFill>
              </a:defRPr>
            </a:pPr>
            <a:r>
              <a:t>IV furosemide 40–80 mg (or 2.5x oral dose)</a:t>
            </a:r>
          </a:p>
          <a:p>
            <a:pPr marL="152400" indent="-152400">
              <a:spcBef>
                <a:spcPts val="200"/>
              </a:spcBef>
              <a:buSzPct val="100000"/>
              <a:buChar char="•"/>
              <a:defRPr sz="1100">
                <a:solidFill>
                  <a:srgbClr val="1E2A38"/>
                </a:solidFill>
              </a:defRPr>
            </a:pPr>
            <a:r>
              <a:t>Consider IV GTN if BP &gt; 110 (vasodilation &gt; diuresis)</a:t>
            </a:r>
          </a:p>
          <a:p>
            <a:pPr marL="152400" indent="-152400">
              <a:spcBef>
                <a:spcPts val="200"/>
              </a:spcBef>
              <a:buSzPct val="100000"/>
              <a:buChar char="•"/>
              <a:defRPr sz="1100">
                <a:solidFill>
                  <a:srgbClr val="1E2A38"/>
                </a:solidFill>
              </a:defRPr>
            </a:pPr>
            <a:r>
              <a:t>NIV (CPAP) if APO unresponsive to initial therapy</a:t>
            </a:r>
          </a:p>
          <a:p>
            <a:pPr marL="152400" indent="-152400">
              <a:spcBef>
                <a:spcPts val="200"/>
              </a:spcBef>
              <a:buSzPct val="100000"/>
              <a:buChar char="•"/>
              <a:defRPr sz="1100">
                <a:solidFill>
                  <a:srgbClr val="1E2A38"/>
                </a:solidFill>
              </a:defRPr>
            </a:pPr>
            <a:r>
              <a:t>Target UO 0.5–1.0 mL/kg/h</a:t>
            </a:r>
          </a:p>
          <a:p>
            <a:pPr marL="152400" indent="-152400">
              <a:spcBef>
                <a:spcPts val="200"/>
              </a:spcBef>
              <a:buSzPct val="100000"/>
              <a:buChar char="•"/>
              <a:defRPr sz="1100">
                <a:solidFill>
                  <a:srgbClr val="1E2A38"/>
                </a:solidFill>
              </a:defRPr>
            </a:pPr>
            <a:r>
              <a:t>Daily weights; restrict fluid if hyponatraemic</a:t>
            </a:r>
          </a:p>
          <a:p>
            <a:pPr marL="152400" indent="-152400">
              <a:spcBef>
                <a:spcPts val="200"/>
              </a:spcBef>
              <a:buSzPct val="100000"/>
              <a:buChar char="•"/>
              <a:defRPr sz="1100">
                <a:solidFill>
                  <a:srgbClr val="1E2A38"/>
                </a:solidFill>
              </a:defRPr>
            </a:pPr>
            <a:r>
              <a:t>Avoid opioids routinely</a:t>
            </a:r>
          </a:p>
          <a:p>
            <a:pPr marL="152400" indent="-152400">
              <a:spcBef>
                <a:spcPts val="200"/>
              </a:spcBef>
              <a:buSzPct val="100000"/>
              <a:buChar char="•"/>
              <a:defRPr sz="1100">
                <a:solidFill>
                  <a:srgbClr val="1E2A38"/>
                </a:solidFill>
              </a:defRPr>
            </a:pPr>
            <a:r>
              <a:t>Continue β-blocker (reduce/hold only if cardiogenic shock)</a:t>
            </a:r>
          </a:p>
        </p:txBody>
      </p:sp>
      <p:sp>
        <p:nvSpPr>
          <p:cNvPr id="1321" name="Shape 13"/>
          <p:cNvSpPr/>
          <p:nvPr/>
        </p:nvSpPr>
        <p:spPr>
          <a:xfrm>
            <a:off x="6035040" y="1005839"/>
            <a:ext cx="2788921" cy="379476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22" name="Shape 14"/>
          <p:cNvSpPr/>
          <p:nvPr/>
        </p:nvSpPr>
        <p:spPr>
          <a:xfrm>
            <a:off x="6035040" y="1005839"/>
            <a:ext cx="64009" cy="3794761"/>
          </a:xfrm>
          <a:prstGeom prst="rect">
            <a:avLst/>
          </a:prstGeom>
          <a:solidFill>
            <a:srgbClr val="C0392B"/>
          </a:solidFill>
          <a:ln w="12700">
            <a:solidFill>
              <a:srgbClr val="C0392B"/>
            </a:solidFill>
          </a:ln>
        </p:spPr>
        <p:txBody>
          <a:bodyPr lIns="45719" rIns="45719"/>
          <a:lstStyle/>
          <a:p>
            <a:pPr/>
          </a:p>
        </p:txBody>
      </p:sp>
      <p:sp>
        <p:nvSpPr>
          <p:cNvPr id="1323" name="Shape 15"/>
          <p:cNvSpPr/>
          <p:nvPr/>
        </p:nvSpPr>
        <p:spPr>
          <a:xfrm>
            <a:off x="6035040" y="1005839"/>
            <a:ext cx="2788921" cy="411481"/>
          </a:xfrm>
          <a:prstGeom prst="rect">
            <a:avLst/>
          </a:prstGeom>
          <a:solidFill>
            <a:srgbClr val="C0392B"/>
          </a:solidFill>
          <a:ln w="12700">
            <a:solidFill>
              <a:srgbClr val="C0392B"/>
            </a:solidFill>
          </a:ln>
        </p:spPr>
        <p:txBody>
          <a:bodyPr lIns="45719" rIns="45719"/>
          <a:lstStyle/>
          <a:p>
            <a:pPr/>
          </a:p>
        </p:txBody>
      </p:sp>
      <p:sp>
        <p:nvSpPr>
          <p:cNvPr id="1324" name="Text 16"/>
          <p:cNvSpPr txBox="1"/>
          <p:nvPr/>
        </p:nvSpPr>
        <p:spPr>
          <a:xfrm>
            <a:off x="6080759" y="1141915"/>
            <a:ext cx="269748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defRPr>
            </a:lvl1pPr>
          </a:lstStyle>
          <a:p>
            <a:pPr/>
            <a:r>
              <a:t>Cardiogenic Shock</a:t>
            </a:r>
          </a:p>
        </p:txBody>
      </p:sp>
      <p:sp>
        <p:nvSpPr>
          <p:cNvPr id="1325" name="Text 17"/>
          <p:cNvSpPr txBox="1"/>
          <p:nvPr/>
        </p:nvSpPr>
        <p:spPr>
          <a:xfrm>
            <a:off x="6172200" y="1537384"/>
            <a:ext cx="256032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BP &lt; 90 mmHg + signs of hypoperfusion (oligo, confusion, cold peripheries)</a:t>
            </a:r>
          </a:p>
        </p:txBody>
      </p:sp>
      <p:sp>
        <p:nvSpPr>
          <p:cNvPr id="1326" name="Text 18"/>
          <p:cNvSpPr txBox="1"/>
          <p:nvPr/>
        </p:nvSpPr>
        <p:spPr>
          <a:xfrm>
            <a:off x="6144767" y="1938527"/>
            <a:ext cx="2587754" cy="17471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52400" indent="-152400">
              <a:spcBef>
                <a:spcPts val="200"/>
              </a:spcBef>
              <a:buSzPct val="100000"/>
              <a:buChar char="•"/>
              <a:defRPr sz="1100">
                <a:solidFill>
                  <a:srgbClr val="1E2A38"/>
                </a:solidFill>
              </a:defRPr>
            </a:pPr>
            <a:r>
              <a:t>Urgent coronary angiography (exclude ACS)</a:t>
            </a:r>
          </a:p>
          <a:p>
            <a:pPr marL="152400" indent="-152400">
              <a:spcBef>
                <a:spcPts val="200"/>
              </a:spcBef>
              <a:buSzPct val="100000"/>
              <a:buChar char="•"/>
              <a:defRPr sz="1100">
                <a:solidFill>
                  <a:srgbClr val="1E2A38"/>
                </a:solidFill>
              </a:defRPr>
            </a:pPr>
            <a:r>
              <a:t>Inotropic support: dobutamine, levosimendan</a:t>
            </a:r>
          </a:p>
          <a:p>
            <a:pPr marL="152400" indent="-152400">
              <a:spcBef>
                <a:spcPts val="200"/>
              </a:spcBef>
              <a:buSzPct val="100000"/>
              <a:buChar char="•"/>
              <a:defRPr sz="1100">
                <a:solidFill>
                  <a:srgbClr val="1E2A38"/>
                </a:solidFill>
              </a:defRPr>
            </a:pPr>
            <a:r>
              <a:t>Vasopressors (noradrenaline) if profound hypotension</a:t>
            </a:r>
          </a:p>
          <a:p>
            <a:pPr marL="152400" indent="-152400">
              <a:spcBef>
                <a:spcPts val="200"/>
              </a:spcBef>
              <a:buSzPct val="100000"/>
              <a:buChar char="•"/>
              <a:defRPr sz="1100">
                <a:solidFill>
                  <a:srgbClr val="1E2A38"/>
                </a:solidFill>
              </a:defRPr>
            </a:pPr>
            <a:r>
              <a:t>IABP / Impella: mechanical circulatory support</a:t>
            </a:r>
          </a:p>
          <a:p>
            <a:pPr marL="152400" indent="-152400">
              <a:spcBef>
                <a:spcPts val="200"/>
              </a:spcBef>
              <a:buSzPct val="100000"/>
              <a:buChar char="•"/>
              <a:defRPr sz="1100">
                <a:solidFill>
                  <a:srgbClr val="1E2A38"/>
                </a:solidFill>
              </a:defRPr>
            </a:pPr>
            <a:r>
              <a:t>Transfer to heart failure / cardiac ICU</a:t>
            </a:r>
          </a:p>
          <a:p>
            <a:pPr marL="152400" indent="-152400">
              <a:spcBef>
                <a:spcPts val="200"/>
              </a:spcBef>
              <a:buSzPct val="100000"/>
              <a:buChar char="•"/>
              <a:defRPr sz="1100">
                <a:solidFill>
                  <a:srgbClr val="1E2A38"/>
                </a:solidFill>
              </a:defRPr>
            </a:pPr>
            <a:r>
              <a:t>30-day mortality ~40–50%</a:t>
            </a:r>
          </a:p>
        </p:txBody>
      </p:sp>
      <p:sp>
        <p:nvSpPr>
          <p:cNvPr id="1327" name="Shape 19"/>
          <p:cNvSpPr/>
          <p:nvPr/>
        </p:nvSpPr>
        <p:spPr>
          <a:xfrm>
            <a:off x="274320" y="4645152"/>
            <a:ext cx="8595360" cy="320041"/>
          </a:xfrm>
          <a:prstGeom prst="rect">
            <a:avLst/>
          </a:prstGeom>
          <a:solidFill>
            <a:srgbClr val="EAF7F5"/>
          </a:solidFill>
          <a:ln w="12700">
            <a:solidFill>
              <a:srgbClr val="EAF7F5"/>
            </a:solidFill>
          </a:ln>
        </p:spPr>
        <p:txBody>
          <a:bodyPr lIns="45719" rIns="45719"/>
          <a:lstStyle/>
          <a:p>
            <a:pPr/>
          </a:p>
        </p:txBody>
      </p:sp>
      <p:sp>
        <p:nvSpPr>
          <p:cNvPr id="1328" name="Shape 20"/>
          <p:cNvSpPr/>
          <p:nvPr/>
        </p:nvSpPr>
        <p:spPr>
          <a:xfrm>
            <a:off x="274320" y="4645152"/>
            <a:ext cx="64009" cy="320041"/>
          </a:xfrm>
          <a:prstGeom prst="rect">
            <a:avLst/>
          </a:prstGeom>
          <a:solidFill>
            <a:srgbClr val="00A896"/>
          </a:solidFill>
          <a:ln w="12700">
            <a:solidFill>
              <a:srgbClr val="00A896"/>
            </a:solidFill>
          </a:ln>
        </p:spPr>
        <p:txBody>
          <a:bodyPr lIns="45719" rIns="45719"/>
          <a:lstStyle/>
          <a:p>
            <a:pPr/>
          </a:p>
        </p:txBody>
      </p:sp>
      <p:sp>
        <p:nvSpPr>
          <p:cNvPr id="1329" name="Text 21"/>
          <p:cNvSpPr txBox="1"/>
          <p:nvPr/>
        </p:nvSpPr>
        <p:spPr>
          <a:xfrm>
            <a:off x="475488" y="4655488"/>
            <a:ext cx="8275319"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100">
                <a:solidFill>
                  <a:srgbClr val="1E2A38"/>
                </a:solidFill>
              </a:defRPr>
            </a:lvl1pPr>
          </a:lstStyle>
          <a:p>
            <a:pPr/>
            <a:r>
              <a:t>Pre-discharge: switch to oral diuretics, restart/optimise HFrEF medications, confirm echo, refer to HF nurse and community HF service, plan 2-week follow-up</a:t>
            </a:r>
          </a:p>
        </p:txBody>
      </p:sp>
    </p:spTree>
  </p:cSld>
  <p:clrMapOvr>
    <a:masterClrMapping/>
  </p:clrMapOvr>
  <p:transition xmlns:p14="http://schemas.microsoft.com/office/powerpoint/2010/main" spd="med" advClick="1"/>
</p:sld>
</file>

<file path=ppt/slides/slide7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333"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334"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335"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Heart Failure — When to Refer to Cardiology</a:t>
            </a:r>
          </a:p>
        </p:txBody>
      </p:sp>
      <p:sp>
        <p:nvSpPr>
          <p:cNvPr id="1336"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337"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338" name="Shape 5"/>
          <p:cNvSpPr/>
          <p:nvPr/>
        </p:nvSpPr>
        <p:spPr>
          <a:xfrm>
            <a:off x="274320" y="1005839"/>
            <a:ext cx="2286001" cy="1143001"/>
          </a:xfrm>
          <a:prstGeom prst="rect">
            <a:avLst/>
          </a:prstGeom>
          <a:solidFill>
            <a:srgbClr val="C0392B"/>
          </a:solidFill>
          <a:ln w="12700">
            <a:solidFill>
              <a:srgbClr val="C0392B"/>
            </a:solidFill>
          </a:ln>
        </p:spPr>
        <p:txBody>
          <a:bodyPr lIns="45719" rIns="45719"/>
          <a:lstStyle/>
          <a:p>
            <a:pPr/>
          </a:p>
        </p:txBody>
      </p:sp>
      <p:sp>
        <p:nvSpPr>
          <p:cNvPr id="1339" name="Text 6"/>
          <p:cNvSpPr txBox="1"/>
          <p:nvPr/>
        </p:nvSpPr>
        <p:spPr>
          <a:xfrm>
            <a:off x="411480" y="1427656"/>
            <a:ext cx="205740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100">
                <a:solidFill>
                  <a:srgbClr val="FFFFFF"/>
                </a:solidFill>
              </a:defRPr>
            </a:lvl1pPr>
          </a:lstStyle>
          <a:p>
            <a:pPr/>
            <a:r>
              <a:t>Refer Urgently (Same Day / Emergency)</a:t>
            </a:r>
          </a:p>
        </p:txBody>
      </p:sp>
      <p:sp>
        <p:nvSpPr>
          <p:cNvPr id="1340" name="Shape 7"/>
          <p:cNvSpPr/>
          <p:nvPr/>
        </p:nvSpPr>
        <p:spPr>
          <a:xfrm>
            <a:off x="2560320" y="1005839"/>
            <a:ext cx="6263641" cy="11430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41" name="Shape 8"/>
          <p:cNvSpPr/>
          <p:nvPr/>
        </p:nvSpPr>
        <p:spPr>
          <a:xfrm>
            <a:off x="2560320" y="1005839"/>
            <a:ext cx="64009" cy="1143001"/>
          </a:xfrm>
          <a:prstGeom prst="rect">
            <a:avLst/>
          </a:prstGeom>
          <a:solidFill>
            <a:srgbClr val="C0392B"/>
          </a:solidFill>
          <a:ln w="12700">
            <a:solidFill>
              <a:srgbClr val="C0392B"/>
            </a:solidFill>
          </a:ln>
        </p:spPr>
        <p:txBody>
          <a:bodyPr lIns="45719" rIns="45719"/>
          <a:lstStyle/>
          <a:p>
            <a:pPr/>
          </a:p>
        </p:txBody>
      </p:sp>
      <p:sp>
        <p:nvSpPr>
          <p:cNvPr id="1342" name="Text 9"/>
          <p:cNvSpPr txBox="1"/>
          <p:nvPr/>
        </p:nvSpPr>
        <p:spPr>
          <a:xfrm>
            <a:off x="2743200" y="1345106"/>
            <a:ext cx="5943600"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Suspected acute HF with haemodynamic compromise • SpO₂ &lt; 92% not responding to initial treatment • New HF with suspected ACS or severe valvular disease • Cardiogenic shock • Sustained VT or haemodynamically significant VF</a:t>
            </a:r>
          </a:p>
        </p:txBody>
      </p:sp>
      <p:sp>
        <p:nvSpPr>
          <p:cNvPr id="1343" name="Shape 10"/>
          <p:cNvSpPr/>
          <p:nvPr/>
        </p:nvSpPr>
        <p:spPr>
          <a:xfrm>
            <a:off x="274320" y="2331720"/>
            <a:ext cx="2286001" cy="1143001"/>
          </a:xfrm>
          <a:prstGeom prst="rect">
            <a:avLst/>
          </a:prstGeom>
          <a:solidFill>
            <a:srgbClr val="C47A00"/>
          </a:solidFill>
          <a:ln w="12700">
            <a:solidFill>
              <a:srgbClr val="C47A00"/>
            </a:solidFill>
          </a:ln>
        </p:spPr>
        <p:txBody>
          <a:bodyPr lIns="45719" rIns="45719"/>
          <a:lstStyle/>
          <a:p>
            <a:pPr/>
          </a:p>
        </p:txBody>
      </p:sp>
      <p:sp>
        <p:nvSpPr>
          <p:cNvPr id="1344" name="Text 11"/>
          <p:cNvSpPr txBox="1"/>
          <p:nvPr/>
        </p:nvSpPr>
        <p:spPr>
          <a:xfrm>
            <a:off x="411480" y="2836085"/>
            <a:ext cx="2057401"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100">
                <a:solidFill>
                  <a:srgbClr val="FFFFFF"/>
                </a:solidFill>
              </a:defRPr>
            </a:lvl1pPr>
          </a:lstStyle>
          <a:p>
            <a:pPr/>
            <a:r>
              <a:t>Refer Soon (2-Week Pathway)</a:t>
            </a:r>
          </a:p>
        </p:txBody>
      </p:sp>
      <p:sp>
        <p:nvSpPr>
          <p:cNvPr id="1345" name="Shape 12"/>
          <p:cNvSpPr/>
          <p:nvPr/>
        </p:nvSpPr>
        <p:spPr>
          <a:xfrm>
            <a:off x="2560320" y="2331720"/>
            <a:ext cx="6263641" cy="1143001"/>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46" name="Shape 13"/>
          <p:cNvSpPr/>
          <p:nvPr/>
        </p:nvSpPr>
        <p:spPr>
          <a:xfrm>
            <a:off x="2560320" y="2331720"/>
            <a:ext cx="64009" cy="1143001"/>
          </a:xfrm>
          <a:prstGeom prst="rect">
            <a:avLst/>
          </a:prstGeom>
          <a:solidFill>
            <a:srgbClr val="C47A00"/>
          </a:solidFill>
          <a:ln w="12700">
            <a:solidFill>
              <a:srgbClr val="C47A00"/>
            </a:solidFill>
          </a:ln>
        </p:spPr>
        <p:txBody>
          <a:bodyPr lIns="45719" rIns="45719"/>
          <a:lstStyle/>
          <a:p>
            <a:pPr/>
          </a:p>
        </p:txBody>
      </p:sp>
      <p:sp>
        <p:nvSpPr>
          <p:cNvPr id="1347" name="Text 14"/>
          <p:cNvSpPr txBox="1"/>
          <p:nvPr/>
        </p:nvSpPr>
        <p:spPr>
          <a:xfrm>
            <a:off x="2743200" y="2670986"/>
            <a:ext cx="5943600"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New diagnosis of HF with NT-proBNP &gt; 2000 pg/mL • HFrEF EF ≤ 35% — device therapy eligibility assessment • HF not responding to initial therapy optimisation • First HF hospitalisation with stable discharge </a:t>
            </a:r>
          </a:p>
        </p:txBody>
      </p:sp>
      <p:sp>
        <p:nvSpPr>
          <p:cNvPr id="1348" name="Shape 15"/>
          <p:cNvSpPr/>
          <p:nvPr/>
        </p:nvSpPr>
        <p:spPr>
          <a:xfrm>
            <a:off x="274320" y="3657600"/>
            <a:ext cx="2286001" cy="1143000"/>
          </a:xfrm>
          <a:prstGeom prst="rect">
            <a:avLst/>
          </a:prstGeom>
          <a:solidFill>
            <a:srgbClr val="00A896"/>
          </a:solidFill>
          <a:ln w="12700">
            <a:solidFill>
              <a:srgbClr val="00A896"/>
            </a:solidFill>
          </a:ln>
        </p:spPr>
        <p:txBody>
          <a:bodyPr lIns="45719" rIns="45719"/>
          <a:lstStyle/>
          <a:p>
            <a:pPr/>
          </a:p>
        </p:txBody>
      </p:sp>
      <p:sp>
        <p:nvSpPr>
          <p:cNvPr id="1349" name="Text 16"/>
          <p:cNvSpPr txBox="1"/>
          <p:nvPr/>
        </p:nvSpPr>
        <p:spPr>
          <a:xfrm>
            <a:off x="411480" y="4161966"/>
            <a:ext cx="205740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100">
                <a:solidFill>
                  <a:srgbClr val="FFFFFF"/>
                </a:solidFill>
              </a:defRPr>
            </a:lvl1pPr>
          </a:lstStyle>
          <a:p>
            <a:pPr/>
            <a:r>
              <a:t>Refer Routinely (Via HF Service)</a:t>
            </a:r>
          </a:p>
        </p:txBody>
      </p:sp>
      <p:sp>
        <p:nvSpPr>
          <p:cNvPr id="1350" name="Shape 17"/>
          <p:cNvSpPr/>
          <p:nvPr/>
        </p:nvSpPr>
        <p:spPr>
          <a:xfrm>
            <a:off x="2560320" y="3657600"/>
            <a:ext cx="6263641" cy="1143000"/>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51" name="Shape 18"/>
          <p:cNvSpPr/>
          <p:nvPr/>
        </p:nvSpPr>
        <p:spPr>
          <a:xfrm>
            <a:off x="2560320" y="3657600"/>
            <a:ext cx="64009" cy="1143000"/>
          </a:xfrm>
          <a:prstGeom prst="rect">
            <a:avLst/>
          </a:prstGeom>
          <a:solidFill>
            <a:srgbClr val="00A896"/>
          </a:solidFill>
          <a:ln w="12700">
            <a:solidFill>
              <a:srgbClr val="00A896"/>
            </a:solidFill>
          </a:ln>
        </p:spPr>
        <p:txBody>
          <a:bodyPr lIns="45719" rIns="45719"/>
          <a:lstStyle/>
          <a:p>
            <a:pPr/>
          </a:p>
        </p:txBody>
      </p:sp>
      <p:sp>
        <p:nvSpPr>
          <p:cNvPr id="1352" name="Text 19"/>
          <p:cNvSpPr txBox="1"/>
          <p:nvPr/>
        </p:nvSpPr>
        <p:spPr>
          <a:xfrm>
            <a:off x="2743200" y="3996866"/>
            <a:ext cx="5943600"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New HF diagnosis — confirm echo, optimise therapy • Establish HF nurse follow-up programme • Assess for ARNI therapy (sacubitril-valsartan) • Cardiac rehabilitation referral • Annual review and device surveillance</a:t>
            </a:r>
          </a:p>
        </p:txBody>
      </p:sp>
      <p:sp>
        <p:nvSpPr>
          <p:cNvPr id="1353" name="Shape 20"/>
          <p:cNvSpPr/>
          <p:nvPr/>
        </p:nvSpPr>
        <p:spPr>
          <a:xfrm>
            <a:off x="274320" y="4663440"/>
            <a:ext cx="8595360" cy="320041"/>
          </a:xfrm>
          <a:prstGeom prst="rect">
            <a:avLst/>
          </a:prstGeom>
          <a:solidFill>
            <a:srgbClr val="EBF1F6"/>
          </a:solidFill>
          <a:ln w="12700">
            <a:solidFill>
              <a:srgbClr val="EBF1F6"/>
            </a:solidFill>
          </a:ln>
        </p:spPr>
        <p:txBody>
          <a:bodyPr lIns="45719" rIns="45719"/>
          <a:lstStyle/>
          <a:p>
            <a:pPr/>
          </a:p>
        </p:txBody>
      </p:sp>
      <p:sp>
        <p:nvSpPr>
          <p:cNvPr id="1354" name="Text 21"/>
          <p:cNvSpPr txBox="1"/>
          <p:nvPr/>
        </p:nvSpPr>
        <p:spPr>
          <a:xfrm>
            <a:off x="457200" y="4673775"/>
            <a:ext cx="8229600"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6B7E92"/>
                </a:solidFill>
              </a:defRPr>
            </a:lvl1pPr>
          </a:lstStyle>
          <a:p>
            <a:pPr/>
            <a:r>
              <a:t>Community HF service / HF nurse specialist: associated with reductions in 3-month readmission rates (~20–30% in observational data, though estimates vary). Ensure all patients have a named HF nurse contact before GP discharge.</a:t>
            </a:r>
          </a:p>
        </p:txBody>
      </p:sp>
    </p:spTree>
  </p:cSld>
  <p:clrMapOvr>
    <a:masterClrMapping/>
  </p:clrMapOvr>
  <p:transition xmlns:p14="http://schemas.microsoft.com/office/powerpoint/2010/main" spd="med" advClick="1"/>
</p:sld>
</file>

<file path=ppt/slides/slide7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4F7FA"/>
        </a:solidFill>
      </p:bgPr>
    </p:bg>
    <p:spTree>
      <p:nvGrpSpPr>
        <p:cNvPr id="1" name=""/>
        <p:cNvGrpSpPr/>
        <p:nvPr/>
      </p:nvGrpSpPr>
      <p:grpSpPr>
        <a:xfrm>
          <a:off x="0" y="0"/>
          <a:ext cx="0" cy="0"/>
          <a:chOff x="0" y="0"/>
          <a:chExt cx="0" cy="0"/>
        </a:xfrm>
      </p:grpSpPr>
      <p:sp>
        <p:nvSpPr>
          <p:cNvPr id="1358" name="Shape 0"/>
          <p:cNvSpPr/>
          <p:nvPr/>
        </p:nvSpPr>
        <p:spPr>
          <a:xfrm>
            <a:off x="0" y="0"/>
            <a:ext cx="9144000" cy="896112"/>
          </a:xfrm>
          <a:prstGeom prst="rect">
            <a:avLst/>
          </a:prstGeom>
          <a:solidFill>
            <a:srgbClr val="1B3A5C"/>
          </a:solidFill>
          <a:ln w="12700">
            <a:solidFill>
              <a:srgbClr val="1B3A5C"/>
            </a:solidFill>
          </a:ln>
        </p:spPr>
        <p:txBody>
          <a:bodyPr lIns="45719" rIns="45719"/>
          <a:lstStyle/>
          <a:p>
            <a:pPr/>
          </a:p>
        </p:txBody>
      </p:sp>
      <p:sp>
        <p:nvSpPr>
          <p:cNvPr id="1359" name="Shape 1"/>
          <p:cNvSpPr/>
          <p:nvPr/>
        </p:nvSpPr>
        <p:spPr>
          <a:xfrm>
            <a:off x="0" y="804672"/>
            <a:ext cx="9144000" cy="109728"/>
          </a:xfrm>
          <a:prstGeom prst="rect">
            <a:avLst/>
          </a:prstGeom>
          <a:solidFill>
            <a:srgbClr val="00A896"/>
          </a:solidFill>
          <a:ln w="12700">
            <a:solidFill>
              <a:srgbClr val="00A896"/>
            </a:solidFill>
          </a:ln>
        </p:spPr>
        <p:txBody>
          <a:bodyPr lIns="45719" rIns="45719"/>
          <a:lstStyle/>
          <a:p>
            <a:pPr/>
          </a:p>
        </p:txBody>
      </p:sp>
      <p:sp>
        <p:nvSpPr>
          <p:cNvPr id="1360" name="Text 2"/>
          <p:cNvSpPr txBox="1"/>
          <p:nvPr/>
        </p:nvSpPr>
        <p:spPr>
          <a:xfrm>
            <a:off x="365759" y="284201"/>
            <a:ext cx="8412482" cy="29113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300">
                <a:solidFill>
                  <a:srgbClr val="FFFFFF"/>
                </a:solidFill>
              </a:defRPr>
            </a:lvl1pPr>
          </a:lstStyle>
          <a:p>
            <a:pPr/>
            <a:r>
              <a:t>Summary — Key Take-Home Messages</a:t>
            </a:r>
          </a:p>
        </p:txBody>
      </p:sp>
      <p:sp>
        <p:nvSpPr>
          <p:cNvPr id="1361" name="Shape 3"/>
          <p:cNvSpPr/>
          <p:nvPr/>
        </p:nvSpPr>
        <p:spPr>
          <a:xfrm>
            <a:off x="0" y="4983479"/>
            <a:ext cx="9144000" cy="164593"/>
          </a:xfrm>
          <a:prstGeom prst="rect">
            <a:avLst/>
          </a:prstGeom>
          <a:solidFill>
            <a:srgbClr val="1B3A5C"/>
          </a:solidFill>
          <a:ln w="12700">
            <a:solidFill>
              <a:srgbClr val="1B3A5C"/>
            </a:solidFill>
          </a:ln>
        </p:spPr>
        <p:txBody>
          <a:bodyPr lIns="45719" rIns="45719"/>
          <a:lstStyle/>
          <a:p>
            <a:pPr/>
          </a:p>
        </p:txBody>
      </p:sp>
      <p:sp>
        <p:nvSpPr>
          <p:cNvPr id="1362" name="Text 4"/>
          <p:cNvSpPr txBox="1"/>
          <p:nvPr/>
        </p:nvSpPr>
        <p:spPr>
          <a:xfrm>
            <a:off x="274320" y="4997704"/>
            <a:ext cx="859536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800">
                <a:solidFill>
                  <a:srgbClr val="C8EDEA"/>
                </a:solidFill>
              </a:defRPr>
            </a:lvl1pPr>
          </a:lstStyle>
          <a:p>
            <a:pPr/>
            <a:r>
              <a:t>Dr K. Knott  |  Consultant Cardiologist  |  Cardiology Talk</a:t>
            </a:r>
          </a:p>
        </p:txBody>
      </p:sp>
      <p:sp>
        <p:nvSpPr>
          <p:cNvPr id="1363" name="Shape 5"/>
          <p:cNvSpPr/>
          <p:nvPr/>
        </p:nvSpPr>
        <p:spPr>
          <a:xfrm>
            <a:off x="274320" y="1005839"/>
            <a:ext cx="640081" cy="749809"/>
          </a:xfrm>
          <a:prstGeom prst="rect">
            <a:avLst/>
          </a:prstGeom>
          <a:solidFill>
            <a:srgbClr val="00A896"/>
          </a:solidFill>
          <a:ln w="12700">
            <a:solidFill>
              <a:srgbClr val="00A896"/>
            </a:solidFill>
          </a:ln>
        </p:spPr>
        <p:txBody>
          <a:bodyPr lIns="45719" rIns="45719"/>
          <a:lstStyle/>
          <a:p>
            <a:pPr/>
          </a:p>
        </p:txBody>
      </p:sp>
      <p:sp>
        <p:nvSpPr>
          <p:cNvPr id="1364" name="Text 6"/>
          <p:cNvSpPr txBox="1"/>
          <p:nvPr/>
        </p:nvSpPr>
        <p:spPr>
          <a:xfrm>
            <a:off x="274320" y="1256373"/>
            <a:ext cx="64008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01</a:t>
            </a:r>
          </a:p>
        </p:txBody>
      </p:sp>
      <p:sp>
        <p:nvSpPr>
          <p:cNvPr id="1365" name="Shape 7"/>
          <p:cNvSpPr/>
          <p:nvPr/>
        </p:nvSpPr>
        <p:spPr>
          <a:xfrm>
            <a:off x="914400" y="1005839"/>
            <a:ext cx="7909560"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66" name="Shape 8"/>
          <p:cNvSpPr/>
          <p:nvPr/>
        </p:nvSpPr>
        <p:spPr>
          <a:xfrm>
            <a:off x="914400" y="1005839"/>
            <a:ext cx="64008" cy="749809"/>
          </a:xfrm>
          <a:prstGeom prst="rect">
            <a:avLst/>
          </a:prstGeom>
          <a:solidFill>
            <a:srgbClr val="00A896"/>
          </a:solidFill>
          <a:ln w="12700">
            <a:solidFill>
              <a:srgbClr val="00A896"/>
            </a:solidFill>
          </a:ln>
        </p:spPr>
        <p:txBody>
          <a:bodyPr lIns="45719" rIns="45719"/>
          <a:lstStyle/>
          <a:p>
            <a:pPr/>
          </a:p>
        </p:txBody>
      </p:sp>
      <p:sp>
        <p:nvSpPr>
          <p:cNvPr id="1367" name="Text 9"/>
          <p:cNvSpPr txBox="1"/>
          <p:nvPr/>
        </p:nvSpPr>
        <p:spPr>
          <a:xfrm>
            <a:off x="1115567" y="1096195"/>
            <a:ext cx="2286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00A896"/>
                </a:solidFill>
              </a:defRPr>
            </a:lvl1pPr>
          </a:lstStyle>
          <a:p>
            <a:pPr/>
            <a:r>
              <a:t>AChEIs &amp; Memantine</a:t>
            </a:r>
          </a:p>
        </p:txBody>
      </p:sp>
      <p:sp>
        <p:nvSpPr>
          <p:cNvPr id="1368" name="Text 10"/>
          <p:cNvSpPr txBox="1"/>
          <p:nvPr/>
        </p:nvSpPr>
        <p:spPr>
          <a:xfrm>
            <a:off x="1115567" y="1276526"/>
            <a:ext cx="7589520"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Consider ECG before starting AChEIs (especially if bradycardia, syncope history or rate-limiting drugs). Repeat at 4–6 weeks. Memantine has a low cardiac risk profile — prefer it if significant bradycardia or conduction disease. Watch for interactions with rate-limiting agents.</a:t>
            </a:r>
          </a:p>
        </p:txBody>
      </p:sp>
      <p:sp>
        <p:nvSpPr>
          <p:cNvPr id="1369" name="Shape 11"/>
          <p:cNvSpPr/>
          <p:nvPr/>
        </p:nvSpPr>
        <p:spPr>
          <a:xfrm>
            <a:off x="274320" y="1920239"/>
            <a:ext cx="640081" cy="749809"/>
          </a:xfrm>
          <a:prstGeom prst="rect">
            <a:avLst/>
          </a:prstGeom>
          <a:solidFill>
            <a:srgbClr val="C47A00"/>
          </a:solidFill>
          <a:ln w="12700">
            <a:solidFill>
              <a:srgbClr val="C47A00"/>
            </a:solidFill>
          </a:ln>
        </p:spPr>
        <p:txBody>
          <a:bodyPr lIns="45719" rIns="45719"/>
          <a:lstStyle/>
          <a:p>
            <a:pPr/>
          </a:p>
        </p:txBody>
      </p:sp>
      <p:sp>
        <p:nvSpPr>
          <p:cNvPr id="1370" name="Text 12"/>
          <p:cNvSpPr txBox="1"/>
          <p:nvPr/>
        </p:nvSpPr>
        <p:spPr>
          <a:xfrm>
            <a:off x="274320" y="2170773"/>
            <a:ext cx="64008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02</a:t>
            </a:r>
          </a:p>
        </p:txBody>
      </p:sp>
      <p:sp>
        <p:nvSpPr>
          <p:cNvPr id="1371" name="Shape 13"/>
          <p:cNvSpPr/>
          <p:nvPr/>
        </p:nvSpPr>
        <p:spPr>
          <a:xfrm>
            <a:off x="914400" y="1920239"/>
            <a:ext cx="7909560"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72" name="Shape 14"/>
          <p:cNvSpPr/>
          <p:nvPr/>
        </p:nvSpPr>
        <p:spPr>
          <a:xfrm>
            <a:off x="914400" y="1920239"/>
            <a:ext cx="64008" cy="749809"/>
          </a:xfrm>
          <a:prstGeom prst="rect">
            <a:avLst/>
          </a:prstGeom>
          <a:solidFill>
            <a:srgbClr val="C47A00"/>
          </a:solidFill>
          <a:ln w="12700">
            <a:solidFill>
              <a:srgbClr val="C47A00"/>
            </a:solidFill>
          </a:ln>
        </p:spPr>
        <p:txBody>
          <a:bodyPr lIns="45719" rIns="45719"/>
          <a:lstStyle/>
          <a:p>
            <a:pPr/>
          </a:p>
        </p:txBody>
      </p:sp>
      <p:sp>
        <p:nvSpPr>
          <p:cNvPr id="1373" name="Text 15"/>
          <p:cNvSpPr txBox="1"/>
          <p:nvPr/>
        </p:nvSpPr>
        <p:spPr>
          <a:xfrm>
            <a:off x="1115567" y="2010595"/>
            <a:ext cx="2286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47A00"/>
                </a:solidFill>
              </a:defRPr>
            </a:lvl1pPr>
          </a:lstStyle>
          <a:p>
            <a:pPr/>
            <a:r>
              <a:t>Antipsychotics &amp; QTc</a:t>
            </a:r>
          </a:p>
        </p:txBody>
      </p:sp>
      <p:sp>
        <p:nvSpPr>
          <p:cNvPr id="1374" name="Text 16"/>
          <p:cNvSpPr txBox="1"/>
          <p:nvPr/>
        </p:nvSpPr>
        <p:spPr>
          <a:xfrm>
            <a:off x="1115567" y="2190925"/>
            <a:ext cx="7589520"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Know your thresholds: QTc &gt; 500 ms or Δ &gt; 60 ms = act. Prefer aripiprazole / olanzapine in cardiac patients. Always check CredibleMeds for interactions. Aim for high-normal electrolytes before starting high-risk agents (K⁺ upper normal range, Mg²⁺ &gt;0.7–0.8 — not formally guideline-defined cutoffs).</a:t>
            </a:r>
          </a:p>
        </p:txBody>
      </p:sp>
      <p:sp>
        <p:nvSpPr>
          <p:cNvPr id="1375" name="Shape 17"/>
          <p:cNvSpPr/>
          <p:nvPr/>
        </p:nvSpPr>
        <p:spPr>
          <a:xfrm>
            <a:off x="274320" y="2834639"/>
            <a:ext cx="640081" cy="749809"/>
          </a:xfrm>
          <a:prstGeom prst="rect">
            <a:avLst/>
          </a:prstGeom>
          <a:solidFill>
            <a:srgbClr val="3D5A73"/>
          </a:solidFill>
          <a:ln w="12700">
            <a:solidFill>
              <a:srgbClr val="3D5A73"/>
            </a:solidFill>
          </a:ln>
        </p:spPr>
        <p:txBody>
          <a:bodyPr lIns="45719" rIns="45719"/>
          <a:lstStyle/>
          <a:p>
            <a:pPr/>
          </a:p>
        </p:txBody>
      </p:sp>
      <p:sp>
        <p:nvSpPr>
          <p:cNvPr id="1376" name="Text 18"/>
          <p:cNvSpPr txBox="1"/>
          <p:nvPr/>
        </p:nvSpPr>
        <p:spPr>
          <a:xfrm>
            <a:off x="274320" y="3085173"/>
            <a:ext cx="64008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03</a:t>
            </a:r>
          </a:p>
        </p:txBody>
      </p:sp>
      <p:sp>
        <p:nvSpPr>
          <p:cNvPr id="1377" name="Shape 19"/>
          <p:cNvSpPr/>
          <p:nvPr/>
        </p:nvSpPr>
        <p:spPr>
          <a:xfrm>
            <a:off x="914400" y="2834639"/>
            <a:ext cx="7909560"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78" name="Shape 20"/>
          <p:cNvSpPr/>
          <p:nvPr/>
        </p:nvSpPr>
        <p:spPr>
          <a:xfrm>
            <a:off x="914400" y="2834639"/>
            <a:ext cx="64008" cy="749809"/>
          </a:xfrm>
          <a:prstGeom prst="rect">
            <a:avLst/>
          </a:prstGeom>
          <a:solidFill>
            <a:srgbClr val="3D5A73"/>
          </a:solidFill>
          <a:ln w="12700">
            <a:solidFill>
              <a:srgbClr val="3D5A73"/>
            </a:solidFill>
          </a:ln>
        </p:spPr>
        <p:txBody>
          <a:bodyPr lIns="45719" rIns="45719"/>
          <a:lstStyle/>
          <a:p>
            <a:pPr/>
          </a:p>
        </p:txBody>
      </p:sp>
      <p:sp>
        <p:nvSpPr>
          <p:cNvPr id="1379" name="Text 21"/>
          <p:cNvSpPr txBox="1"/>
          <p:nvPr/>
        </p:nvSpPr>
        <p:spPr>
          <a:xfrm>
            <a:off x="1115567" y="2924995"/>
            <a:ext cx="2286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3D5A73"/>
                </a:solidFill>
              </a:defRPr>
            </a:lvl1pPr>
          </a:lstStyle>
          <a:p>
            <a:pPr/>
            <a:r>
              <a:t>Hypertension</a:t>
            </a:r>
          </a:p>
        </p:txBody>
      </p:sp>
      <p:sp>
        <p:nvSpPr>
          <p:cNvPr id="1380" name="Text 22"/>
          <p:cNvSpPr txBox="1"/>
          <p:nvPr/>
        </p:nvSpPr>
        <p:spPr>
          <a:xfrm>
            <a:off x="1115567" y="3105325"/>
            <a:ext cx="7589520"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Confirm with ABPM (daytime average ≥ 135/85). Follow NICE steps. Use ACEi/ARB or CCB at Step 1. Add thiazide-like diuretic at Step 3. Add spironolactone with caution if K⁺ ≤ 4.5 for resistant HTN (not absolute contraindication above 4.5). Don’t forget secondary causes.</a:t>
            </a:r>
          </a:p>
        </p:txBody>
      </p:sp>
      <p:sp>
        <p:nvSpPr>
          <p:cNvPr id="1381" name="Shape 23"/>
          <p:cNvSpPr/>
          <p:nvPr/>
        </p:nvSpPr>
        <p:spPr>
          <a:xfrm>
            <a:off x="274320" y="3749040"/>
            <a:ext cx="640081" cy="749809"/>
          </a:xfrm>
          <a:prstGeom prst="rect">
            <a:avLst/>
          </a:prstGeom>
          <a:solidFill>
            <a:srgbClr val="C0392B"/>
          </a:solidFill>
          <a:ln w="12700">
            <a:solidFill>
              <a:srgbClr val="C0392B"/>
            </a:solidFill>
          </a:ln>
        </p:spPr>
        <p:txBody>
          <a:bodyPr lIns="45719" rIns="45719"/>
          <a:lstStyle/>
          <a:p>
            <a:pPr/>
          </a:p>
        </p:txBody>
      </p:sp>
      <p:sp>
        <p:nvSpPr>
          <p:cNvPr id="1382" name="Text 24"/>
          <p:cNvSpPr txBox="1"/>
          <p:nvPr/>
        </p:nvSpPr>
        <p:spPr>
          <a:xfrm>
            <a:off x="274320" y="3999573"/>
            <a:ext cx="640081" cy="24874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2000">
                <a:solidFill>
                  <a:srgbClr val="FFFFFF"/>
                </a:solidFill>
              </a:defRPr>
            </a:lvl1pPr>
          </a:lstStyle>
          <a:p>
            <a:pPr/>
            <a:r>
              <a:t>04</a:t>
            </a:r>
          </a:p>
        </p:txBody>
      </p:sp>
      <p:sp>
        <p:nvSpPr>
          <p:cNvPr id="1383" name="Shape 25"/>
          <p:cNvSpPr/>
          <p:nvPr/>
        </p:nvSpPr>
        <p:spPr>
          <a:xfrm>
            <a:off x="914400" y="3749040"/>
            <a:ext cx="7909560" cy="749809"/>
          </a:xfrm>
          <a:prstGeom prst="rect">
            <a:avLst/>
          </a:prstGeom>
          <a:solidFill>
            <a:srgbClr val="FFFFFF"/>
          </a:solidFill>
          <a:ln w="12700">
            <a:solidFill>
              <a:srgbClr val="C8D6E5"/>
            </a:solidFill>
          </a:ln>
          <a:effectLst>
            <a:outerShdw sx="100000" sy="100000" kx="0" ky="0" algn="b" rotWithShape="0" blurRad="50800" dist="25400" dir="8100000">
              <a:srgbClr val="000000">
                <a:alpha val="7000"/>
              </a:srgbClr>
            </a:outerShdw>
          </a:effectLst>
        </p:spPr>
        <p:txBody>
          <a:bodyPr lIns="45719" rIns="45719"/>
          <a:lstStyle/>
          <a:p>
            <a:pPr/>
          </a:p>
        </p:txBody>
      </p:sp>
      <p:sp>
        <p:nvSpPr>
          <p:cNvPr id="1384" name="Shape 26"/>
          <p:cNvSpPr/>
          <p:nvPr/>
        </p:nvSpPr>
        <p:spPr>
          <a:xfrm>
            <a:off x="914400" y="3749040"/>
            <a:ext cx="64008" cy="749809"/>
          </a:xfrm>
          <a:prstGeom prst="rect">
            <a:avLst/>
          </a:prstGeom>
          <a:solidFill>
            <a:srgbClr val="C0392B"/>
          </a:solidFill>
          <a:ln w="12700">
            <a:solidFill>
              <a:srgbClr val="C0392B"/>
            </a:solidFill>
          </a:ln>
        </p:spPr>
        <p:txBody>
          <a:bodyPr lIns="45719" rIns="45719"/>
          <a:lstStyle/>
          <a:p>
            <a:pPr/>
          </a:p>
        </p:txBody>
      </p:sp>
      <p:sp>
        <p:nvSpPr>
          <p:cNvPr id="1385" name="Text 27"/>
          <p:cNvSpPr txBox="1"/>
          <p:nvPr/>
        </p:nvSpPr>
        <p:spPr>
          <a:xfrm>
            <a:off x="1115567" y="3839394"/>
            <a:ext cx="2286001" cy="16676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C0392B"/>
                </a:solidFill>
              </a:defRPr>
            </a:lvl1pPr>
          </a:lstStyle>
          <a:p>
            <a:pPr/>
            <a:r>
              <a:t>Heart Failure</a:t>
            </a:r>
          </a:p>
        </p:txBody>
      </p:sp>
      <p:sp>
        <p:nvSpPr>
          <p:cNvPr id="1386" name="Text 28"/>
          <p:cNvSpPr txBox="1"/>
          <p:nvPr/>
        </p:nvSpPr>
        <p:spPr>
          <a:xfrm>
            <a:off x="1115567" y="4102275"/>
            <a:ext cx="7589520"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1E2A38"/>
                </a:solidFill>
              </a:defRPr>
            </a:lvl1pPr>
          </a:lstStyle>
          <a:p>
            <a:pPr/>
            <a:r>
              <a:t>Four pillars in HFrEF: ACEi/ARB/ARNI + β-blocker + MRA + SGLT2i. NT-proBNP is your gatekeeper. SGLT2i now Class I in HFpEF. Treat precipitants. Refer appropriately — community HF nurses cut readmissions.</a:t>
            </a:r>
          </a:p>
        </p:txBody>
      </p:sp>
      <p:sp>
        <p:nvSpPr>
          <p:cNvPr id="1387" name="Shape 29"/>
          <p:cNvSpPr/>
          <p:nvPr/>
        </p:nvSpPr>
        <p:spPr>
          <a:xfrm>
            <a:off x="274320" y="4654296"/>
            <a:ext cx="8595360" cy="292609"/>
          </a:xfrm>
          <a:prstGeom prst="rect">
            <a:avLst/>
          </a:prstGeom>
          <a:solidFill>
            <a:srgbClr val="EAF7F5"/>
          </a:solidFill>
          <a:ln w="12700">
            <a:solidFill>
              <a:srgbClr val="EAF7F5"/>
            </a:solidFill>
          </a:ln>
        </p:spPr>
        <p:txBody>
          <a:bodyPr lIns="45719" rIns="45719"/>
          <a:lstStyle/>
          <a:p>
            <a:pPr/>
          </a:p>
        </p:txBody>
      </p:sp>
      <p:sp>
        <p:nvSpPr>
          <p:cNvPr id="1388" name="Shape 30"/>
          <p:cNvSpPr/>
          <p:nvPr/>
        </p:nvSpPr>
        <p:spPr>
          <a:xfrm>
            <a:off x="274320" y="4654296"/>
            <a:ext cx="64009" cy="292609"/>
          </a:xfrm>
          <a:prstGeom prst="rect">
            <a:avLst/>
          </a:prstGeom>
          <a:solidFill>
            <a:srgbClr val="00A896"/>
          </a:solidFill>
          <a:ln w="12700">
            <a:solidFill>
              <a:srgbClr val="00A896"/>
            </a:solidFill>
          </a:ln>
        </p:spPr>
        <p:txBody>
          <a:bodyPr lIns="45719" rIns="45719"/>
          <a:lstStyle/>
          <a:p>
            <a:pPr/>
          </a:p>
        </p:txBody>
      </p:sp>
      <p:sp>
        <p:nvSpPr>
          <p:cNvPr id="1389" name="Text 31"/>
          <p:cNvSpPr txBox="1"/>
          <p:nvPr/>
        </p:nvSpPr>
        <p:spPr>
          <a:xfrm>
            <a:off x="475488" y="4733466"/>
            <a:ext cx="8275319"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100">
                <a:solidFill>
                  <a:srgbClr val="1E2A38"/>
                </a:solidFill>
              </a:defRPr>
            </a:lvl1pPr>
          </a:lstStyle>
          <a:p>
            <a:pPr/>
            <a:r>
              <a:t>Questions, feedback, and referrals: contact via St Anthony’s Hospital cardiology outpatients or NHS South London network</a:t>
            </a:r>
          </a:p>
        </p:txBody>
      </p:sp>
    </p:spTree>
  </p:cSld>
  <p:clrMapOvr>
    <a:masterClrMapping/>
  </p:clrMapOvr>
  <p:transition xmlns:p14="http://schemas.microsoft.com/office/powerpoint/2010/main" spd="med" advClick="1"/>
</p:sld>
</file>

<file path=ppt/slides/slide7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3" name="Title 1"/>
          <p:cNvSpPr txBox="1"/>
          <p:nvPr>
            <p:ph type="title"/>
          </p:nvPr>
        </p:nvSpPr>
        <p:spPr>
          <a:xfrm>
            <a:off x="1485900" y="230852"/>
            <a:ext cx="6172200" cy="1132285"/>
          </a:xfrm>
          <a:prstGeom prst="rect">
            <a:avLst/>
          </a:prstGeom>
        </p:spPr>
        <p:txBody>
          <a:bodyPr/>
          <a:lstStyle>
            <a:lvl1pPr>
              <a:defRPr b="0" sz="3000">
                <a:solidFill>
                  <a:srgbClr val="000000"/>
                </a:solidFill>
                <a:latin typeface="Times New Roman"/>
                <a:ea typeface="Times New Roman"/>
                <a:cs typeface="Times New Roman"/>
                <a:sym typeface="Times New Roman"/>
              </a:defRPr>
            </a:lvl1pPr>
          </a:lstStyle>
          <a:p>
            <a:pPr/>
            <a:r>
              <a:t>Recent advances in management of IHD</a:t>
            </a:r>
          </a:p>
        </p:txBody>
      </p:sp>
      <p:sp>
        <p:nvSpPr>
          <p:cNvPr id="1394" name="Content Placeholder 2"/>
          <p:cNvSpPr txBox="1"/>
          <p:nvPr>
            <p:ph type="body" idx="1"/>
          </p:nvPr>
        </p:nvSpPr>
        <p:spPr>
          <a:xfrm>
            <a:off x="1485900" y="1383618"/>
            <a:ext cx="6172200" cy="3186355"/>
          </a:xfrm>
          <a:prstGeom prst="rect">
            <a:avLst/>
          </a:prstGeom>
        </p:spPr>
        <p:txBody>
          <a:bodyPr/>
          <a:lstStyle/>
          <a:p>
            <a:pPr marL="264208" indent="-228885" defTabSz="610361">
              <a:spcBef>
                <a:spcPts val="400"/>
              </a:spcBef>
              <a:defRPr sz="1602">
                <a:solidFill>
                  <a:srgbClr val="000000"/>
                </a:solidFill>
                <a:latin typeface="Times New Roman"/>
                <a:ea typeface="Times New Roman"/>
                <a:cs typeface="Times New Roman"/>
                <a:sym typeface="Times New Roman"/>
              </a:defRPr>
            </a:pPr>
            <a:r>
              <a:t>Medical therapy</a:t>
            </a:r>
          </a:p>
          <a:p>
            <a:pPr marL="264208" indent="-228885" defTabSz="610361">
              <a:spcBef>
                <a:spcPts val="400"/>
              </a:spcBef>
              <a:defRPr sz="1602">
                <a:solidFill>
                  <a:srgbClr val="000000"/>
                </a:solidFill>
                <a:latin typeface="Times New Roman"/>
                <a:ea typeface="Times New Roman"/>
                <a:cs typeface="Times New Roman"/>
                <a:sym typeface="Times New Roman"/>
              </a:defRPr>
            </a:pPr>
          </a:p>
          <a:p>
            <a:pPr marL="264208" indent="-228885" defTabSz="610361">
              <a:spcBef>
                <a:spcPts val="400"/>
              </a:spcBef>
              <a:defRPr sz="1602">
                <a:solidFill>
                  <a:srgbClr val="D9D9D9"/>
                </a:solidFill>
                <a:latin typeface="Times New Roman"/>
                <a:ea typeface="Times New Roman"/>
                <a:cs typeface="Times New Roman"/>
                <a:sym typeface="Times New Roman"/>
              </a:defRPr>
            </a:pPr>
            <a:r>
              <a:t>Imaging</a:t>
            </a:r>
          </a:p>
          <a:p>
            <a:pPr marL="264208" indent="-228885" defTabSz="610361">
              <a:spcBef>
                <a:spcPts val="400"/>
              </a:spcBef>
              <a:defRPr sz="1602">
                <a:solidFill>
                  <a:srgbClr val="D9D9D9"/>
                </a:solidFill>
                <a:latin typeface="Times New Roman"/>
                <a:ea typeface="Times New Roman"/>
                <a:cs typeface="Times New Roman"/>
                <a:sym typeface="Times New Roman"/>
              </a:defRPr>
            </a:pPr>
          </a:p>
          <a:p>
            <a:pPr marL="264208" indent="-228885" defTabSz="610361">
              <a:spcBef>
                <a:spcPts val="400"/>
              </a:spcBef>
              <a:defRPr sz="1602">
                <a:solidFill>
                  <a:srgbClr val="D9D9D9"/>
                </a:solidFill>
                <a:latin typeface="Times New Roman"/>
                <a:ea typeface="Times New Roman"/>
                <a:cs typeface="Times New Roman"/>
                <a:sym typeface="Times New Roman"/>
              </a:defRPr>
            </a:pPr>
            <a:r>
              <a:t>Percutaneous coronary intervention</a:t>
            </a:r>
          </a:p>
          <a:p>
            <a:pPr marL="264208" indent="-228885" defTabSz="610361">
              <a:spcBef>
                <a:spcPts val="400"/>
              </a:spcBef>
              <a:defRPr sz="1602">
                <a:solidFill>
                  <a:srgbClr val="D9D9D9"/>
                </a:solidFill>
                <a:latin typeface="Times New Roman"/>
                <a:ea typeface="Times New Roman"/>
                <a:cs typeface="Times New Roman"/>
                <a:sym typeface="Times New Roman"/>
              </a:defRPr>
            </a:pPr>
          </a:p>
          <a:p>
            <a:pPr marL="264208" indent="-228885" defTabSz="610361">
              <a:spcBef>
                <a:spcPts val="400"/>
              </a:spcBef>
              <a:defRPr sz="1602">
                <a:solidFill>
                  <a:srgbClr val="D9D9D9"/>
                </a:solidFill>
                <a:latin typeface="Times New Roman"/>
                <a:ea typeface="Times New Roman"/>
                <a:cs typeface="Times New Roman"/>
                <a:sym typeface="Times New Roman"/>
              </a:defRPr>
            </a:pPr>
            <a:r>
              <a:t>Mechanical Support </a:t>
            </a:r>
          </a:p>
          <a:p>
            <a:pPr marL="264208" indent="-228885" defTabSz="610361">
              <a:spcBef>
                <a:spcPts val="400"/>
              </a:spcBef>
              <a:defRPr sz="1602">
                <a:solidFill>
                  <a:srgbClr val="D9D9D9"/>
                </a:solidFill>
                <a:latin typeface="Times New Roman"/>
                <a:ea typeface="Times New Roman"/>
                <a:cs typeface="Times New Roman"/>
                <a:sym typeface="Times New Roman"/>
              </a:defRPr>
            </a:pPr>
          </a:p>
          <a:p>
            <a:pPr marL="264208" indent="-228885" defTabSz="610361">
              <a:spcBef>
                <a:spcPts val="400"/>
              </a:spcBef>
              <a:defRPr sz="1602">
                <a:solidFill>
                  <a:srgbClr val="D9D9D9"/>
                </a:solidFill>
                <a:latin typeface="Times New Roman"/>
                <a:ea typeface="Times New Roman"/>
                <a:cs typeface="Times New Roman"/>
                <a:sym typeface="Times New Roman"/>
              </a:defRPr>
            </a:pPr>
            <a:r>
              <a:t>Future considerations</a:t>
            </a:r>
          </a:p>
          <a:p>
            <a:pPr marL="264208" indent="-228885" defTabSz="610361">
              <a:spcBef>
                <a:spcPts val="400"/>
              </a:spcBef>
              <a:defRPr sz="1602">
                <a:solidFill>
                  <a:srgbClr val="D9D9D9"/>
                </a:solidFill>
                <a:latin typeface="Times New Roman"/>
                <a:ea typeface="Times New Roman"/>
                <a:cs typeface="Times New Roman"/>
                <a:sym typeface="Times New Roman"/>
              </a:defRPr>
            </a:pPr>
          </a:p>
          <a:p>
            <a:pPr marL="0" indent="35322" defTabSz="610361">
              <a:spcBef>
                <a:spcPts val="400"/>
              </a:spcBef>
              <a:buSzTx/>
              <a:buFont typeface="Wingdings"/>
              <a:buNone/>
              <a:defRPr sz="1602">
                <a:solidFill>
                  <a:srgbClr val="D9D9D9"/>
                </a:solidFill>
                <a:latin typeface="Times New Roman"/>
                <a:ea typeface="Times New Roman"/>
                <a:cs typeface="Times New Roman"/>
                <a:sym typeface="Times New Roman"/>
              </a:defRPr>
            </a:pPr>
            <a:r>
              <a:t> </a:t>
            </a:r>
          </a:p>
        </p:txBody>
      </p:sp>
    </p:spTree>
  </p:cSld>
  <p:clrMapOvr>
    <a:masterClrMapping/>
  </p:clrMapOvr>
  <p:transition xmlns:p14="http://schemas.microsoft.com/office/powerpoint/2010/main" spd="med" advClick="1"/>
</p:sld>
</file>

<file path=ppt/slides/slide7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6"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397" name="Picture 7" descr="Picture 7"/>
          <p:cNvPicPr>
            <a:picLocks noChangeAspect="1"/>
          </p:cNvPicPr>
          <p:nvPr/>
        </p:nvPicPr>
        <p:blipFill>
          <a:blip r:embed="rId3">
            <a:extLst/>
          </a:blip>
          <a:stretch>
            <a:fillRect/>
          </a:stretch>
        </p:blipFill>
        <p:spPr>
          <a:xfrm>
            <a:off x="1763688" y="427446"/>
            <a:ext cx="5829301" cy="755760"/>
          </a:xfrm>
          <a:prstGeom prst="rect">
            <a:avLst/>
          </a:prstGeom>
          <a:ln w="12700">
            <a:miter lim="400000"/>
          </a:ln>
        </p:spPr>
      </p:pic>
      <p:pic>
        <p:nvPicPr>
          <p:cNvPr id="1398" name="Picture 9" descr="Picture 9"/>
          <p:cNvPicPr>
            <a:picLocks noChangeAspect="1"/>
          </p:cNvPicPr>
          <p:nvPr/>
        </p:nvPicPr>
        <p:blipFill>
          <a:blip r:embed="rId4">
            <a:extLst/>
          </a:blip>
          <a:stretch>
            <a:fillRect/>
          </a:stretch>
        </p:blipFill>
        <p:spPr>
          <a:xfrm>
            <a:off x="1143000" y="0"/>
            <a:ext cx="1916833" cy="371923"/>
          </a:xfrm>
          <a:prstGeom prst="rect">
            <a:avLst/>
          </a:prstGeom>
          <a:ln w="12700">
            <a:miter lim="400000"/>
          </a:ln>
        </p:spPr>
      </p:pic>
      <p:sp>
        <p:nvSpPr>
          <p:cNvPr id="1399" name="Content Placeholder 10"/>
          <p:cNvSpPr txBox="1"/>
          <p:nvPr>
            <p:ph type="body" sz="quarter" idx="1"/>
          </p:nvPr>
        </p:nvSpPr>
        <p:spPr>
          <a:xfrm>
            <a:off x="1485900" y="1200150"/>
            <a:ext cx="6172200" cy="615517"/>
          </a:xfrm>
          <a:prstGeom prst="rect">
            <a:avLst/>
          </a:prstGeom>
        </p:spPr>
        <p:txBody>
          <a:bodyPr/>
          <a:lstStyle>
            <a:lvl1pPr marL="290925" indent="-252031" defTabSz="672084">
              <a:defRPr sz="1176">
                <a:solidFill>
                  <a:srgbClr val="4D4D4D"/>
                </a:solidFill>
                <a:latin typeface="Times New Roman"/>
                <a:ea typeface="Times New Roman"/>
                <a:cs typeface="Times New Roman"/>
                <a:sym typeface="Times New Roman"/>
              </a:defRPr>
            </a:lvl1pPr>
          </a:lstStyle>
          <a:p>
            <a:pPr/>
            <a:r>
              <a:t>Evolocumab is a monoclonal antibody that inhibits proprotein convertase subtilisin–kexin type 9 (PCSK9) and lowers low-density lipoprotein (LDL) cholesterol levels by approximately 60%. Whether it prevents cardiovascular events is uncertain.</a:t>
            </a:r>
          </a:p>
        </p:txBody>
      </p:sp>
      <p:pic>
        <p:nvPicPr>
          <p:cNvPr id="1400" name="Picture 12" descr="Picture 12"/>
          <p:cNvPicPr>
            <a:picLocks noChangeAspect="1"/>
          </p:cNvPicPr>
          <p:nvPr/>
        </p:nvPicPr>
        <p:blipFill>
          <a:blip r:embed="rId5">
            <a:extLst/>
          </a:blip>
          <a:stretch>
            <a:fillRect/>
          </a:stretch>
        </p:blipFill>
        <p:spPr>
          <a:xfrm>
            <a:off x="2101415" y="1795252"/>
            <a:ext cx="5073739" cy="3132068"/>
          </a:xfrm>
          <a:prstGeom prst="rect">
            <a:avLst/>
          </a:prstGeom>
          <a:ln w="12700">
            <a:miter lim="400000"/>
          </a:ln>
        </p:spPr>
      </p:pic>
      <p:sp>
        <p:nvSpPr>
          <p:cNvPr id="1401" name="TextBox 14"/>
          <p:cNvSpPr txBox="1"/>
          <p:nvPr/>
        </p:nvSpPr>
        <p:spPr>
          <a:xfrm>
            <a:off x="1372775" y="4927320"/>
            <a:ext cx="3374113" cy="191841"/>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900">
                <a:latin typeface="Arial"/>
                <a:ea typeface="Arial"/>
                <a:cs typeface="Arial"/>
                <a:sym typeface="Arial"/>
              </a:defRPr>
            </a:lvl1pPr>
          </a:lstStyle>
          <a:p>
            <a:pPr/>
            <a:r>
              <a:t>Sabatine et al. N Engl J Med . 2017 May 4;376(18):1713-1722</a:t>
            </a:r>
          </a:p>
        </p:txBody>
      </p:sp>
    </p:spTree>
  </p:cSld>
  <p:clrMapOvr>
    <a:masterClrMapping/>
  </p:clrMapOvr>
  <p:transition xmlns:p14="http://schemas.microsoft.com/office/powerpoint/2010/main" spd="med" advClick="1"/>
</p:sld>
</file>

<file path=ppt/slides/slide7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05" name="Content Placeholder 5" descr="Content Placeholder 5"/>
          <p:cNvPicPr>
            <a:picLocks noChangeAspect="1"/>
          </p:cNvPicPr>
          <p:nvPr/>
        </p:nvPicPr>
        <p:blipFill>
          <a:blip r:embed="rId2">
            <a:extLst/>
          </a:blip>
          <a:stretch>
            <a:fillRect/>
          </a:stretch>
        </p:blipFill>
        <p:spPr>
          <a:xfrm>
            <a:off x="1547663" y="1223604"/>
            <a:ext cx="4382856" cy="3623856"/>
          </a:xfrm>
          <a:prstGeom prst="rect">
            <a:avLst/>
          </a:prstGeom>
          <a:ln w="12700">
            <a:miter lim="400000"/>
          </a:ln>
        </p:spPr>
      </p:pic>
      <p:sp>
        <p:nvSpPr>
          <p:cNvPr id="1406"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407" name="Picture 7" descr="Picture 7"/>
          <p:cNvPicPr>
            <a:picLocks noChangeAspect="1"/>
          </p:cNvPicPr>
          <p:nvPr/>
        </p:nvPicPr>
        <p:blipFill>
          <a:blip r:embed="rId3">
            <a:extLst/>
          </a:blip>
          <a:stretch>
            <a:fillRect/>
          </a:stretch>
        </p:blipFill>
        <p:spPr>
          <a:xfrm>
            <a:off x="1763688" y="427446"/>
            <a:ext cx="5829301" cy="755760"/>
          </a:xfrm>
          <a:prstGeom prst="rect">
            <a:avLst/>
          </a:prstGeom>
          <a:ln w="12700">
            <a:miter lim="400000"/>
          </a:ln>
        </p:spPr>
      </p:pic>
      <p:pic>
        <p:nvPicPr>
          <p:cNvPr id="1408" name="Picture 9" descr="Picture 9"/>
          <p:cNvPicPr>
            <a:picLocks noChangeAspect="1"/>
          </p:cNvPicPr>
          <p:nvPr/>
        </p:nvPicPr>
        <p:blipFill>
          <a:blip r:embed="rId4">
            <a:extLst/>
          </a:blip>
          <a:stretch>
            <a:fillRect/>
          </a:stretch>
        </p:blipFill>
        <p:spPr>
          <a:xfrm>
            <a:off x="1143000" y="0"/>
            <a:ext cx="1916833" cy="371923"/>
          </a:xfrm>
          <a:prstGeom prst="rect">
            <a:avLst/>
          </a:prstGeom>
          <a:ln w="12700">
            <a:miter lim="400000"/>
          </a:ln>
        </p:spPr>
      </p:pic>
      <p:sp>
        <p:nvSpPr>
          <p:cNvPr id="1409" name="TextBox 2"/>
          <p:cNvSpPr txBox="1"/>
          <p:nvPr/>
        </p:nvSpPr>
        <p:spPr>
          <a:xfrm>
            <a:off x="2891790" y="2331790"/>
            <a:ext cx="3360420" cy="398781"/>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solidFill>
                  <a:srgbClr val="FFFFFF"/>
                </a:solidFill>
                <a:latin typeface="Garamond"/>
                <a:ea typeface="Garamond"/>
                <a:cs typeface="Garamond"/>
                <a:sym typeface="Garamond"/>
              </a:defRPr>
            </a:lvl1pPr>
          </a:lstStyle>
          <a:p>
            <a:pPr/>
            <a:r>
              <a:t>Sabatine et al. N Engl J Med . 2017 May 4;376(18):1713-1722</a:t>
            </a:r>
          </a:p>
        </p:txBody>
      </p:sp>
      <p:sp>
        <p:nvSpPr>
          <p:cNvPr id="1410" name="TextBox 4"/>
          <p:cNvSpPr txBox="1"/>
          <p:nvPr/>
        </p:nvSpPr>
        <p:spPr>
          <a:xfrm>
            <a:off x="1372775" y="4927320"/>
            <a:ext cx="3374113" cy="191841"/>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900">
                <a:latin typeface="Arial"/>
                <a:ea typeface="Arial"/>
                <a:cs typeface="Arial"/>
                <a:sym typeface="Arial"/>
              </a:defRPr>
            </a:lvl1pPr>
          </a:lstStyle>
          <a:p>
            <a:pPr/>
            <a:r>
              <a:t>Sabatine et al. N Engl J Med . 2017 May 4;376(18):1713-1722</a:t>
            </a:r>
          </a:p>
        </p:txBody>
      </p:sp>
      <p:sp>
        <p:nvSpPr>
          <p:cNvPr id="1411" name="TextBox 6"/>
          <p:cNvSpPr txBox="1"/>
          <p:nvPr/>
        </p:nvSpPr>
        <p:spPr>
          <a:xfrm>
            <a:off x="5956114" y="1835500"/>
            <a:ext cx="1988104" cy="1205107"/>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200">
                <a:solidFill>
                  <a:srgbClr val="4D4D4D"/>
                </a:solidFill>
                <a:latin typeface="Times New Roman"/>
                <a:ea typeface="Times New Roman"/>
                <a:cs typeface="Times New Roman"/>
                <a:sym typeface="Times New Roman"/>
              </a:defRPr>
            </a:lvl1pPr>
          </a:lstStyle>
          <a:p>
            <a:pPr/>
            <a:r>
              <a:t>Primary end points: Cardiovascular death, myocardial infarction, stroke, hospitalization for unstable angina, or coronary revascularization. </a:t>
            </a:r>
          </a:p>
        </p:txBody>
      </p:sp>
    </p:spTree>
  </p:cSld>
  <p:clrMapOvr>
    <a:masterClrMapping/>
  </p:clrMapOvr>
  <p:transition xmlns:p14="http://schemas.microsoft.com/office/powerpoint/2010/main" spd="med" advClick="1"/>
</p:sld>
</file>

<file path=ppt/slides/slide7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13" name="Title 1"/>
          <p:cNvSpPr txBox="1"/>
          <p:nvPr>
            <p:ph type="title"/>
          </p:nvPr>
        </p:nvSpPr>
        <p:spPr>
          <a:xfrm>
            <a:off x="1485900" y="230852"/>
            <a:ext cx="6172200" cy="1132285"/>
          </a:xfrm>
          <a:prstGeom prst="rect">
            <a:avLst/>
          </a:prstGeom>
        </p:spPr>
        <p:txBody>
          <a:bodyPr/>
          <a:lstStyle>
            <a:lvl1pPr>
              <a:defRPr b="0" sz="3000">
                <a:solidFill>
                  <a:srgbClr val="000000"/>
                </a:solidFill>
                <a:latin typeface="Times New Roman"/>
                <a:ea typeface="Times New Roman"/>
                <a:cs typeface="Times New Roman"/>
                <a:sym typeface="Times New Roman"/>
              </a:defRPr>
            </a:lvl1pPr>
          </a:lstStyle>
          <a:p>
            <a:pPr/>
            <a:r>
              <a:t>Recent advances in management of IHD</a:t>
            </a:r>
          </a:p>
        </p:txBody>
      </p:sp>
      <p:sp>
        <p:nvSpPr>
          <p:cNvPr id="1414" name="Content Placeholder 2"/>
          <p:cNvSpPr txBox="1"/>
          <p:nvPr>
            <p:ph type="body" idx="1"/>
          </p:nvPr>
        </p:nvSpPr>
        <p:spPr>
          <a:xfrm>
            <a:off x="1485900" y="1383618"/>
            <a:ext cx="6172200" cy="3186355"/>
          </a:xfrm>
          <a:prstGeom prst="rect">
            <a:avLst/>
          </a:prstGeom>
        </p:spPr>
        <p:txBody>
          <a:bodyPr/>
          <a:lstStyle/>
          <a:p>
            <a:pPr>
              <a:defRPr sz="1800">
                <a:solidFill>
                  <a:srgbClr val="D9D9D9"/>
                </a:solidFill>
                <a:latin typeface="Times New Roman"/>
                <a:ea typeface="Times New Roman"/>
                <a:cs typeface="Times New Roman"/>
                <a:sym typeface="Times New Roman"/>
              </a:defRPr>
            </a:pPr>
            <a:r>
              <a:t>Medical therapy</a:t>
            </a:r>
          </a:p>
          <a:p>
            <a:pPr>
              <a:defRPr sz="1800">
                <a:solidFill>
                  <a:srgbClr val="000000"/>
                </a:solidFill>
                <a:latin typeface="Times New Roman"/>
                <a:ea typeface="Times New Roman"/>
                <a:cs typeface="Times New Roman"/>
                <a:sym typeface="Times New Roman"/>
              </a:defRPr>
            </a:pPr>
          </a:p>
          <a:p>
            <a:pPr>
              <a:defRPr sz="1800">
                <a:solidFill>
                  <a:srgbClr val="000000"/>
                </a:solidFill>
                <a:latin typeface="Times New Roman"/>
                <a:ea typeface="Times New Roman"/>
                <a:cs typeface="Times New Roman"/>
                <a:sym typeface="Times New Roman"/>
              </a:defRPr>
            </a:pPr>
            <a:r>
              <a:t>Imaging</a:t>
            </a:r>
          </a:p>
          <a:p>
            <a:pPr>
              <a:defRPr sz="1800">
                <a:solidFill>
                  <a:srgbClr val="000000"/>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Percutaneous coronary intervention</a:t>
            </a:r>
          </a:p>
          <a:p>
            <a:pPr>
              <a:defRPr sz="1800">
                <a:solidFill>
                  <a:srgbClr val="D9D9D9"/>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Mechanical Support  </a:t>
            </a:r>
          </a:p>
          <a:p>
            <a:pPr>
              <a:defRPr sz="1800">
                <a:solidFill>
                  <a:srgbClr val="D9D9D9"/>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Future considerations</a:t>
            </a:r>
          </a:p>
        </p:txBody>
      </p:sp>
    </p:spTree>
  </p:cSld>
  <p:clrMapOvr>
    <a:masterClrMapping/>
  </p:clrMapOvr>
  <p:transition xmlns:p14="http://schemas.microsoft.com/office/powerpoint/2010/main" spd="med" advClick="1"/>
</p:sld>
</file>

<file path=ppt/slides/slide7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16" name="Title 1"/>
          <p:cNvSpPr txBox="1"/>
          <p:nvPr>
            <p:ph type="title"/>
          </p:nvPr>
        </p:nvSpPr>
        <p:spPr>
          <a:prstGeom prst="rect">
            <a:avLst/>
          </a:prstGeom>
        </p:spPr>
        <p:txBody>
          <a:bodyPr/>
          <a:lstStyle>
            <a:lvl1pPr>
              <a:defRPr b="0" sz="2600">
                <a:solidFill>
                  <a:srgbClr val="000000"/>
                </a:solidFill>
                <a:latin typeface="Times New Roman"/>
                <a:ea typeface="Times New Roman"/>
                <a:cs typeface="Times New Roman"/>
                <a:sym typeface="Times New Roman"/>
              </a:defRPr>
            </a:lvl1pPr>
          </a:lstStyle>
          <a:p>
            <a:pPr/>
            <a:r>
              <a:t>NICE guidelines on chest pain - 2016 </a:t>
            </a:r>
          </a:p>
        </p:txBody>
      </p:sp>
      <p:sp>
        <p:nvSpPr>
          <p:cNvPr id="1417" name="Content Placeholder 2"/>
          <p:cNvSpPr txBox="1"/>
          <p:nvPr>
            <p:ph type="body" idx="1"/>
          </p:nvPr>
        </p:nvSpPr>
        <p:spPr>
          <a:xfrm>
            <a:off x="1485900" y="1200150"/>
            <a:ext cx="6272213" cy="3394473"/>
          </a:xfrm>
          <a:prstGeom prst="rect">
            <a:avLst/>
          </a:prstGeom>
        </p:spPr>
        <p:txBody>
          <a:bodyPr/>
          <a:lstStyle/>
          <a:p>
            <a:pPr marL="284616" indent="-244928">
              <a:buFont typeface="Arial"/>
              <a:buChar char="•"/>
              <a:defRPr sz="2000">
                <a:solidFill>
                  <a:srgbClr val="000000"/>
                </a:solidFill>
                <a:latin typeface="Times New Roman"/>
                <a:ea typeface="Times New Roman"/>
                <a:cs typeface="Times New Roman"/>
                <a:sym typeface="Times New Roman"/>
              </a:defRPr>
            </a:pPr>
            <a:r>
              <a:t>CT coronary angiography for all:</a:t>
            </a:r>
          </a:p>
          <a:p>
            <a:pPr lvl="1" marL="660400" indent="-214312">
              <a:spcBef>
                <a:spcPts val="400"/>
              </a:spcBef>
              <a:buClr>
                <a:srgbClr val="A886E0"/>
              </a:buClr>
              <a:buFont typeface="Arial"/>
              <a:buChar char="•"/>
              <a:defRPr sz="1800">
                <a:solidFill>
                  <a:srgbClr val="000000"/>
                </a:solidFill>
                <a:latin typeface="Times New Roman"/>
                <a:ea typeface="Times New Roman"/>
                <a:cs typeface="Times New Roman"/>
                <a:sym typeface="Times New Roman"/>
              </a:defRPr>
            </a:pPr>
            <a:r>
              <a:t>Typical and Atypical chest pain</a:t>
            </a:r>
            <a:endParaRPr sz="2000"/>
          </a:p>
          <a:p>
            <a:pPr marL="284616" indent="-244928">
              <a:buFont typeface="Arial"/>
              <a:buChar char="•"/>
              <a:defRPr sz="2000">
                <a:solidFill>
                  <a:srgbClr val="000000"/>
                </a:solidFill>
                <a:latin typeface="Times New Roman"/>
                <a:ea typeface="Times New Roman"/>
                <a:cs typeface="Times New Roman"/>
                <a:sym typeface="Times New Roman"/>
              </a:defRPr>
            </a:pPr>
            <a:r>
              <a:t>If CT is inconclusive --&gt; imaging stress tests</a:t>
            </a:r>
          </a:p>
          <a:p>
            <a:pPr marL="284616" indent="-244928">
              <a:buFont typeface="Arial"/>
              <a:buChar char="•"/>
              <a:defRPr sz="2000">
                <a:solidFill>
                  <a:srgbClr val="000000"/>
                </a:solidFill>
                <a:latin typeface="Times New Roman"/>
                <a:ea typeface="Times New Roman"/>
                <a:cs typeface="Times New Roman"/>
                <a:sym typeface="Times New Roman"/>
              </a:defRPr>
            </a:pPr>
            <a:r>
              <a:t>Do not use Exercise ECG</a:t>
            </a:r>
          </a:p>
        </p:txBody>
      </p:sp>
    </p:spTree>
  </p:cSld>
  <p:clrMapOvr>
    <a:masterClrMapping/>
  </p:clrMapOvr>
  <p:transition xmlns:p14="http://schemas.microsoft.com/office/powerpoint/2010/main" spd="med" advClick="1"/>
</p:sld>
</file>

<file path=ppt/slides/slide7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19" name="Rectangle 2"/>
          <p:cNvSpPr txBox="1"/>
          <p:nvPr>
            <p:ph type="title"/>
          </p:nvPr>
        </p:nvSpPr>
        <p:spPr>
          <a:xfrm>
            <a:off x="1485899" y="205978"/>
            <a:ext cx="6380562" cy="857251"/>
          </a:xfrm>
          <a:prstGeom prst="rect">
            <a:avLst/>
          </a:prstGeom>
        </p:spPr>
        <p:txBody>
          <a:bodyPr/>
          <a:lstStyle>
            <a:lvl1pPr>
              <a:defRPr sz="2600">
                <a:solidFill>
                  <a:srgbClr val="000000"/>
                </a:solidFill>
                <a:latin typeface="Times New Roman"/>
                <a:ea typeface="Times New Roman"/>
                <a:cs typeface="Times New Roman"/>
                <a:sym typeface="Times New Roman"/>
              </a:defRPr>
            </a:lvl1pPr>
          </a:lstStyle>
          <a:p>
            <a:pPr/>
            <a:r>
              <a:t>Cardiac CT – Best rule out test</a:t>
            </a:r>
          </a:p>
        </p:txBody>
      </p:sp>
      <p:pic>
        <p:nvPicPr>
          <p:cNvPr id="1420" name="Content Placeholder 3" descr="Content Placeholder 3"/>
          <p:cNvPicPr>
            <a:picLocks noChangeAspect="1"/>
          </p:cNvPicPr>
          <p:nvPr/>
        </p:nvPicPr>
        <p:blipFill>
          <a:blip r:embed="rId2">
            <a:extLst/>
          </a:blip>
          <a:stretch>
            <a:fillRect/>
          </a:stretch>
        </p:blipFill>
        <p:spPr>
          <a:xfrm>
            <a:off x="3006328" y="1437084"/>
            <a:ext cx="4994672" cy="2917033"/>
          </a:xfrm>
          <a:prstGeom prst="rect">
            <a:avLst/>
          </a:prstGeom>
          <a:ln w="12700">
            <a:miter lim="400000"/>
          </a:ln>
        </p:spPr>
      </p:pic>
      <p:sp>
        <p:nvSpPr>
          <p:cNvPr id="1421" name="Text Box 7"/>
          <p:cNvSpPr txBox="1"/>
          <p:nvPr/>
        </p:nvSpPr>
        <p:spPr>
          <a:xfrm>
            <a:off x="1311831" y="1653778"/>
            <a:ext cx="1713786" cy="1189867"/>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p>
            <a:pPr defTabSz="685800">
              <a:spcBef>
                <a:spcPts val="700"/>
              </a:spcBef>
              <a:defRPr sz="1200">
                <a:latin typeface="Times New Roman"/>
                <a:ea typeface="Times New Roman"/>
                <a:cs typeface="Times New Roman"/>
                <a:sym typeface="Times New Roman"/>
              </a:defRPr>
            </a:pPr>
            <a:r>
              <a:t>Negative predictive value= 99%</a:t>
            </a:r>
            <a:endParaRPr sz="2400">
              <a:solidFill>
                <a:srgbClr val="FFFFFF"/>
              </a:solidFill>
            </a:endParaRPr>
          </a:p>
          <a:p>
            <a:pPr defTabSz="685800">
              <a:spcBef>
                <a:spcPts val="1400"/>
              </a:spcBef>
              <a:defRPr sz="1200">
                <a:latin typeface="Times New Roman"/>
                <a:ea typeface="Times New Roman"/>
                <a:cs typeface="Times New Roman"/>
                <a:sym typeface="Times New Roman"/>
              </a:defRPr>
            </a:pPr>
          </a:p>
        </p:txBody>
      </p:sp>
    </p:spTree>
  </p:cSld>
  <p:clrMapOvr>
    <a:masterClrMapping/>
  </p:clrMapOvr>
  <p:transition xmlns:p14="http://schemas.microsoft.com/office/powerpoint/2010/main" spd="med" advClick="1"/>
</p:sld>
</file>

<file path=ppt/slides/slide7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23" name="Rectangle 2"/>
          <p:cNvSpPr txBox="1"/>
          <p:nvPr>
            <p:ph type="title"/>
          </p:nvPr>
        </p:nvSpPr>
        <p:spPr>
          <a:xfrm>
            <a:off x="1657350" y="457200"/>
            <a:ext cx="5829300" cy="710804"/>
          </a:xfrm>
          <a:prstGeom prst="rect">
            <a:avLst/>
          </a:prstGeom>
        </p:spPr>
        <p:txBody>
          <a:bodyPr/>
          <a:lstStyle>
            <a:lvl1pPr>
              <a:defRPr b="0" sz="2600">
                <a:solidFill>
                  <a:srgbClr val="000000"/>
                </a:solidFill>
                <a:latin typeface="Times New Roman"/>
                <a:ea typeface="Times New Roman"/>
                <a:cs typeface="Times New Roman"/>
                <a:sym typeface="Times New Roman"/>
              </a:defRPr>
            </a:lvl1pPr>
          </a:lstStyle>
          <a:p>
            <a:pPr/>
            <a:r>
              <a:t>Cardiac CT – Very good sensitivity</a:t>
            </a:r>
          </a:p>
        </p:txBody>
      </p:sp>
      <p:sp>
        <p:nvSpPr>
          <p:cNvPr id="1424" name="Rectangle 3"/>
          <p:cNvSpPr txBox="1"/>
          <p:nvPr/>
        </p:nvSpPr>
        <p:spPr>
          <a:xfrm>
            <a:off x="1177290" y="1545431"/>
            <a:ext cx="2442449" cy="3226250"/>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p>
            <a:pPr marL="257175" indent="-257175" defTabSz="685800">
              <a:spcBef>
                <a:spcPts val="400"/>
              </a:spcBef>
              <a:defRPr>
                <a:latin typeface="Times New Roman"/>
                <a:ea typeface="Times New Roman"/>
                <a:cs typeface="Times New Roman"/>
                <a:sym typeface="Times New Roman"/>
              </a:defRPr>
            </a:pPr>
            <a:r>
              <a:t>Sensitivity = 95%</a:t>
            </a:r>
            <a:endParaRPr>
              <a:solidFill>
                <a:srgbClr val="FFFFFF"/>
              </a:solidFill>
            </a:endParaRPr>
          </a:p>
          <a:p>
            <a:pPr marL="257175" indent="-257175" defTabSz="685800">
              <a:spcBef>
                <a:spcPts val="400"/>
              </a:spcBef>
              <a:defRPr b="1" u="sng">
                <a:latin typeface="Times New Roman"/>
                <a:ea typeface="Times New Roman"/>
                <a:cs typeface="Times New Roman"/>
                <a:sym typeface="Times New Roman"/>
              </a:defRPr>
            </a:pPr>
            <a:r>
              <a:t>Limitations</a:t>
            </a:r>
            <a:endParaRPr>
              <a:solidFill>
                <a:srgbClr val="FFFFFF"/>
              </a:solidFill>
            </a:endParaRPr>
          </a:p>
          <a:p>
            <a:pPr marL="257175" indent="-257175" defTabSz="685800">
              <a:spcBef>
                <a:spcPts val="400"/>
              </a:spcBef>
              <a:buSzPct val="100000"/>
              <a:buFont typeface="Arial"/>
              <a:buChar char="•"/>
              <a:defRPr>
                <a:latin typeface="Times New Roman"/>
                <a:ea typeface="Times New Roman"/>
                <a:cs typeface="Times New Roman"/>
                <a:sym typeface="Times New Roman"/>
              </a:defRPr>
            </a:pPr>
            <a:r>
              <a:t>Heart rate = 60</a:t>
            </a:r>
            <a:endParaRPr>
              <a:solidFill>
                <a:srgbClr val="FFFFFF"/>
              </a:solidFill>
            </a:endParaRPr>
          </a:p>
          <a:p>
            <a:pPr lvl="1" marL="697230" indent="-240030" defTabSz="685800">
              <a:spcBef>
                <a:spcPts val="300"/>
              </a:spcBef>
              <a:buSzPct val="100000"/>
              <a:buFont typeface="Arial"/>
              <a:buChar char="•"/>
              <a:defRPr sz="1400">
                <a:latin typeface="Times New Roman"/>
                <a:ea typeface="Times New Roman"/>
                <a:cs typeface="Times New Roman"/>
                <a:sym typeface="Times New Roman"/>
              </a:defRPr>
            </a:pPr>
            <a:r>
              <a:t>Need B Blockers</a:t>
            </a:r>
            <a:endParaRPr>
              <a:solidFill>
                <a:srgbClr val="FFFFFF"/>
              </a:solidFill>
            </a:endParaRPr>
          </a:p>
          <a:p>
            <a:pPr lvl="1" marL="697230" indent="-240030" defTabSz="685800">
              <a:spcBef>
                <a:spcPts val="300"/>
              </a:spcBef>
              <a:buSzPct val="100000"/>
              <a:buFont typeface="Arial"/>
              <a:buChar char="•"/>
              <a:defRPr sz="1400">
                <a:latin typeface="Times New Roman"/>
                <a:ea typeface="Times New Roman"/>
                <a:cs typeface="Times New Roman"/>
                <a:sym typeface="Times New Roman"/>
              </a:defRPr>
            </a:pPr>
            <a:r>
              <a:t>Not for asthmatics</a:t>
            </a:r>
            <a:endParaRPr>
              <a:solidFill>
                <a:srgbClr val="FFFFFF"/>
              </a:solidFill>
            </a:endParaRPr>
          </a:p>
          <a:p>
            <a:pPr lvl="1" marL="697230" indent="-240030" defTabSz="685800">
              <a:spcBef>
                <a:spcPts val="300"/>
              </a:spcBef>
              <a:buSzPct val="100000"/>
              <a:buFont typeface="Arial"/>
              <a:buChar char="•"/>
              <a:defRPr sz="1400">
                <a:latin typeface="Times New Roman"/>
                <a:ea typeface="Times New Roman"/>
                <a:cs typeface="Times New Roman"/>
                <a:sym typeface="Times New Roman"/>
              </a:defRPr>
            </a:pPr>
          </a:p>
          <a:p>
            <a:pPr defTabSz="685800">
              <a:spcBef>
                <a:spcPts val="300"/>
              </a:spcBef>
              <a:defRPr sz="1400">
                <a:latin typeface="Times New Roman"/>
                <a:ea typeface="Times New Roman"/>
                <a:cs typeface="Times New Roman"/>
                <a:sym typeface="Times New Roman"/>
              </a:defRPr>
            </a:pPr>
            <a:r>
              <a:t>Spatial resolution is lower than invasive angiography, So we can overestimate degree of stenosis</a:t>
            </a:r>
            <a:endParaRPr>
              <a:solidFill>
                <a:srgbClr val="FFFFFF"/>
              </a:solidFill>
            </a:endParaRPr>
          </a:p>
          <a:p>
            <a:pPr defTabSz="685800">
              <a:spcBef>
                <a:spcPts val="300"/>
              </a:spcBef>
              <a:defRPr sz="1400">
                <a:latin typeface="Times New Roman"/>
                <a:ea typeface="Times New Roman"/>
                <a:cs typeface="Times New Roman"/>
                <a:sym typeface="Times New Roman"/>
              </a:defRPr>
            </a:pPr>
          </a:p>
          <a:p>
            <a:pPr marL="257175" indent="-257175" defTabSz="685800">
              <a:spcBef>
                <a:spcPts val="300"/>
              </a:spcBef>
              <a:defRPr>
                <a:latin typeface="Times New Roman"/>
                <a:ea typeface="Times New Roman"/>
                <a:cs typeface="Times New Roman"/>
                <a:sym typeface="Times New Roman"/>
              </a:defRPr>
            </a:pPr>
          </a:p>
        </p:txBody>
      </p:sp>
      <p:pic>
        <p:nvPicPr>
          <p:cNvPr id="1425" name="Picture 3" descr="Picture 3"/>
          <p:cNvPicPr>
            <a:picLocks noChangeAspect="1"/>
          </p:cNvPicPr>
          <p:nvPr/>
        </p:nvPicPr>
        <p:blipFill>
          <a:blip r:embed="rId2">
            <a:extLst/>
          </a:blip>
          <a:stretch>
            <a:fillRect/>
          </a:stretch>
        </p:blipFill>
        <p:spPr>
          <a:xfrm>
            <a:off x="3815953" y="1201341"/>
            <a:ext cx="3861197" cy="3942159"/>
          </a:xfrm>
          <a:prstGeom prst="rect">
            <a:avLst/>
          </a:prstGeom>
          <a:ln w="12700">
            <a:miter lim="400000"/>
          </a:ln>
        </p:spPr>
      </p:pic>
    </p:spTree>
  </p:cSld>
  <p:clrMapOvr>
    <a:masterClrMapping/>
  </p:clrMapOvr>
  <p:transition xmlns:p14="http://schemas.microsoft.com/office/powerpoint/2010/main" spd="med" advClick="1"/>
</p:sld>
</file>

<file path=ppt/slides/slide7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27" name="Title 1"/>
          <p:cNvSpPr txBox="1"/>
          <p:nvPr>
            <p:ph type="title"/>
          </p:nvPr>
        </p:nvSpPr>
        <p:spPr>
          <a:prstGeom prst="rect">
            <a:avLst/>
          </a:prstGeom>
        </p:spPr>
        <p:txBody>
          <a:bodyPr/>
          <a:lstStyle/>
          <a:p>
            <a:pPr>
              <a:defRPr b="0" sz="3000">
                <a:solidFill>
                  <a:srgbClr val="000000"/>
                </a:solidFill>
                <a:latin typeface="Times New Roman"/>
                <a:ea typeface="Times New Roman"/>
                <a:cs typeface="Times New Roman"/>
                <a:sym typeface="Times New Roman"/>
              </a:defRPr>
            </a:pPr>
            <a:r>
              <a:t>Functional testing after CTCA</a:t>
            </a:r>
            <a:br/>
            <a:r>
              <a:t>CT-FFR or Stress Echo</a:t>
            </a:r>
          </a:p>
        </p:txBody>
      </p:sp>
      <p:pic>
        <p:nvPicPr>
          <p:cNvPr id="1428" name="Content Placeholder 7" descr="Content Placeholder 7"/>
          <p:cNvPicPr>
            <a:picLocks noChangeAspect="1"/>
          </p:cNvPicPr>
          <p:nvPr/>
        </p:nvPicPr>
        <p:blipFill>
          <a:blip r:embed="rId2">
            <a:extLst/>
          </a:blip>
          <a:stretch>
            <a:fillRect/>
          </a:stretch>
        </p:blipFill>
        <p:spPr>
          <a:xfrm>
            <a:off x="1143000" y="1200150"/>
            <a:ext cx="2940844" cy="3943350"/>
          </a:xfrm>
          <a:prstGeom prst="rect">
            <a:avLst/>
          </a:prstGeom>
          <a:ln w="12700">
            <a:miter lim="400000"/>
          </a:ln>
        </p:spPr>
      </p:pic>
      <p:sp>
        <p:nvSpPr>
          <p:cNvPr id="1429" name="Slide Number Placeholder 4"/>
          <p:cNvSpPr txBox="1"/>
          <p:nvPr>
            <p:ph type="sldNum" sz="quarter" idx="2"/>
          </p:nvPr>
        </p:nvSpPr>
        <p:spPr>
          <a:xfrm>
            <a:off x="6759614" y="4852763"/>
            <a:ext cx="195581" cy="190725"/>
          </a:xfrm>
          <a:prstGeom prst="rect">
            <a:avLst/>
          </a:prstGeom>
          <a:extLst>
            <a:ext uri="{C572A759-6A51-4108-AA02-DFA0A04FC94B}">
              <ma14:wrappingTextBoxFlag xmlns:ma14="http://schemas.microsoft.com/office/mac/drawingml/2011/main" val="1"/>
            </a:ext>
          </a:extLst>
        </p:spPr>
        <p:txBody>
          <a:bodyPr/>
          <a:lstStyle>
            <a:lvl1pPr>
              <a:defRPr>
                <a:solidFill>
                  <a:srgbClr val="000000"/>
                </a:solidFill>
                <a:latin typeface="Times New Roman"/>
                <a:ea typeface="Times New Roman"/>
                <a:cs typeface="Times New Roman"/>
                <a:sym typeface="Times New Roman"/>
              </a:defRPr>
            </a:lvl1pPr>
          </a:lstStyle>
          <a:p>
            <a:pPr/>
            <a:fld id="{86CB4B4D-7CA3-9044-876B-883B54F8677D}" type="slidenum"/>
          </a:p>
        </p:txBody>
      </p:sp>
      <p:pic>
        <p:nvPicPr>
          <p:cNvPr id="1430" name="Picture 8" descr="Picture 8"/>
          <p:cNvPicPr>
            <a:picLocks noChangeAspect="1"/>
          </p:cNvPicPr>
          <p:nvPr/>
        </p:nvPicPr>
        <p:blipFill>
          <a:blip r:embed="rId3">
            <a:extLst/>
          </a:blip>
          <a:stretch>
            <a:fillRect/>
          </a:stretch>
        </p:blipFill>
        <p:spPr>
          <a:xfrm>
            <a:off x="4083843" y="1924050"/>
            <a:ext cx="3917157" cy="3024188"/>
          </a:xfrm>
          <a:prstGeom prst="rect">
            <a:avLst/>
          </a:prstGeom>
          <a:ln w="12700">
            <a:miter lim="400000"/>
          </a:ln>
        </p:spPr>
      </p:pic>
    </p:spTree>
  </p:cSld>
  <p:clrMapOvr>
    <a:masterClrMapping/>
  </p:clrMapOvr>
  <p:transition xmlns:p14="http://schemas.microsoft.com/office/powerpoint/2010/main" spd="med" advClick="1"/>
</p:sld>
</file>

<file path=ppt/slides/slide8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2" name="TextBox 1"/>
          <p:cNvSpPr txBox="1"/>
          <p:nvPr/>
        </p:nvSpPr>
        <p:spPr>
          <a:xfrm>
            <a:off x="1560764" y="484131"/>
            <a:ext cx="5952199" cy="32995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defTabSz="685800">
              <a:defRPr b="1" sz="2400">
                <a:latin typeface="Times New Roman"/>
                <a:ea typeface="Times New Roman"/>
                <a:cs typeface="Times New Roman"/>
                <a:sym typeface="Times New Roman"/>
              </a:defRPr>
            </a:lvl1pPr>
          </a:lstStyle>
          <a:p>
            <a:pPr/>
            <a:r>
              <a:t>Intracoronary imaging</a:t>
            </a:r>
          </a:p>
        </p:txBody>
      </p:sp>
      <p:sp>
        <p:nvSpPr>
          <p:cNvPr id="1433" name="TextBox 3"/>
          <p:cNvSpPr txBox="1"/>
          <p:nvPr/>
        </p:nvSpPr>
        <p:spPr>
          <a:xfrm>
            <a:off x="1575707" y="1357795"/>
            <a:ext cx="5952199" cy="247002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defTabSz="685800">
              <a:defRPr b="1"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Allows assessment of:</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r>
              <a:t>Plaque characteristics to determine most appropriate lesion modification tool</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r>
              <a:t>Vessel size to select most appropriate stent diameter</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r>
              <a:t>Most appropriate landing zones to determine stent length</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r>
              <a:t>stent deployment to ensure optimal expansion has been achieved and avoidance of any complications</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RCTs have shown the use of imaging reduces risk of MACE by 40-50%, stent failure by 40-50%, and CV mortality by 40% compared to angiography guided PCI. The biggest RCT to date is ULTIMATE. </a:t>
            </a:r>
            <a:endParaRPr>
              <a:solidFill>
                <a:srgbClr val="FFFFFF"/>
              </a:solidFill>
            </a:endParaRPr>
          </a:p>
          <a:p>
            <a:pPr defTabSz="685800">
              <a:defRPr sz="1200">
                <a:latin typeface="Times New Roman"/>
                <a:ea typeface="Times New Roman"/>
                <a:cs typeface="Times New Roman"/>
                <a:sym typeface="Times New Roman"/>
              </a:defRPr>
            </a:pPr>
          </a:p>
        </p:txBody>
      </p:sp>
    </p:spTree>
  </p:cSld>
  <p:clrMapOvr>
    <a:masterClrMapping/>
  </p:clrMapOvr>
  <p:transition xmlns:p14="http://schemas.microsoft.com/office/powerpoint/2010/main" spd="med" advClick="1"/>
</p:sld>
</file>

<file path=ppt/slides/slide8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5" name="TextBox 1"/>
          <p:cNvSpPr txBox="1"/>
          <p:nvPr/>
        </p:nvSpPr>
        <p:spPr>
          <a:xfrm>
            <a:off x="1561610" y="445799"/>
            <a:ext cx="5952199" cy="43964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defTabSz="685800">
              <a:defRPr b="1" sz="1200">
                <a:latin typeface="Times New Roman"/>
                <a:ea typeface="Times New Roman"/>
                <a:cs typeface="Times New Roman"/>
                <a:sym typeface="Times New Roman"/>
              </a:defRPr>
            </a:pPr>
            <a:r>
              <a:t>Role of intracoronary imaging - </a:t>
            </a:r>
            <a:r>
              <a:rPr>
                <a:solidFill>
                  <a:srgbClr val="003399"/>
                </a:solidFill>
              </a:rPr>
              <a:t>Intravascular ultrasound</a:t>
            </a:r>
            <a:r>
              <a:rPr b="0">
                <a:solidFill>
                  <a:srgbClr val="003399"/>
                </a:solidFill>
              </a:rPr>
              <a:t> (</a:t>
            </a:r>
            <a:r>
              <a:rPr>
                <a:solidFill>
                  <a:srgbClr val="003399"/>
                </a:solidFill>
              </a:rPr>
              <a:t>IVUS</a:t>
            </a:r>
            <a:r>
              <a:rPr b="0">
                <a:solidFill>
                  <a:srgbClr val="003399"/>
                </a:solidFill>
              </a:rPr>
              <a:t>)</a:t>
            </a:r>
            <a:endParaRPr>
              <a:solidFill>
                <a:srgbClr val="003399"/>
              </a:solidFill>
            </a:endParaRPr>
          </a:p>
          <a:p>
            <a:pPr defTabSz="685800">
              <a:defRPr b="1" sz="900">
                <a:latin typeface="Times New Roman"/>
                <a:ea typeface="Times New Roman"/>
                <a:cs typeface="Times New Roman"/>
                <a:sym typeface="Times New Roman"/>
              </a:defRPr>
            </a:pPr>
            <a:r>
              <a:t>Allows assessment of plaque type, determination of vessel size and most appropriate landing zones, and post-stent modification to ensure optimal deployment</a:t>
            </a:r>
          </a:p>
        </p:txBody>
      </p:sp>
      <p:pic>
        <p:nvPicPr>
          <p:cNvPr id="1436" name="WATT EDWARD MR OCT run 4" descr="WATT EDWARD MR OCT run 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2682274" y="1113588"/>
            <a:ext cx="3779451" cy="377945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60799" fill="hold"/>
                                        <p:tgtEl>
                                          <p:spTgt spid="1436"/>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1436"/>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1436"/>
                </p:tgtEl>
              </p:cMediaNode>
            </p:video>
            <p:seq concurrent="1" prevAc="none" nextAc="seek">
              <p:cTn id="12" evtFilter="cancelBubble" nodeType="interactiveSeq" restart="whenNotActive" fill="hold">
                <p:stCondLst>
                  <p:cond delay="0" evt="onClick">
                    <p:tgtEl>
                      <p:spTgt spid="1436"/>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1436"/>
                                        </p:tgtEl>
                                      </p:cBhvr>
                                    </p:cmd>
                                  </p:childTnLst>
                                </p:cTn>
                              </p:par>
                            </p:childTnLst>
                          </p:cTn>
                        </p:par>
                      </p:childTnLst>
                    </p:cTn>
                  </p:par>
                </p:childTnLst>
              </p:cTn>
              <p:nextCondLst>
                <p:cond delay="0" evt="onClick">
                  <p:tgtEl>
                    <p:spTgt spid="1436"/>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38" name="oct-a_16 Jan 2020 15-13-27" descr="oct-a_16 Jan 2020 15-13-27"/>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439652" y="1048947"/>
            <a:ext cx="6334190" cy="3861296"/>
          </a:xfrm>
          <a:prstGeom prst="rect">
            <a:avLst/>
          </a:prstGeom>
          <a:ln w="12700">
            <a:miter lim="400000"/>
          </a:ln>
        </p:spPr>
      </p:pic>
      <p:sp>
        <p:nvSpPr>
          <p:cNvPr id="1439" name="TextBox 1"/>
          <p:cNvSpPr txBox="1"/>
          <p:nvPr/>
        </p:nvSpPr>
        <p:spPr>
          <a:xfrm>
            <a:off x="1655676" y="391794"/>
            <a:ext cx="5718399" cy="414245"/>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defTabSz="685800">
              <a:defRPr b="1" sz="2000">
                <a:latin typeface="Times New Roman"/>
                <a:ea typeface="Times New Roman"/>
                <a:cs typeface="Times New Roman"/>
                <a:sym typeface="Times New Roman"/>
              </a:defRPr>
            </a:pPr>
            <a:r>
              <a:t>Examples of </a:t>
            </a:r>
            <a:r>
              <a:rPr>
                <a:solidFill>
                  <a:srgbClr val="003399"/>
                </a:solidFill>
              </a:rPr>
              <a:t>OCT (Optical Coherence Tomography)</a:t>
            </a:r>
            <a:r>
              <a:rPr b="0">
                <a:solidFill>
                  <a:srgbClr val="003399"/>
                </a:solidFill>
              </a:rPr>
              <a:t> </a:t>
            </a:r>
            <a:endParaRPr>
              <a:solidFill>
                <a:srgbClr val="003399"/>
              </a:solidFill>
            </a:endParaRPr>
          </a:p>
          <a:p>
            <a:pPr defTabSz="685800">
              <a:defRPr b="1" sz="900">
                <a:latin typeface="Times New Roman"/>
                <a:ea typeface="Times New Roman"/>
                <a:cs typeface="Times New Roman"/>
                <a:sym typeface="Times New Roman"/>
              </a:defRPr>
            </a:pPr>
            <a:r>
              <a:t>OCT demonstrating severe vessel disease largely due to fibroatheroma </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53820" fill="hold"/>
                                        <p:tgtEl>
                                          <p:spTgt spid="1438"/>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1438"/>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1438"/>
                </p:tgtEl>
              </p:cMediaNode>
            </p:video>
            <p:seq concurrent="1" prevAc="none" nextAc="seek">
              <p:cTn id="12" evtFilter="cancelBubble" nodeType="interactiveSeq" restart="whenNotActive" fill="hold">
                <p:stCondLst>
                  <p:cond delay="0" evt="onClick">
                    <p:tgtEl>
                      <p:spTgt spid="1438"/>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1438"/>
                                        </p:tgtEl>
                                      </p:cBhvr>
                                    </p:cmd>
                                  </p:childTnLst>
                                </p:cTn>
                              </p:par>
                            </p:childTnLst>
                          </p:cTn>
                        </p:par>
                      </p:childTnLst>
                    </p:cTn>
                  </p:par>
                </p:childTnLst>
              </p:cTn>
              <p:nextCondLst>
                <p:cond delay="0" evt="onClick">
                  <p:tgtEl>
                    <p:spTgt spid="1438"/>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1" name="TextBox 1"/>
          <p:cNvSpPr txBox="1"/>
          <p:nvPr/>
        </p:nvSpPr>
        <p:spPr>
          <a:xfrm>
            <a:off x="1587554" y="421266"/>
            <a:ext cx="5952199" cy="38884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defTabSz="685800">
              <a:defRPr b="1">
                <a:latin typeface="Times New Roman"/>
                <a:ea typeface="Times New Roman"/>
                <a:cs typeface="Times New Roman"/>
                <a:sym typeface="Times New Roman"/>
              </a:defRPr>
            </a:pPr>
            <a:r>
              <a:t>Clinical evidence</a:t>
            </a:r>
            <a:endParaRPr>
              <a:solidFill>
                <a:srgbClr val="FFFFFF"/>
              </a:solidFill>
            </a:endParaRPr>
          </a:p>
          <a:p>
            <a:pPr defTabSz="685800">
              <a:defRPr b="1" sz="900">
                <a:latin typeface="Times New Roman"/>
                <a:ea typeface="Times New Roman"/>
                <a:cs typeface="Times New Roman"/>
                <a:sym typeface="Times New Roman"/>
              </a:defRPr>
            </a:pPr>
            <a:r>
              <a:t>Use of intracoronary imaging reduces MACE by 40-50%</a:t>
            </a:r>
          </a:p>
        </p:txBody>
      </p:sp>
      <p:sp>
        <p:nvSpPr>
          <p:cNvPr id="1442" name="Segnaposto testo 4"/>
          <p:cNvSpPr txBox="1"/>
          <p:nvPr/>
        </p:nvSpPr>
        <p:spPr>
          <a:xfrm>
            <a:off x="1585943" y="4921698"/>
            <a:ext cx="5471293" cy="185741"/>
          </a:xfrm>
          <a:prstGeom prst="rect">
            <a:avLst/>
          </a:prstGeom>
          <a:ln w="12700">
            <a:miter lim="400000"/>
          </a:ln>
          <a:extLst>
            <a:ext uri="{C572A759-6A51-4108-AA02-DFA0A04FC94B}">
              <ma14:wrappingTextBoxFlag xmlns:ma14="http://schemas.microsoft.com/office/mac/drawingml/2011/main" val="1"/>
            </a:ext>
          </a:extLst>
        </p:spPr>
        <p:txBody>
          <a:bodyPr lIns="25717" tIns="25717" rIns="25717" bIns="25717" anchor="ctr">
            <a:spAutoFit/>
          </a:bodyPr>
          <a:lstStyle/>
          <a:p>
            <a:pPr defTabSz="685800">
              <a:defRPr b="1" sz="1000">
                <a:latin typeface="Times New Roman"/>
                <a:ea typeface="Times New Roman"/>
                <a:cs typeface="Times New Roman"/>
                <a:sym typeface="Times New Roman"/>
              </a:defRPr>
            </a:pPr>
            <a:r>
              <a:t>Gao et al, JACC Cardiovascular Interventions; </a:t>
            </a:r>
            <a:r>
              <a:t> https://doi.org/10.1016/j.jcin.2020.10.001</a:t>
            </a:r>
            <a:r>
              <a:t> </a:t>
            </a:r>
          </a:p>
        </p:txBody>
      </p:sp>
      <p:pic>
        <p:nvPicPr>
          <p:cNvPr id="1443" name="Immagine 7" descr="Immagine 7"/>
          <p:cNvPicPr>
            <a:picLocks noChangeAspect="1"/>
          </p:cNvPicPr>
          <p:nvPr/>
        </p:nvPicPr>
        <p:blipFill>
          <a:blip r:embed="rId2">
            <a:extLst/>
          </a:blip>
          <a:srcRect l="0" t="0" r="50107" b="0"/>
          <a:stretch>
            <a:fillRect/>
          </a:stretch>
        </p:blipFill>
        <p:spPr>
          <a:xfrm>
            <a:off x="4572000" y="1090386"/>
            <a:ext cx="3294366" cy="3656021"/>
          </a:xfrm>
          <a:prstGeom prst="rect">
            <a:avLst/>
          </a:prstGeom>
          <a:ln w="12700">
            <a:miter lim="400000"/>
          </a:ln>
        </p:spPr>
      </p:pic>
      <p:sp>
        <p:nvSpPr>
          <p:cNvPr id="1444" name="TextBox 6"/>
          <p:cNvSpPr txBox="1"/>
          <p:nvPr/>
        </p:nvSpPr>
        <p:spPr>
          <a:xfrm>
            <a:off x="1573890" y="1015920"/>
            <a:ext cx="3913551" cy="37452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defTabSz="685800">
              <a:defRPr b="1" sz="1200">
                <a:latin typeface="Times New Roman"/>
                <a:ea typeface="Times New Roman"/>
                <a:cs typeface="Times New Roman"/>
                <a:sym typeface="Times New Roman"/>
              </a:defRPr>
            </a:lvl1pPr>
          </a:lstStyle>
          <a:p>
            <a:pPr/>
            <a:r>
              <a:t>Results from ULTIMATE RCT of all-comers undergoing PCI (n=1,448)</a:t>
            </a:r>
          </a:p>
        </p:txBody>
      </p:sp>
    </p:spTree>
  </p:cSld>
  <p:clrMapOvr>
    <a:masterClrMapping/>
  </p:clrMapOvr>
  <p:transition xmlns:p14="http://schemas.microsoft.com/office/powerpoint/2010/main" spd="med" advClick="1"/>
</p:sld>
</file>

<file path=ppt/slides/slide8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46" name="Content Placeholder 5" descr="Content Placeholder 5"/>
          <p:cNvPicPr>
            <a:picLocks noChangeAspect="1"/>
          </p:cNvPicPr>
          <p:nvPr/>
        </p:nvPicPr>
        <p:blipFill>
          <a:blip r:embed="rId2">
            <a:extLst/>
          </a:blip>
          <a:stretch>
            <a:fillRect/>
          </a:stretch>
        </p:blipFill>
        <p:spPr>
          <a:xfrm>
            <a:off x="1495204" y="600075"/>
            <a:ext cx="6153591" cy="3943350"/>
          </a:xfrm>
          <a:prstGeom prst="rect">
            <a:avLst/>
          </a:prstGeom>
          <a:ln w="12700">
            <a:miter lim="400000"/>
          </a:ln>
        </p:spPr>
      </p:pic>
      <p:sp>
        <p:nvSpPr>
          <p:cNvPr id="1447"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8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9" name="Title 1"/>
          <p:cNvSpPr txBox="1"/>
          <p:nvPr>
            <p:ph type="title"/>
          </p:nvPr>
        </p:nvSpPr>
        <p:spPr>
          <a:xfrm>
            <a:off x="1485900" y="230852"/>
            <a:ext cx="6172200" cy="1132285"/>
          </a:xfrm>
          <a:prstGeom prst="rect">
            <a:avLst/>
          </a:prstGeom>
        </p:spPr>
        <p:txBody>
          <a:bodyPr/>
          <a:lstStyle>
            <a:lvl1pPr>
              <a:defRPr b="0" sz="3000">
                <a:solidFill>
                  <a:srgbClr val="000000"/>
                </a:solidFill>
                <a:latin typeface="Times New Roman"/>
                <a:ea typeface="Times New Roman"/>
                <a:cs typeface="Times New Roman"/>
                <a:sym typeface="Times New Roman"/>
              </a:defRPr>
            </a:lvl1pPr>
          </a:lstStyle>
          <a:p>
            <a:pPr/>
            <a:r>
              <a:t>Recent advances in management of IHD</a:t>
            </a:r>
          </a:p>
        </p:txBody>
      </p:sp>
      <p:sp>
        <p:nvSpPr>
          <p:cNvPr id="1450" name="Content Placeholder 2"/>
          <p:cNvSpPr txBox="1"/>
          <p:nvPr>
            <p:ph type="body" idx="1"/>
          </p:nvPr>
        </p:nvSpPr>
        <p:spPr>
          <a:xfrm>
            <a:off x="1485900" y="1383618"/>
            <a:ext cx="6172200" cy="3186355"/>
          </a:xfrm>
          <a:prstGeom prst="rect">
            <a:avLst/>
          </a:prstGeom>
        </p:spPr>
        <p:txBody>
          <a:bodyPr/>
          <a:lstStyle/>
          <a:p>
            <a:pPr>
              <a:defRPr sz="1800">
                <a:solidFill>
                  <a:srgbClr val="D9D9D9"/>
                </a:solidFill>
                <a:latin typeface="Times New Roman"/>
                <a:ea typeface="Times New Roman"/>
                <a:cs typeface="Times New Roman"/>
                <a:sym typeface="Times New Roman"/>
              </a:defRPr>
            </a:pPr>
            <a:r>
              <a:t>Medical therapy</a:t>
            </a:r>
          </a:p>
          <a:p>
            <a:pPr>
              <a:defRPr sz="1800">
                <a:solidFill>
                  <a:srgbClr val="D9D9D9"/>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Imaging</a:t>
            </a:r>
          </a:p>
          <a:p>
            <a:pPr>
              <a:defRPr sz="1800">
                <a:solidFill>
                  <a:srgbClr val="000000"/>
                </a:solidFill>
                <a:latin typeface="Times New Roman"/>
                <a:ea typeface="Times New Roman"/>
                <a:cs typeface="Times New Roman"/>
                <a:sym typeface="Times New Roman"/>
              </a:defRPr>
            </a:pPr>
          </a:p>
          <a:p>
            <a:pPr>
              <a:defRPr sz="1800">
                <a:solidFill>
                  <a:srgbClr val="000000"/>
                </a:solidFill>
                <a:latin typeface="Times New Roman"/>
                <a:ea typeface="Times New Roman"/>
                <a:cs typeface="Times New Roman"/>
                <a:sym typeface="Times New Roman"/>
              </a:defRPr>
            </a:pPr>
            <a:r>
              <a:t>Percutaneous coronary intervention</a:t>
            </a:r>
          </a:p>
          <a:p>
            <a:pPr>
              <a:defRPr sz="1800">
                <a:solidFill>
                  <a:srgbClr val="000000"/>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Mechanical Support </a:t>
            </a:r>
            <a:r>
              <a:rPr>
                <a:solidFill>
                  <a:srgbClr val="000000"/>
                </a:solidFill>
              </a:rPr>
              <a:t> </a:t>
            </a:r>
            <a:endParaRPr>
              <a:solidFill>
                <a:srgbClr val="000000"/>
              </a:solidFill>
            </a:endParaRPr>
          </a:p>
          <a:p>
            <a:pPr>
              <a:defRPr sz="1800">
                <a:solidFill>
                  <a:srgbClr val="000000"/>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Future considerations</a:t>
            </a:r>
          </a:p>
        </p:txBody>
      </p:sp>
    </p:spTree>
  </p:cSld>
  <p:clrMapOvr>
    <a:masterClrMapping/>
  </p:clrMapOvr>
  <p:transition xmlns:p14="http://schemas.microsoft.com/office/powerpoint/2010/main" spd="med" advClick="1"/>
</p:sld>
</file>

<file path=ppt/slides/slide8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52" name="TextBox 1"/>
          <p:cNvSpPr txBox="1"/>
          <p:nvPr/>
        </p:nvSpPr>
        <p:spPr>
          <a:xfrm>
            <a:off x="1575707" y="838087"/>
            <a:ext cx="5952199" cy="25699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defTabSz="685800">
              <a:defRPr b="1">
                <a:latin typeface="Times New Roman"/>
                <a:ea typeface="Times New Roman"/>
                <a:cs typeface="Times New Roman"/>
                <a:sym typeface="Times New Roman"/>
              </a:defRPr>
            </a:lvl1pPr>
          </a:lstStyle>
          <a:p>
            <a:pPr/>
            <a:r>
              <a:t>Biggest development in lesion preparation </a:t>
            </a:r>
          </a:p>
        </p:txBody>
      </p:sp>
      <p:sp>
        <p:nvSpPr>
          <p:cNvPr id="1453" name="TextBox 2"/>
          <p:cNvSpPr txBox="1"/>
          <p:nvPr/>
        </p:nvSpPr>
        <p:spPr>
          <a:xfrm>
            <a:off x="1575707" y="1357795"/>
            <a:ext cx="5952199" cy="304152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defTabSz="685800">
              <a:defRPr b="1" sz="1200">
                <a:latin typeface="Times New Roman"/>
                <a:ea typeface="Times New Roman"/>
                <a:cs typeface="Times New Roman"/>
                <a:sym typeface="Times New Roman"/>
              </a:defRPr>
            </a:pPr>
            <a:r>
              <a:t>Intravascular lithotripsy (IVL)</a:t>
            </a:r>
            <a:endParaRPr>
              <a:solidFill>
                <a:srgbClr val="FFFFFF"/>
              </a:solidFill>
            </a:endParaRPr>
          </a:p>
          <a:p>
            <a:pPr defTabSz="685800">
              <a:defRPr b="1"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Patients undergoing PCI of lesions with moderate or severe lesion calcium remains are associated with much worse outcomes compared to patients undergoing PCI of lesions with mild or no calcium.</a:t>
            </a:r>
            <a:endParaRPr>
              <a:solidFill>
                <a:srgbClr val="FFFFFF"/>
              </a:solidFill>
            </a:endParaRPr>
          </a:p>
          <a:p>
            <a:pPr defTabSz="685800">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Not just composite end-points but hard-end points including TLF, MI, and death.</a:t>
            </a:r>
            <a:endParaRPr>
              <a:solidFill>
                <a:srgbClr val="FFFFFF"/>
              </a:solidFill>
            </a:endParaRPr>
          </a:p>
          <a:p>
            <a:pPr defTabSz="685800">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Calcium remains a major challenge because of its impact on vessel compliance, ultimately preventing optimal stent expansion and deployment. </a:t>
            </a:r>
            <a:endParaRPr>
              <a:solidFill>
                <a:srgbClr val="FFFFFF"/>
              </a:solidFill>
            </a:endParaRPr>
          </a:p>
          <a:p>
            <a:pPr defTabSz="685800">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IVL is a game-changer. Light-bulb moment to adapt lithotripsy for renal / gall stones to disrupt coronary lesion calcium, resulting in fracturing to restore vessel compliance. </a:t>
            </a:r>
            <a:endParaRPr>
              <a:solidFill>
                <a:srgbClr val="FFFFFF"/>
              </a:solidFill>
            </a:endParaRPr>
          </a:p>
          <a:p>
            <a:pPr defTabSz="685800">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p>
        </p:txBody>
      </p:sp>
    </p:spTree>
  </p:cSld>
  <p:clrMapOvr>
    <a:masterClrMapping/>
  </p:clrMapOvr>
  <p:transition xmlns:p14="http://schemas.microsoft.com/office/powerpoint/2010/main" spd="med" advClick="1"/>
</p:sld>
</file>

<file path=ppt/slides/slide8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55" name="Content Placeholder 5" descr="Content Placeholder 5"/>
          <p:cNvPicPr>
            <a:picLocks noChangeAspect="1"/>
          </p:cNvPicPr>
          <p:nvPr/>
        </p:nvPicPr>
        <p:blipFill>
          <a:blip r:embed="rId2">
            <a:extLst/>
          </a:blip>
          <a:stretch>
            <a:fillRect/>
          </a:stretch>
        </p:blipFill>
        <p:spPr>
          <a:xfrm>
            <a:off x="1143000" y="0"/>
            <a:ext cx="2024845" cy="348649"/>
          </a:xfrm>
          <a:prstGeom prst="rect">
            <a:avLst/>
          </a:prstGeom>
          <a:ln w="12700">
            <a:miter lim="400000"/>
          </a:ln>
        </p:spPr>
      </p:pic>
      <p:sp>
        <p:nvSpPr>
          <p:cNvPr id="1456"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457" name="Picture 7" descr="Picture 7"/>
          <p:cNvPicPr>
            <a:picLocks noChangeAspect="1"/>
          </p:cNvPicPr>
          <p:nvPr/>
        </p:nvPicPr>
        <p:blipFill>
          <a:blip r:embed="rId3">
            <a:extLst/>
          </a:blip>
          <a:stretch>
            <a:fillRect/>
          </a:stretch>
        </p:blipFill>
        <p:spPr>
          <a:xfrm>
            <a:off x="3173432" y="421289"/>
            <a:ext cx="2797135" cy="4498815"/>
          </a:xfrm>
          <a:prstGeom prst="rect">
            <a:avLst/>
          </a:prstGeom>
          <a:ln w="12700">
            <a:miter lim="400000"/>
          </a:ln>
        </p:spPr>
      </p:pic>
    </p:spTree>
  </p:cSld>
  <p:clrMapOvr>
    <a:masterClrMapping/>
  </p:clrMapOvr>
  <p:transition xmlns:p14="http://schemas.microsoft.com/office/powerpoint/2010/main" spd="med" advClick="1"/>
</p:sld>
</file>

<file path=ppt/slides/slide8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59" name="Slide 2" descr="Slide 2"/>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575707" y="1491630"/>
            <a:ext cx="6074636" cy="3416983"/>
          </a:xfrm>
          <a:prstGeom prst="rect">
            <a:avLst/>
          </a:prstGeom>
          <a:ln w="12700">
            <a:miter lim="400000"/>
          </a:ln>
        </p:spPr>
      </p:pic>
      <p:sp>
        <p:nvSpPr>
          <p:cNvPr id="1460" name="TextBox 6"/>
          <p:cNvSpPr txBox="1"/>
          <p:nvPr/>
        </p:nvSpPr>
        <p:spPr>
          <a:xfrm>
            <a:off x="1575707" y="499805"/>
            <a:ext cx="5871832" cy="51584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defTabSz="685800">
              <a:defRPr b="1">
                <a:latin typeface="Times New Roman"/>
                <a:ea typeface="Times New Roman"/>
                <a:cs typeface="Times New Roman"/>
                <a:sym typeface="Times New Roman"/>
              </a:defRPr>
            </a:pPr>
            <a:r>
              <a:t>Intravascular lithotripsy</a:t>
            </a:r>
            <a:endParaRPr>
              <a:solidFill>
                <a:srgbClr val="FFFFFF"/>
              </a:solidFill>
            </a:endParaRPr>
          </a:p>
          <a:p>
            <a:pPr defTabSz="685800">
              <a:defRPr b="1" sz="900">
                <a:latin typeface="Times New Roman"/>
                <a:ea typeface="Times New Roman"/>
                <a:cs typeface="Times New Roman"/>
                <a:sym typeface="Times New Roman"/>
              </a:defRPr>
            </a:pPr>
            <a:r>
              <a:t>Specialised emitters within a coronary balloon generate shockwaves that travel outwards through the vessel wall and selectively target and disrupt any encountered calcium</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mediacall" nodeType="afterEffect" presetSubtype="0" presetID="1" grpId="1" fill="hold">
                                  <p:stCondLst>
                                    <p:cond delay="0"/>
                                  </p:stCondLst>
                                  <p:childTnLst>
                                    <p:cmd type="call" cmd="playFrom(0.0)">
                                      <p:cBhvr>
                                        <p:cTn id="6" dur="15432" fill="hold"/>
                                        <p:tgtEl>
                                          <p:spTgt spid="1459"/>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1459"/>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1459"/>
                </p:tgtEl>
              </p:cMediaNode>
            </p:video>
            <p:seq concurrent="1" prevAc="none" nextAc="seek">
              <p:cTn id="12" evtFilter="cancelBubble" nodeType="interactiveSeq" restart="whenNotActive" fill="hold">
                <p:stCondLst>
                  <p:cond delay="0" evt="onClick">
                    <p:tgtEl>
                      <p:spTgt spid="1459"/>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1459"/>
                                        </p:tgtEl>
                                      </p:cBhvr>
                                    </p:cmd>
                                  </p:childTnLst>
                                </p:cTn>
                              </p:par>
                            </p:childTnLst>
                          </p:cTn>
                        </p:par>
                      </p:childTnLst>
                    </p:cTn>
                  </p:par>
                </p:childTnLst>
              </p:cTn>
              <p:nextCondLst>
                <p:cond delay="0" evt="onClick">
                  <p:tgtEl>
                    <p:spTgt spid="1459"/>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62" name="TextBox 6"/>
          <p:cNvSpPr txBox="1"/>
          <p:nvPr/>
        </p:nvSpPr>
        <p:spPr>
          <a:xfrm>
            <a:off x="1574304" y="579946"/>
            <a:ext cx="5871832" cy="41424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defTabSz="685800">
              <a:defRPr b="1" sz="2000">
                <a:latin typeface="Times New Roman"/>
                <a:ea typeface="Times New Roman"/>
                <a:cs typeface="Times New Roman"/>
                <a:sym typeface="Times New Roman"/>
              </a:defRPr>
            </a:pPr>
            <a:r>
              <a:t>Intravascular lithotripsy</a:t>
            </a:r>
            <a:endParaRPr>
              <a:solidFill>
                <a:srgbClr val="FFFFFF"/>
              </a:solidFill>
            </a:endParaRPr>
          </a:p>
          <a:p>
            <a:pPr defTabSz="685800">
              <a:defRPr b="1" sz="900">
                <a:latin typeface="Times New Roman"/>
                <a:ea typeface="Times New Roman"/>
                <a:cs typeface="Times New Roman"/>
                <a:sym typeface="Times New Roman"/>
              </a:defRPr>
            </a:pPr>
            <a:r>
              <a:t>Fracturing in multiple planes (cadaveric human SFA before and after IVL)</a:t>
            </a:r>
          </a:p>
        </p:txBody>
      </p:sp>
      <p:grpSp>
        <p:nvGrpSpPr>
          <p:cNvPr id="1475" name="Group 1"/>
          <p:cNvGrpSpPr/>
          <p:nvPr/>
        </p:nvGrpSpPr>
        <p:grpSpPr>
          <a:xfrm>
            <a:off x="4653260" y="1938192"/>
            <a:ext cx="2904019" cy="1769416"/>
            <a:chOff x="0" y="0"/>
            <a:chExt cx="2904017" cy="1769414"/>
          </a:xfrm>
        </p:grpSpPr>
        <p:pic>
          <p:nvPicPr>
            <p:cNvPr id="1463" name="Picture 2" descr="Picture 2"/>
            <p:cNvPicPr>
              <a:picLocks noChangeAspect="1"/>
            </p:cNvPicPr>
            <p:nvPr/>
          </p:nvPicPr>
          <p:blipFill>
            <a:blip r:embed="rId2">
              <a:extLst/>
            </a:blip>
            <a:srcRect l="9850" t="0" r="38590" b="6874"/>
            <a:stretch>
              <a:fillRect/>
            </a:stretch>
          </p:blipFill>
          <p:spPr>
            <a:xfrm>
              <a:off x="0" y="-1"/>
              <a:ext cx="2904018" cy="1769416"/>
            </a:xfrm>
            <a:prstGeom prst="rect">
              <a:avLst/>
            </a:prstGeom>
            <a:ln w="12700" cap="flat">
              <a:noFill/>
              <a:miter lim="400000"/>
            </a:ln>
            <a:effectLst/>
          </p:spPr>
        </p:pic>
        <p:sp>
          <p:nvSpPr>
            <p:cNvPr id="1464" name="Straight Arrow Connector 3"/>
            <p:cNvSpPr/>
            <p:nvPr/>
          </p:nvSpPr>
          <p:spPr>
            <a:xfrm flipV="1">
              <a:off x="808203" y="1305709"/>
              <a:ext cx="1" cy="104812"/>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65" name="Straight Arrow Connector 4"/>
            <p:cNvSpPr/>
            <p:nvPr/>
          </p:nvSpPr>
          <p:spPr>
            <a:xfrm flipV="1">
              <a:off x="1293717" y="1115751"/>
              <a:ext cx="1" cy="104812"/>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66" name="Straight Arrow Connector 7"/>
            <p:cNvSpPr/>
            <p:nvPr/>
          </p:nvSpPr>
          <p:spPr>
            <a:xfrm flipV="1">
              <a:off x="1578915" y="1200897"/>
              <a:ext cx="1" cy="104812"/>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67" name="Straight Arrow Connector 8"/>
            <p:cNvSpPr/>
            <p:nvPr/>
          </p:nvSpPr>
          <p:spPr>
            <a:xfrm flipV="1">
              <a:off x="933826" y="896092"/>
              <a:ext cx="1" cy="104812"/>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68" name="Straight Arrow Connector 9"/>
            <p:cNvSpPr/>
            <p:nvPr/>
          </p:nvSpPr>
          <p:spPr>
            <a:xfrm>
              <a:off x="1060401" y="545331"/>
              <a:ext cx="1" cy="104812"/>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69" name="Straight Arrow Connector 10"/>
            <p:cNvSpPr/>
            <p:nvPr/>
          </p:nvSpPr>
          <p:spPr>
            <a:xfrm>
              <a:off x="634432" y="787309"/>
              <a:ext cx="1" cy="104812"/>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70" name="Straight Arrow Connector 11"/>
            <p:cNvSpPr/>
            <p:nvPr/>
          </p:nvSpPr>
          <p:spPr>
            <a:xfrm>
              <a:off x="1092478" y="794398"/>
              <a:ext cx="127388" cy="1"/>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71" name="Straight Arrow Connector 12"/>
            <p:cNvSpPr/>
            <p:nvPr/>
          </p:nvSpPr>
          <p:spPr>
            <a:xfrm>
              <a:off x="1611789" y="727574"/>
              <a:ext cx="90077" cy="90077"/>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72" name="Straight Arrow Connector 13"/>
            <p:cNvSpPr/>
            <p:nvPr/>
          </p:nvSpPr>
          <p:spPr>
            <a:xfrm>
              <a:off x="1905195" y="1414010"/>
              <a:ext cx="127389" cy="1"/>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73" name="Straight Arrow Connector 14"/>
            <p:cNvSpPr/>
            <p:nvPr/>
          </p:nvSpPr>
          <p:spPr>
            <a:xfrm flipH="1">
              <a:off x="1230499" y="970493"/>
              <a:ext cx="127389" cy="1"/>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sp>
          <p:nvSpPr>
            <p:cNvPr id="1474" name="Straight Arrow Connector 15"/>
            <p:cNvSpPr/>
            <p:nvPr/>
          </p:nvSpPr>
          <p:spPr>
            <a:xfrm>
              <a:off x="2179164" y="1189235"/>
              <a:ext cx="1" cy="104812"/>
            </a:xfrm>
            <a:prstGeom prst="line">
              <a:avLst/>
            </a:prstGeom>
            <a:noFill/>
            <a:ln w="25400" cap="flat">
              <a:solidFill>
                <a:srgbClr val="FFFF00"/>
              </a:solidFill>
              <a:prstDash val="solid"/>
              <a:round/>
              <a:tailEnd type="triangle" w="med" len="med"/>
            </a:ln>
            <a:effectLst/>
          </p:spPr>
          <p:txBody>
            <a:bodyPr wrap="square" lIns="34289" tIns="34289" rIns="34289" bIns="34289" numCol="1" anchor="t">
              <a:noAutofit/>
            </a:bodyPr>
            <a:lstStyle/>
            <a:p>
              <a:pPr defTabSz="685800">
                <a:defRPr sz="1200">
                  <a:solidFill>
                    <a:srgbClr val="FFFFFF"/>
                  </a:solidFill>
                  <a:latin typeface="Garamond"/>
                  <a:ea typeface="Garamond"/>
                  <a:cs typeface="Garamond"/>
                  <a:sym typeface="Garamond"/>
                </a:defRPr>
              </a:pPr>
            </a:p>
          </p:txBody>
        </p:sp>
      </p:grpSp>
      <p:sp>
        <p:nvSpPr>
          <p:cNvPr id="1476" name="Title Placeholder 1"/>
          <p:cNvSpPr txBox="1"/>
          <p:nvPr/>
        </p:nvSpPr>
        <p:spPr>
          <a:xfrm>
            <a:off x="1574304" y="1559124"/>
            <a:ext cx="1236273"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defTabSz="914377">
              <a:defRPr b="1" sz="900">
                <a:latin typeface="Times New Roman"/>
                <a:ea typeface="Times New Roman"/>
                <a:cs typeface="Times New Roman"/>
                <a:sym typeface="Times New Roman"/>
              </a:defRPr>
            </a:lvl1pPr>
          </a:lstStyle>
          <a:p>
            <a:pPr/>
            <a:r>
              <a:t>Pre-IVL (micro-CT)</a:t>
            </a:r>
          </a:p>
        </p:txBody>
      </p:sp>
      <p:sp>
        <p:nvSpPr>
          <p:cNvPr id="1477" name="Title Placeholder 1"/>
          <p:cNvSpPr txBox="1"/>
          <p:nvPr/>
        </p:nvSpPr>
        <p:spPr>
          <a:xfrm>
            <a:off x="4653260" y="1548980"/>
            <a:ext cx="259697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defTabSz="914377">
              <a:defRPr b="1" sz="900">
                <a:latin typeface="Times New Roman"/>
                <a:ea typeface="Times New Roman"/>
                <a:cs typeface="Times New Roman"/>
                <a:sym typeface="Times New Roman"/>
              </a:defRPr>
            </a:lvl1pPr>
          </a:lstStyle>
          <a:p>
            <a:pPr/>
            <a:r>
              <a:t>Post-IVL (micro-CT)</a:t>
            </a:r>
          </a:p>
        </p:txBody>
      </p:sp>
      <p:sp>
        <p:nvSpPr>
          <p:cNvPr id="1478" name="TextBox 18"/>
          <p:cNvSpPr txBox="1"/>
          <p:nvPr/>
        </p:nvSpPr>
        <p:spPr>
          <a:xfrm>
            <a:off x="1428790" y="4459837"/>
            <a:ext cx="3998385" cy="202886"/>
          </a:xfrm>
          <a:prstGeom prst="rect">
            <a:avLst/>
          </a:prstGeom>
          <a:ln w="12700">
            <a:miter lim="400000"/>
          </a:ln>
          <a:extLst>
            <a:ext uri="{C572A759-6A51-4108-AA02-DFA0A04FC94B}">
              <ma14:wrappingTextBoxFlag xmlns:ma14="http://schemas.microsoft.com/office/mac/drawingml/2011/main" val="1"/>
            </a:ext>
          </a:extLst>
        </p:spPr>
        <p:txBody>
          <a:bodyPr lIns="34289" tIns="34289" rIns="34289" bIns="34289">
            <a:spAutoFit/>
          </a:bodyPr>
          <a:lstStyle>
            <a:lvl1pPr defTabSz="685800">
              <a:defRPr sz="1000">
                <a:latin typeface="Times New Roman"/>
                <a:ea typeface="Times New Roman"/>
                <a:cs typeface="Times New Roman"/>
                <a:sym typeface="Times New Roman"/>
              </a:defRPr>
            </a:lvl1pPr>
          </a:lstStyle>
          <a:p>
            <a:pPr/>
            <a:r>
              <a:t>Kereiakes D.J. et al, J Am Coll Cardiol Intv 2021;14(12):1275-92</a:t>
            </a:r>
          </a:p>
        </p:txBody>
      </p:sp>
      <p:pic>
        <p:nvPicPr>
          <p:cNvPr id="1479" name="Picture 19" descr="Picture 19"/>
          <p:cNvPicPr>
            <a:picLocks noChangeAspect="1"/>
          </p:cNvPicPr>
          <p:nvPr/>
        </p:nvPicPr>
        <p:blipFill>
          <a:blip r:embed="rId3">
            <a:extLst/>
          </a:blip>
          <a:srcRect l="5463" t="0" r="42412" b="0"/>
          <a:stretch>
            <a:fillRect/>
          </a:stretch>
        </p:blipFill>
        <p:spPr>
          <a:xfrm>
            <a:off x="1579578" y="1944218"/>
            <a:ext cx="2911162" cy="1763389"/>
          </a:xfrm>
          <a:prstGeom prst="rect">
            <a:avLst/>
          </a:prstGeom>
          <a:ln w="12700">
            <a:miter lim="400000"/>
          </a:ln>
        </p:spPr>
      </p:pic>
    </p:spTree>
  </p:cSld>
  <p:clrMapOvr>
    <a:masterClrMapping/>
  </p:clrMapOvr>
  <p:transition xmlns:p14="http://schemas.microsoft.com/office/powerpoint/2010/main" spd="med" advClick="1"/>
</p:sld>
</file>

<file path=ppt/slides/slide9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1" name="Title 1"/>
          <p:cNvSpPr txBox="1"/>
          <p:nvPr>
            <p:ph type="title"/>
          </p:nvPr>
        </p:nvSpPr>
        <p:spPr>
          <a:xfrm>
            <a:off x="1485900" y="230852"/>
            <a:ext cx="6172200" cy="1132285"/>
          </a:xfrm>
          <a:prstGeom prst="rect">
            <a:avLst/>
          </a:prstGeom>
        </p:spPr>
        <p:txBody>
          <a:bodyPr/>
          <a:lstStyle>
            <a:lvl1pPr>
              <a:defRPr b="0" sz="3000">
                <a:solidFill>
                  <a:srgbClr val="000000"/>
                </a:solidFill>
                <a:latin typeface="Times New Roman"/>
                <a:ea typeface="Times New Roman"/>
                <a:cs typeface="Times New Roman"/>
                <a:sym typeface="Times New Roman"/>
              </a:defRPr>
            </a:lvl1pPr>
          </a:lstStyle>
          <a:p>
            <a:pPr/>
            <a:r>
              <a:t>Recent advances in management of IHD</a:t>
            </a:r>
          </a:p>
        </p:txBody>
      </p:sp>
      <p:sp>
        <p:nvSpPr>
          <p:cNvPr id="1482" name="Content Placeholder 2"/>
          <p:cNvSpPr txBox="1"/>
          <p:nvPr>
            <p:ph type="body" idx="1"/>
          </p:nvPr>
        </p:nvSpPr>
        <p:spPr>
          <a:xfrm>
            <a:off x="1485900" y="1383618"/>
            <a:ext cx="6172200" cy="3186355"/>
          </a:xfrm>
          <a:prstGeom prst="rect">
            <a:avLst/>
          </a:prstGeom>
        </p:spPr>
        <p:txBody>
          <a:bodyPr/>
          <a:lstStyle/>
          <a:p>
            <a:pPr>
              <a:defRPr sz="1800">
                <a:solidFill>
                  <a:srgbClr val="D9D9D9"/>
                </a:solidFill>
                <a:latin typeface="Times New Roman"/>
                <a:ea typeface="Times New Roman"/>
                <a:cs typeface="Times New Roman"/>
                <a:sym typeface="Times New Roman"/>
              </a:defRPr>
            </a:pPr>
            <a:r>
              <a:t>Medical therapy</a:t>
            </a:r>
          </a:p>
          <a:p>
            <a:pPr>
              <a:defRPr sz="1800">
                <a:solidFill>
                  <a:srgbClr val="D9D9D9"/>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Imaging</a:t>
            </a:r>
          </a:p>
          <a:p>
            <a:pPr>
              <a:defRPr sz="1800">
                <a:solidFill>
                  <a:srgbClr val="000000"/>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Percutaneous coronary intervention</a:t>
            </a:r>
          </a:p>
          <a:p>
            <a:pPr>
              <a:defRPr sz="1800">
                <a:solidFill>
                  <a:srgbClr val="000000"/>
                </a:solidFill>
                <a:latin typeface="Times New Roman"/>
                <a:ea typeface="Times New Roman"/>
                <a:cs typeface="Times New Roman"/>
                <a:sym typeface="Times New Roman"/>
              </a:defRPr>
            </a:pPr>
          </a:p>
          <a:p>
            <a:pPr>
              <a:defRPr sz="1800">
                <a:solidFill>
                  <a:srgbClr val="000000"/>
                </a:solidFill>
                <a:latin typeface="Times New Roman"/>
                <a:ea typeface="Times New Roman"/>
                <a:cs typeface="Times New Roman"/>
                <a:sym typeface="Times New Roman"/>
              </a:defRPr>
            </a:pPr>
            <a:r>
              <a:t>Mechanical Support  </a:t>
            </a:r>
          </a:p>
          <a:p>
            <a:pPr>
              <a:defRPr sz="1800">
                <a:solidFill>
                  <a:srgbClr val="000000"/>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Future considerations</a:t>
            </a:r>
          </a:p>
        </p:txBody>
      </p:sp>
    </p:spTree>
  </p:cSld>
  <p:clrMapOvr>
    <a:masterClrMapping/>
  </p:clrMapOvr>
  <p:transition xmlns:p14="http://schemas.microsoft.com/office/powerpoint/2010/main" spd="med" advClick="1"/>
</p:sld>
</file>

<file path=ppt/slides/slide9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4" name="TextBox 1"/>
          <p:cNvSpPr txBox="1"/>
          <p:nvPr/>
        </p:nvSpPr>
        <p:spPr>
          <a:xfrm>
            <a:off x="1575707" y="445799"/>
            <a:ext cx="5952199" cy="28131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defTabSz="685800">
              <a:defRPr b="1" sz="2000">
                <a:latin typeface="Times New Roman"/>
                <a:ea typeface="Times New Roman"/>
                <a:cs typeface="Times New Roman"/>
                <a:sym typeface="Times New Roman"/>
              </a:defRPr>
            </a:lvl1pPr>
          </a:lstStyle>
          <a:p>
            <a:pPr/>
            <a:r>
              <a:t>Advances in haemodynamic support</a:t>
            </a:r>
          </a:p>
        </p:txBody>
      </p:sp>
      <p:sp>
        <p:nvSpPr>
          <p:cNvPr id="1485" name="TextBox 2"/>
          <p:cNvSpPr txBox="1"/>
          <p:nvPr/>
        </p:nvSpPr>
        <p:spPr>
          <a:xfrm>
            <a:off x="1579173" y="985859"/>
            <a:ext cx="5952200" cy="418452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defTabSz="685800">
              <a:defRPr b="1" sz="1200">
                <a:latin typeface="Times New Roman"/>
                <a:ea typeface="Times New Roman"/>
                <a:cs typeface="Times New Roman"/>
                <a:sym typeface="Times New Roman"/>
              </a:defRPr>
            </a:pPr>
            <a:r>
              <a:t>IMPELLA - percutaneous mechanical circulatory support</a:t>
            </a:r>
            <a:endParaRPr>
              <a:solidFill>
                <a:srgbClr val="FFFFFF"/>
              </a:solidFill>
            </a:endParaRPr>
          </a:p>
          <a:p>
            <a:pPr defTabSz="685800">
              <a:defRPr b="1"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Impella provides a cardiac output of 2.5 to 5 L/min depending on device.</a:t>
            </a:r>
            <a:endParaRPr>
              <a:solidFill>
                <a:srgbClr val="FFFFFF"/>
              </a:solidFill>
            </a:endParaRPr>
          </a:p>
          <a:p>
            <a:pPr defTabSz="685800">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Primary effects are to unload ventricle and improve cardiac output. Secondary effects include reduction in peripheral vascular resistance. </a:t>
            </a:r>
            <a:endParaRPr>
              <a:solidFill>
                <a:srgbClr val="FFFFFF"/>
              </a:solidFill>
            </a:endParaRPr>
          </a:p>
          <a:p>
            <a:pPr defTabSz="685800">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Two proposed roles in PCI:</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r>
              <a:t>allow PCI (protected PCI) in patients at high risk of transient decompensation during procedure (e.g. multivessel disease with very poor EF)</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r>
              <a:t>support haemodynamics in patient in acute cardiogenic shock to prevent irreversible cardiometabolic derangement until LV function recovers </a:t>
            </a:r>
            <a:endParaRPr>
              <a:solidFill>
                <a:srgbClr val="FFFFFF"/>
              </a:solidFill>
            </a:endParaRPr>
          </a:p>
          <a:p>
            <a:pPr marL="142875" indent="-142875" defTabSz="685800">
              <a:buSzPct val="100000"/>
              <a:buFont typeface="Arial"/>
              <a:buChar char="•"/>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r>
              <a:t>Evidence:</a:t>
            </a:r>
            <a:endParaRPr>
              <a:solidFill>
                <a:srgbClr val="FFFFFF"/>
              </a:solidFill>
            </a:endParaRPr>
          </a:p>
          <a:p>
            <a:pPr defTabSz="685800">
              <a:defRPr sz="1200">
                <a:latin typeface="Times New Roman"/>
                <a:ea typeface="Times New Roman"/>
                <a:cs typeface="Times New Roman"/>
                <a:sym typeface="Times New Roman"/>
              </a:defRPr>
            </a:pPr>
            <a:r>
              <a:t>Good evidence of the beneficial effects of IMPELLA on haemodynamics. Remains to be proven if this will translate to improved outcomes. </a:t>
            </a:r>
            <a:endParaRPr>
              <a:solidFill>
                <a:srgbClr val="FFFFFF"/>
              </a:solidFill>
            </a:endParaRPr>
          </a:p>
          <a:p>
            <a:pPr defTabSz="685800">
              <a:defRPr sz="1200">
                <a:latin typeface="Times New Roman"/>
                <a:ea typeface="Times New Roman"/>
                <a:cs typeface="Times New Roman"/>
                <a:sym typeface="Times New Roman"/>
              </a:defRPr>
            </a:pPr>
            <a:r>
              <a:t>Large RCTS now underway to examine use of IMPELLA in protected PCI and acute cardiogenic shock. St George’s is recruiting for CHIP-BCIS 3 (IMPELLA for protected PCI in high-risk patients). </a:t>
            </a:r>
            <a:endParaRPr>
              <a:solidFill>
                <a:srgbClr val="FFFFFF"/>
              </a:solidFill>
            </a:endParaRPr>
          </a:p>
          <a:p>
            <a:pPr defTabSz="685800">
              <a:defRPr sz="1200">
                <a:latin typeface="Times New Roman"/>
                <a:ea typeface="Times New Roman"/>
                <a:cs typeface="Times New Roman"/>
                <a:sym typeface="Times New Roman"/>
              </a:defRPr>
            </a:pPr>
          </a:p>
          <a:p>
            <a:pPr defTabSz="685800">
              <a:defRPr sz="1200">
                <a:latin typeface="Times New Roman"/>
                <a:ea typeface="Times New Roman"/>
                <a:cs typeface="Times New Roman"/>
                <a:sym typeface="Times New Roman"/>
              </a:defRPr>
            </a:pPr>
          </a:p>
        </p:txBody>
      </p:sp>
    </p:spTree>
  </p:cSld>
  <p:clrMapOvr>
    <a:masterClrMapping/>
  </p:clrMapOvr>
  <p:transition xmlns:p14="http://schemas.microsoft.com/office/powerpoint/2010/main" spd="med" advClick="1"/>
</p:sld>
</file>

<file path=ppt/slides/slide9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7" name="TextBox 1"/>
          <p:cNvSpPr txBox="1"/>
          <p:nvPr/>
        </p:nvSpPr>
        <p:spPr>
          <a:xfrm>
            <a:off x="1575707" y="838087"/>
            <a:ext cx="5952199" cy="18402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defTabSz="685800">
              <a:defRPr b="1" sz="1200">
                <a:latin typeface="Times New Roman"/>
                <a:ea typeface="Times New Roman"/>
                <a:cs typeface="Times New Roman"/>
                <a:sym typeface="Times New Roman"/>
              </a:defRPr>
            </a:lvl1pPr>
          </a:lstStyle>
          <a:p>
            <a:pPr/>
            <a:r>
              <a:t>IMPELLA animation</a:t>
            </a:r>
          </a:p>
        </p:txBody>
      </p:sp>
      <p:pic>
        <p:nvPicPr>
          <p:cNvPr id="1488" name="Impella animation_Impella 2.5 animation (Converted)" descr="Impella animation_Impella 2.5 animation (Converted)"/>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993733" y="1102585"/>
            <a:ext cx="5156534" cy="38674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6642" fill="hold"/>
                                        <p:tgtEl>
                                          <p:spTgt spid="1488"/>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1488"/>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1488"/>
                </p:tgtEl>
              </p:cMediaNode>
            </p:video>
            <p:seq concurrent="1" prevAc="none" nextAc="seek">
              <p:cTn id="12" evtFilter="cancelBubble" nodeType="interactiveSeq" restart="whenNotActive" fill="hold">
                <p:stCondLst>
                  <p:cond delay="0" evt="onClick">
                    <p:tgtEl>
                      <p:spTgt spid="1488"/>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1488"/>
                                        </p:tgtEl>
                                      </p:cBhvr>
                                    </p:cmd>
                                  </p:childTnLst>
                                </p:cTn>
                              </p:par>
                            </p:childTnLst>
                          </p:cTn>
                        </p:par>
                      </p:childTnLst>
                    </p:cTn>
                  </p:par>
                </p:childTnLst>
              </p:cTn>
              <p:nextCondLst>
                <p:cond delay="0" evt="onClick">
                  <p:tgtEl>
                    <p:spTgt spid="1488"/>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0" name="TextBox 1"/>
          <p:cNvSpPr txBox="1"/>
          <p:nvPr/>
        </p:nvSpPr>
        <p:spPr>
          <a:xfrm>
            <a:off x="1575707" y="607817"/>
            <a:ext cx="2493666" cy="184027"/>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defTabSz="685800">
              <a:defRPr b="1" sz="1200">
                <a:latin typeface="Times New Roman"/>
                <a:ea typeface="Times New Roman"/>
                <a:cs typeface="Times New Roman"/>
                <a:sym typeface="Times New Roman"/>
              </a:defRPr>
            </a:lvl1pPr>
          </a:lstStyle>
          <a:p>
            <a:pPr/>
            <a:r>
              <a:t>Example of IMPELLA supported PCI</a:t>
            </a:r>
          </a:p>
        </p:txBody>
      </p:sp>
      <p:pic>
        <p:nvPicPr>
          <p:cNvPr id="1491" name="010 PA CAU LAD OCT" descr="010 PA CAU LAD OCT"/>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2371775" y="951570"/>
            <a:ext cx="4400450" cy="410241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4467" fill="hold"/>
                                        <p:tgtEl>
                                          <p:spTgt spid="1491"/>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1491"/>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1491"/>
                </p:tgtEl>
              </p:cMediaNode>
            </p:video>
            <p:seq concurrent="1" prevAc="none" nextAc="seek">
              <p:cTn id="12" evtFilter="cancelBubble" nodeType="interactiveSeq" restart="whenNotActive" fill="hold">
                <p:stCondLst>
                  <p:cond delay="0" evt="onClick">
                    <p:tgtEl>
                      <p:spTgt spid="1491"/>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1491"/>
                                        </p:tgtEl>
                                      </p:cBhvr>
                                    </p:cmd>
                                  </p:childTnLst>
                                </p:cTn>
                              </p:par>
                            </p:childTnLst>
                          </p:cTn>
                        </p:par>
                      </p:childTnLst>
                    </p:cTn>
                  </p:par>
                </p:childTnLst>
              </p:cTn>
              <p:nextCondLst>
                <p:cond delay="0" evt="onClick">
                  <p:tgtEl>
                    <p:spTgt spid="1491"/>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3" name="Title 1"/>
          <p:cNvSpPr txBox="1"/>
          <p:nvPr>
            <p:ph type="title"/>
          </p:nvPr>
        </p:nvSpPr>
        <p:spPr>
          <a:xfrm>
            <a:off x="1485900" y="230852"/>
            <a:ext cx="6172200" cy="1132285"/>
          </a:xfrm>
          <a:prstGeom prst="rect">
            <a:avLst/>
          </a:prstGeom>
        </p:spPr>
        <p:txBody>
          <a:bodyPr/>
          <a:lstStyle>
            <a:lvl1pPr>
              <a:defRPr b="0" sz="3000">
                <a:solidFill>
                  <a:srgbClr val="000000"/>
                </a:solidFill>
                <a:latin typeface="Times New Roman"/>
                <a:ea typeface="Times New Roman"/>
                <a:cs typeface="Times New Roman"/>
                <a:sym typeface="Times New Roman"/>
              </a:defRPr>
            </a:lvl1pPr>
          </a:lstStyle>
          <a:p>
            <a:pPr/>
            <a:r>
              <a:t>Recent advances in management of IHD</a:t>
            </a:r>
          </a:p>
        </p:txBody>
      </p:sp>
      <p:sp>
        <p:nvSpPr>
          <p:cNvPr id="1494" name="Content Placeholder 2"/>
          <p:cNvSpPr txBox="1"/>
          <p:nvPr>
            <p:ph type="body" idx="1"/>
          </p:nvPr>
        </p:nvSpPr>
        <p:spPr>
          <a:xfrm>
            <a:off x="1485900" y="1383618"/>
            <a:ext cx="6172200" cy="3186355"/>
          </a:xfrm>
          <a:prstGeom prst="rect">
            <a:avLst/>
          </a:prstGeom>
        </p:spPr>
        <p:txBody>
          <a:bodyPr/>
          <a:lstStyle/>
          <a:p>
            <a:pPr>
              <a:defRPr sz="1800">
                <a:solidFill>
                  <a:srgbClr val="D9D9D9"/>
                </a:solidFill>
                <a:latin typeface="Times New Roman"/>
                <a:ea typeface="Times New Roman"/>
                <a:cs typeface="Times New Roman"/>
                <a:sym typeface="Times New Roman"/>
              </a:defRPr>
            </a:pPr>
            <a:r>
              <a:t>Medical therapy</a:t>
            </a:r>
          </a:p>
          <a:p>
            <a:pPr>
              <a:defRPr sz="1800">
                <a:solidFill>
                  <a:srgbClr val="D9D9D9"/>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Imaging</a:t>
            </a:r>
          </a:p>
          <a:p>
            <a:pPr>
              <a:defRPr sz="1800">
                <a:solidFill>
                  <a:srgbClr val="000000"/>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Percutaneous coronary intervention</a:t>
            </a:r>
          </a:p>
          <a:p>
            <a:pPr>
              <a:defRPr sz="1800">
                <a:solidFill>
                  <a:srgbClr val="000000"/>
                </a:solidFill>
                <a:latin typeface="Times New Roman"/>
                <a:ea typeface="Times New Roman"/>
                <a:cs typeface="Times New Roman"/>
                <a:sym typeface="Times New Roman"/>
              </a:defRPr>
            </a:pPr>
          </a:p>
          <a:p>
            <a:pPr>
              <a:defRPr sz="1800">
                <a:solidFill>
                  <a:srgbClr val="D9D9D9"/>
                </a:solidFill>
                <a:latin typeface="Times New Roman"/>
                <a:ea typeface="Times New Roman"/>
                <a:cs typeface="Times New Roman"/>
                <a:sym typeface="Times New Roman"/>
              </a:defRPr>
            </a:pPr>
            <a:r>
              <a:t>Mechanical Support  </a:t>
            </a:r>
          </a:p>
          <a:p>
            <a:pPr>
              <a:defRPr sz="1800">
                <a:solidFill>
                  <a:srgbClr val="000000"/>
                </a:solidFill>
                <a:latin typeface="Times New Roman"/>
                <a:ea typeface="Times New Roman"/>
                <a:cs typeface="Times New Roman"/>
                <a:sym typeface="Times New Roman"/>
              </a:defRPr>
            </a:pPr>
          </a:p>
          <a:p>
            <a:pPr>
              <a:defRPr sz="1800">
                <a:solidFill>
                  <a:srgbClr val="000000"/>
                </a:solidFill>
                <a:latin typeface="Times New Roman"/>
                <a:ea typeface="Times New Roman"/>
                <a:cs typeface="Times New Roman"/>
                <a:sym typeface="Times New Roman"/>
              </a:defRPr>
            </a:pPr>
            <a:r>
              <a:t>Future considerations</a:t>
            </a:r>
          </a:p>
        </p:txBody>
      </p:sp>
    </p:spTree>
  </p:cSld>
  <p:clrMapOvr>
    <a:masterClrMapping/>
  </p:clrMapOvr>
  <p:transition xmlns:p14="http://schemas.microsoft.com/office/powerpoint/2010/main" spd="med" advClick="1"/>
</p:sld>
</file>

<file path=ppt/slides/slide9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6" name="Title 1"/>
          <p:cNvSpPr txBox="1"/>
          <p:nvPr>
            <p:ph type="title"/>
          </p:nvPr>
        </p:nvSpPr>
        <p:spPr>
          <a:prstGeom prst="rect">
            <a:avLst/>
          </a:prstGeom>
        </p:spPr>
        <p:txBody>
          <a:bodyPr/>
          <a:lstStyle>
            <a:lvl1pPr>
              <a:defRPr b="0">
                <a:solidFill>
                  <a:srgbClr val="444444"/>
                </a:solidFill>
                <a:latin typeface="Open Sans"/>
                <a:ea typeface="Open Sans"/>
                <a:cs typeface="Open Sans"/>
                <a:sym typeface="Open Sans"/>
              </a:defRPr>
            </a:lvl1pPr>
          </a:lstStyle>
          <a:p>
            <a:pPr/>
            <a:r>
              <a:t>Lipoprotein(a)</a:t>
            </a:r>
          </a:p>
        </p:txBody>
      </p:sp>
      <p:sp>
        <p:nvSpPr>
          <p:cNvPr id="1497" name="Content Placeholder 2"/>
          <p:cNvSpPr txBox="1"/>
          <p:nvPr>
            <p:ph type="body" idx="1"/>
          </p:nvPr>
        </p:nvSpPr>
        <p:spPr>
          <a:xfrm>
            <a:off x="1485900" y="951569"/>
            <a:ext cx="6172200" cy="4191932"/>
          </a:xfrm>
          <a:prstGeom prst="rect">
            <a:avLst/>
          </a:prstGeom>
        </p:spPr>
        <p:txBody>
          <a:bodyPr/>
          <a:lstStyle>
            <a:lvl1pPr>
              <a:defRPr sz="1800">
                <a:solidFill>
                  <a:srgbClr val="444444"/>
                </a:solidFill>
                <a:latin typeface="Open Sans"/>
                <a:ea typeface="Open Sans"/>
                <a:cs typeface="Open Sans"/>
                <a:sym typeface="Open Sans"/>
              </a:defRPr>
            </a:lvl1pPr>
          </a:lstStyle>
          <a:p>
            <a:pPr/>
            <a:r>
              <a:t>Lipoprotein(a) (Lp[a]) is an independent risk factor for atherosclerotic cardiovascular disease (CVD)</a:t>
            </a:r>
          </a:p>
        </p:txBody>
      </p:sp>
      <p:sp>
        <p:nvSpPr>
          <p:cNvPr id="1498" name="Slide Number Placeholder 3"/>
          <p:cNvSpPr txBox="1"/>
          <p:nvPr>
            <p:ph type="sldNum" sz="quarter" idx="2"/>
          </p:nvPr>
        </p:nvSpPr>
        <p:spPr>
          <a:xfrm>
            <a:off x="6753196" y="4851646"/>
            <a:ext cx="208417" cy="19184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499" name="Picture 5" descr="Picture 5"/>
          <p:cNvPicPr>
            <a:picLocks noChangeAspect="1"/>
          </p:cNvPicPr>
          <p:nvPr/>
        </p:nvPicPr>
        <p:blipFill>
          <a:blip r:embed="rId2">
            <a:extLst/>
          </a:blip>
          <a:stretch>
            <a:fillRect/>
          </a:stretch>
        </p:blipFill>
        <p:spPr>
          <a:xfrm>
            <a:off x="1471829" y="1580367"/>
            <a:ext cx="5829301" cy="3382435"/>
          </a:xfrm>
          <a:prstGeom prst="rect">
            <a:avLst/>
          </a:prstGeom>
          <a:ln w="12700">
            <a:miter lim="400000"/>
          </a:ln>
        </p:spPr>
      </p:pic>
      <p:pic>
        <p:nvPicPr>
          <p:cNvPr id="1500" name="Picture 7" descr="Picture 7"/>
          <p:cNvPicPr>
            <a:picLocks noChangeAspect="1"/>
          </p:cNvPicPr>
          <p:nvPr/>
        </p:nvPicPr>
        <p:blipFill>
          <a:blip r:embed="rId3">
            <a:extLst/>
          </a:blip>
          <a:stretch>
            <a:fillRect/>
          </a:stretch>
        </p:blipFill>
        <p:spPr>
          <a:xfrm>
            <a:off x="6750843" y="4676775"/>
            <a:ext cx="1247776" cy="466725"/>
          </a:xfrm>
          <a:prstGeom prst="rect">
            <a:avLst/>
          </a:prstGeom>
          <a:ln w="12700">
            <a:miter lim="400000"/>
          </a:ln>
        </p:spPr>
      </p:pic>
    </p:spTree>
  </p:cSld>
  <p:clrMapOvr>
    <a:masterClrMapping/>
  </p:clrMapOvr>
  <p:transition xmlns:p14="http://schemas.microsoft.com/office/powerpoint/2010/main" spd="med" advClick="1"/>
</p:sld>
</file>

<file path=ppt/slides/slide9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B3A5C"/>
        </a:solidFill>
      </p:bgPr>
    </p:bg>
    <p:spTree>
      <p:nvGrpSpPr>
        <p:cNvPr id="1" name=""/>
        <p:cNvGrpSpPr/>
        <p:nvPr/>
      </p:nvGrpSpPr>
      <p:grpSpPr>
        <a:xfrm>
          <a:off x="0" y="0"/>
          <a:ext cx="0" cy="0"/>
          <a:chOff x="0" y="0"/>
          <a:chExt cx="0" cy="0"/>
        </a:xfrm>
      </p:grpSpPr>
      <p:sp>
        <p:nvSpPr>
          <p:cNvPr id="1502" name="Shape 0"/>
          <p:cNvSpPr/>
          <p:nvPr/>
        </p:nvSpPr>
        <p:spPr>
          <a:xfrm>
            <a:off x="-1" y="0"/>
            <a:ext cx="365762" cy="5143500"/>
          </a:xfrm>
          <a:prstGeom prst="rect">
            <a:avLst/>
          </a:prstGeom>
          <a:solidFill>
            <a:srgbClr val="00A896"/>
          </a:solidFill>
          <a:ln w="12700">
            <a:solidFill>
              <a:srgbClr val="00A896"/>
            </a:solidFill>
          </a:ln>
        </p:spPr>
        <p:txBody>
          <a:bodyPr lIns="45719" rIns="45719"/>
          <a:lstStyle/>
          <a:p>
            <a:pPr/>
          </a:p>
        </p:txBody>
      </p:sp>
      <p:sp>
        <p:nvSpPr>
          <p:cNvPr id="1503" name="Shape 1"/>
          <p:cNvSpPr/>
          <p:nvPr/>
        </p:nvSpPr>
        <p:spPr>
          <a:xfrm>
            <a:off x="0" y="0"/>
            <a:ext cx="9144000" cy="109728"/>
          </a:xfrm>
          <a:prstGeom prst="rect">
            <a:avLst/>
          </a:prstGeom>
          <a:solidFill>
            <a:srgbClr val="00A896"/>
          </a:solidFill>
          <a:ln w="12700">
            <a:solidFill>
              <a:srgbClr val="00A896"/>
            </a:solidFill>
          </a:ln>
        </p:spPr>
        <p:txBody>
          <a:bodyPr lIns="45719" rIns="45719"/>
          <a:lstStyle/>
          <a:p>
            <a:pPr/>
          </a:p>
        </p:txBody>
      </p:sp>
      <p:sp>
        <p:nvSpPr>
          <p:cNvPr id="1504" name="Shape 2"/>
          <p:cNvSpPr/>
          <p:nvPr/>
        </p:nvSpPr>
        <p:spPr>
          <a:xfrm>
            <a:off x="5486400" y="-457200"/>
            <a:ext cx="5029200" cy="5029200"/>
          </a:xfrm>
          <a:prstGeom prst="ellipse">
            <a:avLst/>
          </a:prstGeom>
          <a:solidFill>
            <a:srgbClr val="0D3050">
              <a:alpha val="70000"/>
            </a:srgbClr>
          </a:solidFill>
          <a:ln w="12700">
            <a:solidFill>
              <a:srgbClr val="0D3050"/>
            </a:solidFill>
          </a:ln>
        </p:spPr>
        <p:txBody>
          <a:bodyPr lIns="45719" rIns="45719"/>
          <a:lstStyle/>
          <a:p>
            <a:pPr/>
          </a:p>
        </p:txBody>
      </p:sp>
      <p:sp>
        <p:nvSpPr>
          <p:cNvPr id="1505" name="Text 3"/>
          <p:cNvSpPr txBox="1"/>
          <p:nvPr/>
        </p:nvSpPr>
        <p:spPr>
          <a:xfrm>
            <a:off x="685800" y="1181586"/>
            <a:ext cx="7315200" cy="6543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5200">
                <a:solidFill>
                  <a:srgbClr val="FFFFFF"/>
                </a:solidFill>
              </a:defRPr>
            </a:lvl1pPr>
          </a:lstStyle>
          <a:p>
            <a:pPr/>
            <a:r>
              <a:t>Questions?</a:t>
            </a:r>
          </a:p>
        </p:txBody>
      </p:sp>
      <p:sp>
        <p:nvSpPr>
          <p:cNvPr id="1506" name="Shape 5"/>
          <p:cNvSpPr/>
          <p:nvPr/>
        </p:nvSpPr>
        <p:spPr>
          <a:xfrm>
            <a:off x="685799" y="2743200"/>
            <a:ext cx="1645922" cy="36577"/>
          </a:xfrm>
          <a:prstGeom prst="rect">
            <a:avLst/>
          </a:prstGeom>
          <a:solidFill>
            <a:srgbClr val="00A896"/>
          </a:solidFill>
          <a:ln w="12700">
            <a:solidFill>
              <a:srgbClr val="00A896"/>
            </a:solidFill>
          </a:ln>
        </p:spPr>
        <p:txBody>
          <a:bodyPr lIns="45719" rIns="45719"/>
          <a:lstStyle/>
          <a:p>
            <a:pPr/>
          </a:p>
        </p:txBody>
      </p:sp>
      <p:sp>
        <p:nvSpPr>
          <p:cNvPr id="1507" name="Text 14"/>
          <p:cNvSpPr txBox="1"/>
          <p:nvPr/>
        </p:nvSpPr>
        <p:spPr>
          <a:xfrm>
            <a:off x="685800" y="4878832"/>
            <a:ext cx="8229600"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900">
                <a:solidFill>
                  <a:srgbClr val="6B7E92"/>
                </a:solidFill>
              </a:defRPr>
            </a:lvl1pPr>
          </a:lstStyle>
          <a:p>
            <a:pPr/>
            <a:r>
              <a:t>Dr K. Knott  |  Consultant Cardiologist  |  Cardiology Talk</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