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7" r:id="rId1"/>
  </p:sldMasterIdLst>
  <p:notesMasterIdLst>
    <p:notesMasterId r:id="rId30"/>
  </p:notesMasterIdLst>
  <p:sldIdLst>
    <p:sldId id="296" r:id="rId2"/>
    <p:sldId id="256" r:id="rId3"/>
    <p:sldId id="257" r:id="rId4"/>
    <p:sldId id="258" r:id="rId5"/>
    <p:sldId id="305" r:id="rId6"/>
    <p:sldId id="300" r:id="rId7"/>
    <p:sldId id="297" r:id="rId8"/>
    <p:sldId id="298" r:id="rId9"/>
    <p:sldId id="299" r:id="rId10"/>
    <p:sldId id="318" r:id="rId11"/>
    <p:sldId id="313" r:id="rId12"/>
    <p:sldId id="314" r:id="rId13"/>
    <p:sldId id="306" r:id="rId14"/>
    <p:sldId id="259" r:id="rId15"/>
    <p:sldId id="266" r:id="rId16"/>
    <p:sldId id="317" r:id="rId17"/>
    <p:sldId id="260" r:id="rId18"/>
    <p:sldId id="319" r:id="rId19"/>
    <p:sldId id="264" r:id="rId20"/>
    <p:sldId id="307" r:id="rId21"/>
    <p:sldId id="311" r:id="rId22"/>
    <p:sldId id="310" r:id="rId23"/>
    <p:sldId id="312" r:id="rId24"/>
    <p:sldId id="316" r:id="rId25"/>
    <p:sldId id="302" r:id="rId26"/>
    <p:sldId id="301" r:id="rId27"/>
    <p:sldId id="303" r:id="rId28"/>
    <p:sldId id="31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088"/>
    <p:restoredTop sz="86245"/>
  </p:normalViewPr>
  <p:slideViewPr>
    <p:cSldViewPr snapToGrid="0" snapToObjects="1">
      <p:cViewPr varScale="1">
        <p:scale>
          <a:sx n="70" d="100"/>
          <a:sy n="70" d="100"/>
        </p:scale>
        <p:origin x="184" y="1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p:scale>
          <a:sx n="80" d="100"/>
          <a:sy n="80" d="100"/>
        </p:scale>
        <p:origin x="1960" y="6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38EB5-5E46-3341-95BF-CC572FCCD8FC}" type="doc">
      <dgm:prSet loTypeId="urn:microsoft.com/office/officeart/2005/8/layout/gear1" loCatId="" qsTypeId="urn:microsoft.com/office/officeart/2005/8/quickstyle/simple1" qsCatId="simple" csTypeId="urn:microsoft.com/office/officeart/2005/8/colors/accent1_2" csCatId="accent1" phldr="1"/>
      <dgm:spPr/>
    </dgm:pt>
    <dgm:pt modelId="{3CAC380E-15CE-5643-9DA9-2B54C05C972C}">
      <dgm:prSet phldrT="[Text]"/>
      <dgm:spPr/>
      <dgm:t>
        <a:bodyPr/>
        <a:lstStyle/>
        <a:p>
          <a:pPr>
            <a:buNone/>
          </a:pPr>
          <a:r>
            <a:rPr lang="en-GB" b="1" dirty="0">
              <a:solidFill>
                <a:srgbClr val="FFFF00"/>
              </a:solidFill>
            </a:rPr>
            <a:t>1920s–1950s: Insulin, sulfonylureas, metformin</a:t>
          </a:r>
        </a:p>
      </dgm:t>
    </dgm:pt>
    <dgm:pt modelId="{37BD82B6-A163-754A-A89F-EF6AF2ABC759}" type="parTrans" cxnId="{B2F3753D-8AE8-6845-9670-5C74431CBB42}">
      <dgm:prSet/>
      <dgm:spPr/>
      <dgm:t>
        <a:bodyPr/>
        <a:lstStyle/>
        <a:p>
          <a:endParaRPr lang="en-GB"/>
        </a:p>
      </dgm:t>
    </dgm:pt>
    <dgm:pt modelId="{FE78DB4F-4FD6-CC4C-894D-E8A252E8EE34}" type="sibTrans" cxnId="{B2F3753D-8AE8-6845-9670-5C74431CBB42}">
      <dgm:prSet/>
      <dgm:spPr/>
      <dgm:t>
        <a:bodyPr/>
        <a:lstStyle/>
        <a:p>
          <a:endParaRPr lang="en-GB"/>
        </a:p>
      </dgm:t>
    </dgm:pt>
    <dgm:pt modelId="{DB3FC6A9-2A96-9E45-806F-80D30B814DA4}">
      <dgm:prSet phldrT="[Text]" custT="1"/>
      <dgm:spPr/>
      <dgm:t>
        <a:bodyPr/>
        <a:lstStyle/>
        <a:p>
          <a:pPr>
            <a:buNone/>
          </a:pPr>
          <a:r>
            <a:rPr lang="en-GB" sz="1400" b="1" dirty="0">
              <a:solidFill>
                <a:srgbClr val="FFFF00"/>
              </a:solidFill>
            </a:rPr>
            <a:t>1990-2000s: DPP-4 inhibitors ‘gliptins</a:t>
          </a:r>
          <a:r>
            <a:rPr lang="en-GB" sz="1200" dirty="0">
              <a:solidFill>
                <a:srgbClr val="FFFF00"/>
              </a:solidFill>
            </a:rPr>
            <a:t>’ </a:t>
          </a:r>
        </a:p>
      </dgm:t>
    </dgm:pt>
    <dgm:pt modelId="{994F6DCD-E544-9142-993C-AB7951771646}" type="parTrans" cxnId="{EB65FA1C-E614-DB42-A4AE-FFD47AE57189}">
      <dgm:prSet/>
      <dgm:spPr/>
      <dgm:t>
        <a:bodyPr/>
        <a:lstStyle/>
        <a:p>
          <a:endParaRPr lang="en-GB"/>
        </a:p>
      </dgm:t>
    </dgm:pt>
    <dgm:pt modelId="{A14D8A0F-587E-F245-9F2C-12D9021B4DC7}" type="sibTrans" cxnId="{EB65FA1C-E614-DB42-A4AE-FFD47AE57189}">
      <dgm:prSet/>
      <dgm:spPr/>
      <dgm:t>
        <a:bodyPr/>
        <a:lstStyle/>
        <a:p>
          <a:endParaRPr lang="en-GB"/>
        </a:p>
      </dgm:t>
    </dgm:pt>
    <dgm:pt modelId="{0341F1B4-EDB0-AA49-9ADD-024BE66DE5EE}">
      <dgm:prSet phldrT="[Text]" custT="1"/>
      <dgm:spPr/>
      <dgm:t>
        <a:bodyPr/>
        <a:lstStyle/>
        <a:p>
          <a:pPr>
            <a:buNone/>
          </a:pPr>
          <a:r>
            <a:rPr lang="en-GB" sz="1400" b="1" dirty="0">
              <a:solidFill>
                <a:srgbClr val="FFFF00"/>
              </a:solidFill>
            </a:rPr>
            <a:t>2010s: SGLT2 inhibitors '</a:t>
          </a:r>
          <a:r>
            <a:rPr lang="en-GB" sz="1400" b="1" dirty="0" err="1">
              <a:solidFill>
                <a:srgbClr val="FFFF00"/>
              </a:solidFill>
            </a:rPr>
            <a:t>glifozins</a:t>
          </a:r>
          <a:r>
            <a:rPr lang="en-GB" sz="1400" b="1" dirty="0"/>
            <a:t>'</a:t>
          </a:r>
        </a:p>
      </dgm:t>
    </dgm:pt>
    <dgm:pt modelId="{5CD5C9A3-2209-3848-A24F-39577EF37162}" type="parTrans" cxnId="{8F9E7971-F9D3-6942-878D-0263EAB37307}">
      <dgm:prSet/>
      <dgm:spPr/>
      <dgm:t>
        <a:bodyPr/>
        <a:lstStyle/>
        <a:p>
          <a:endParaRPr lang="en-GB"/>
        </a:p>
      </dgm:t>
    </dgm:pt>
    <dgm:pt modelId="{E203E002-22FB-5549-9D1B-114AFBDDCD2E}" type="sibTrans" cxnId="{8F9E7971-F9D3-6942-878D-0263EAB37307}">
      <dgm:prSet/>
      <dgm:spPr/>
      <dgm:t>
        <a:bodyPr/>
        <a:lstStyle/>
        <a:p>
          <a:endParaRPr lang="en-GB"/>
        </a:p>
      </dgm:t>
    </dgm:pt>
    <dgm:pt modelId="{2C46F6AA-58FE-BB48-803C-6147322BFE19}">
      <dgm:prSet custT="1"/>
      <dgm:spPr/>
      <dgm:t>
        <a:bodyPr/>
        <a:lstStyle/>
        <a:p>
          <a:pPr algn="ctr">
            <a:buFont typeface="Wingdings" pitchFamily="2" charset="2"/>
            <a:buChar char="Ø"/>
          </a:pPr>
          <a:r>
            <a:rPr lang="en-GB" sz="1400" b="1" dirty="0">
              <a:solidFill>
                <a:srgbClr val="0070C0"/>
              </a:solidFill>
            </a:rPr>
            <a:t>Personalised, early combination therapy</a:t>
          </a:r>
        </a:p>
      </dgm:t>
    </dgm:pt>
    <dgm:pt modelId="{894DD0E2-C956-6741-867E-087B6170F402}" type="parTrans" cxnId="{00C17634-8C77-4F4C-829A-279029680389}">
      <dgm:prSet/>
      <dgm:spPr/>
      <dgm:t>
        <a:bodyPr/>
        <a:lstStyle/>
        <a:p>
          <a:endParaRPr lang="en-GB"/>
        </a:p>
      </dgm:t>
    </dgm:pt>
    <dgm:pt modelId="{13F0A434-0F55-1048-A428-E58D0CB87217}" type="sibTrans" cxnId="{00C17634-8C77-4F4C-829A-279029680389}">
      <dgm:prSet/>
      <dgm:spPr/>
      <dgm:t>
        <a:bodyPr/>
        <a:lstStyle/>
        <a:p>
          <a:endParaRPr lang="en-GB"/>
        </a:p>
      </dgm:t>
    </dgm:pt>
    <dgm:pt modelId="{EB8A8CBC-0A65-4447-9E61-1195566A9EA0}" type="pres">
      <dgm:prSet presAssocID="{F9638EB5-5E46-3341-95BF-CC572FCCD8FC}" presName="composite" presStyleCnt="0">
        <dgm:presLayoutVars>
          <dgm:chMax val="3"/>
          <dgm:animLvl val="lvl"/>
          <dgm:resizeHandles val="exact"/>
        </dgm:presLayoutVars>
      </dgm:prSet>
      <dgm:spPr/>
    </dgm:pt>
    <dgm:pt modelId="{DF8CB024-18BB-2C48-AD7D-37B2D18A06DA}" type="pres">
      <dgm:prSet presAssocID="{3CAC380E-15CE-5643-9DA9-2B54C05C972C}" presName="gear1" presStyleLbl="node1" presStyleIdx="0" presStyleCnt="3">
        <dgm:presLayoutVars>
          <dgm:chMax val="1"/>
          <dgm:bulletEnabled val="1"/>
        </dgm:presLayoutVars>
      </dgm:prSet>
      <dgm:spPr/>
    </dgm:pt>
    <dgm:pt modelId="{2737A2FE-BBD8-0B45-AF36-65B5A0A5EE10}" type="pres">
      <dgm:prSet presAssocID="{3CAC380E-15CE-5643-9DA9-2B54C05C972C}" presName="gear1srcNode" presStyleLbl="node1" presStyleIdx="0" presStyleCnt="3"/>
      <dgm:spPr/>
    </dgm:pt>
    <dgm:pt modelId="{054FAA4F-3077-A144-9AAB-0094C67F1E3E}" type="pres">
      <dgm:prSet presAssocID="{3CAC380E-15CE-5643-9DA9-2B54C05C972C}" presName="gear1dstNode" presStyleLbl="node1" presStyleIdx="0" presStyleCnt="3"/>
      <dgm:spPr/>
    </dgm:pt>
    <dgm:pt modelId="{053BE51E-2A19-8842-84A9-92D88234E1B0}" type="pres">
      <dgm:prSet presAssocID="{DB3FC6A9-2A96-9E45-806F-80D30B814DA4}" presName="gear2" presStyleLbl="node1" presStyleIdx="1" presStyleCnt="3" custScaleX="116416" custScaleY="105249">
        <dgm:presLayoutVars>
          <dgm:chMax val="1"/>
          <dgm:bulletEnabled val="1"/>
        </dgm:presLayoutVars>
      </dgm:prSet>
      <dgm:spPr/>
    </dgm:pt>
    <dgm:pt modelId="{9851DA8B-D017-BB47-A714-3E7F38C1A8A4}" type="pres">
      <dgm:prSet presAssocID="{DB3FC6A9-2A96-9E45-806F-80D30B814DA4}" presName="gear2srcNode" presStyleLbl="node1" presStyleIdx="1" presStyleCnt="3"/>
      <dgm:spPr/>
    </dgm:pt>
    <dgm:pt modelId="{22F9664C-0AEF-A64B-BD28-6A1075AFFA48}" type="pres">
      <dgm:prSet presAssocID="{DB3FC6A9-2A96-9E45-806F-80D30B814DA4}" presName="gear2dstNode" presStyleLbl="node1" presStyleIdx="1" presStyleCnt="3"/>
      <dgm:spPr/>
    </dgm:pt>
    <dgm:pt modelId="{334CF4A3-011B-F745-9E95-A84A1DAC5E07}" type="pres">
      <dgm:prSet presAssocID="{0341F1B4-EDB0-AA49-9ADD-024BE66DE5EE}" presName="gear3" presStyleLbl="node1" presStyleIdx="2" presStyleCnt="3"/>
      <dgm:spPr/>
    </dgm:pt>
    <dgm:pt modelId="{3225F76D-67E1-DD42-9547-31DF53BB2B85}" type="pres">
      <dgm:prSet presAssocID="{0341F1B4-EDB0-AA49-9ADD-024BE66DE5EE}" presName="gear3tx" presStyleLbl="node1" presStyleIdx="2" presStyleCnt="3">
        <dgm:presLayoutVars>
          <dgm:chMax val="1"/>
          <dgm:bulletEnabled val="1"/>
        </dgm:presLayoutVars>
      </dgm:prSet>
      <dgm:spPr/>
    </dgm:pt>
    <dgm:pt modelId="{A80873FA-4770-0048-B96E-602A77E987AF}" type="pres">
      <dgm:prSet presAssocID="{0341F1B4-EDB0-AA49-9ADD-024BE66DE5EE}" presName="gear3srcNode" presStyleLbl="node1" presStyleIdx="2" presStyleCnt="3"/>
      <dgm:spPr/>
    </dgm:pt>
    <dgm:pt modelId="{85B61899-1EBD-AB41-96E6-36A029FCA0E4}" type="pres">
      <dgm:prSet presAssocID="{0341F1B4-EDB0-AA49-9ADD-024BE66DE5EE}" presName="gear3dstNode" presStyleLbl="node1" presStyleIdx="2" presStyleCnt="3"/>
      <dgm:spPr/>
    </dgm:pt>
    <dgm:pt modelId="{B1B3BE3D-A8E2-4F42-AF63-B468EAF66E2B}" type="pres">
      <dgm:prSet presAssocID="{0341F1B4-EDB0-AA49-9ADD-024BE66DE5EE}" presName="gear3ch" presStyleLbl="fgAcc1" presStyleIdx="0" presStyleCnt="1" custScaleX="164163" custScaleY="63481" custLinFactNeighborX="47840" custLinFactNeighborY="2491">
        <dgm:presLayoutVars>
          <dgm:chMax val="0"/>
          <dgm:bulletEnabled val="1"/>
        </dgm:presLayoutVars>
      </dgm:prSet>
      <dgm:spPr/>
    </dgm:pt>
    <dgm:pt modelId="{5E68AE8E-ADAD-2A4F-8D87-8E5A427F2202}" type="pres">
      <dgm:prSet presAssocID="{FE78DB4F-4FD6-CC4C-894D-E8A252E8EE34}" presName="connector1" presStyleLbl="sibTrans2D1" presStyleIdx="0" presStyleCnt="3"/>
      <dgm:spPr/>
    </dgm:pt>
    <dgm:pt modelId="{D79989C4-5B75-DE44-8D48-DD4E446BAB46}" type="pres">
      <dgm:prSet presAssocID="{A14D8A0F-587E-F245-9F2C-12D9021B4DC7}" presName="connector2" presStyleLbl="sibTrans2D1" presStyleIdx="1" presStyleCnt="3"/>
      <dgm:spPr/>
    </dgm:pt>
    <dgm:pt modelId="{1DCB584C-A960-C547-AB5A-B3168C4F69F0}" type="pres">
      <dgm:prSet presAssocID="{E203E002-22FB-5549-9D1B-114AFBDDCD2E}" presName="connector3" presStyleLbl="sibTrans2D1" presStyleIdx="2" presStyleCnt="3"/>
      <dgm:spPr/>
    </dgm:pt>
  </dgm:ptLst>
  <dgm:cxnLst>
    <dgm:cxn modelId="{1806DB1B-AD96-AE41-BA60-D94A577CE8CB}" type="presOf" srcId="{F9638EB5-5E46-3341-95BF-CC572FCCD8FC}" destId="{EB8A8CBC-0A65-4447-9E61-1195566A9EA0}" srcOrd="0" destOrd="0" presId="urn:microsoft.com/office/officeart/2005/8/layout/gear1"/>
    <dgm:cxn modelId="{949AF81C-7C93-9B4F-B399-BA1441D79307}" type="presOf" srcId="{2C46F6AA-58FE-BB48-803C-6147322BFE19}" destId="{B1B3BE3D-A8E2-4F42-AF63-B468EAF66E2B}" srcOrd="0" destOrd="0" presId="urn:microsoft.com/office/officeart/2005/8/layout/gear1"/>
    <dgm:cxn modelId="{EB65FA1C-E614-DB42-A4AE-FFD47AE57189}" srcId="{F9638EB5-5E46-3341-95BF-CC572FCCD8FC}" destId="{DB3FC6A9-2A96-9E45-806F-80D30B814DA4}" srcOrd="1" destOrd="0" parTransId="{994F6DCD-E544-9142-993C-AB7951771646}" sibTransId="{A14D8A0F-587E-F245-9F2C-12D9021B4DC7}"/>
    <dgm:cxn modelId="{57D76C21-47D1-BB45-9E52-80600FC8BAB3}" type="presOf" srcId="{E203E002-22FB-5549-9D1B-114AFBDDCD2E}" destId="{1DCB584C-A960-C547-AB5A-B3168C4F69F0}" srcOrd="0" destOrd="0" presId="urn:microsoft.com/office/officeart/2005/8/layout/gear1"/>
    <dgm:cxn modelId="{94B12122-58E2-CD41-B37B-951979D53C2D}" type="presOf" srcId="{DB3FC6A9-2A96-9E45-806F-80D30B814DA4}" destId="{22F9664C-0AEF-A64B-BD28-6A1075AFFA48}" srcOrd="2" destOrd="0" presId="urn:microsoft.com/office/officeart/2005/8/layout/gear1"/>
    <dgm:cxn modelId="{5D1D8129-1C6F-FA49-92C3-9D9BD1C45C0D}" type="presOf" srcId="{DB3FC6A9-2A96-9E45-806F-80D30B814DA4}" destId="{9851DA8B-D017-BB47-A714-3E7F38C1A8A4}" srcOrd="1" destOrd="0" presId="urn:microsoft.com/office/officeart/2005/8/layout/gear1"/>
    <dgm:cxn modelId="{00C17634-8C77-4F4C-829A-279029680389}" srcId="{0341F1B4-EDB0-AA49-9ADD-024BE66DE5EE}" destId="{2C46F6AA-58FE-BB48-803C-6147322BFE19}" srcOrd="0" destOrd="0" parTransId="{894DD0E2-C956-6741-867E-087B6170F402}" sibTransId="{13F0A434-0F55-1048-A428-E58D0CB87217}"/>
    <dgm:cxn modelId="{10F1CF37-14C0-F84F-900C-508F6708EEA3}" type="presOf" srcId="{0341F1B4-EDB0-AA49-9ADD-024BE66DE5EE}" destId="{85B61899-1EBD-AB41-96E6-36A029FCA0E4}" srcOrd="3" destOrd="0" presId="urn:microsoft.com/office/officeart/2005/8/layout/gear1"/>
    <dgm:cxn modelId="{B2F3753D-8AE8-6845-9670-5C74431CBB42}" srcId="{F9638EB5-5E46-3341-95BF-CC572FCCD8FC}" destId="{3CAC380E-15CE-5643-9DA9-2B54C05C972C}" srcOrd="0" destOrd="0" parTransId="{37BD82B6-A163-754A-A89F-EF6AF2ABC759}" sibTransId="{FE78DB4F-4FD6-CC4C-894D-E8A252E8EE34}"/>
    <dgm:cxn modelId="{9880804B-6ABD-8942-87DF-FF52C638B279}" type="presOf" srcId="{0341F1B4-EDB0-AA49-9ADD-024BE66DE5EE}" destId="{3225F76D-67E1-DD42-9547-31DF53BB2B85}" srcOrd="1" destOrd="0" presId="urn:microsoft.com/office/officeart/2005/8/layout/gear1"/>
    <dgm:cxn modelId="{0EDF575E-2071-4C40-899C-28471A3FBD72}" type="presOf" srcId="{A14D8A0F-587E-F245-9F2C-12D9021B4DC7}" destId="{D79989C4-5B75-DE44-8D48-DD4E446BAB46}" srcOrd="0" destOrd="0" presId="urn:microsoft.com/office/officeart/2005/8/layout/gear1"/>
    <dgm:cxn modelId="{B5B10F6A-19FB-C642-A8DF-6478B7909696}" type="presOf" srcId="{FE78DB4F-4FD6-CC4C-894D-E8A252E8EE34}" destId="{5E68AE8E-ADAD-2A4F-8D87-8E5A427F2202}" srcOrd="0" destOrd="0" presId="urn:microsoft.com/office/officeart/2005/8/layout/gear1"/>
    <dgm:cxn modelId="{7A10286B-D4E4-644E-BD95-4039BA8BB64F}" type="presOf" srcId="{3CAC380E-15CE-5643-9DA9-2B54C05C972C}" destId="{2737A2FE-BBD8-0B45-AF36-65B5A0A5EE10}" srcOrd="1" destOrd="0" presId="urn:microsoft.com/office/officeart/2005/8/layout/gear1"/>
    <dgm:cxn modelId="{8F9E7971-F9D3-6942-878D-0263EAB37307}" srcId="{F9638EB5-5E46-3341-95BF-CC572FCCD8FC}" destId="{0341F1B4-EDB0-AA49-9ADD-024BE66DE5EE}" srcOrd="2" destOrd="0" parTransId="{5CD5C9A3-2209-3848-A24F-39577EF37162}" sibTransId="{E203E002-22FB-5549-9D1B-114AFBDDCD2E}"/>
    <dgm:cxn modelId="{CCDEFFA7-2879-DB44-81AC-CCCEC89BA287}" type="presOf" srcId="{3CAC380E-15CE-5643-9DA9-2B54C05C972C}" destId="{DF8CB024-18BB-2C48-AD7D-37B2D18A06DA}" srcOrd="0" destOrd="0" presId="urn:microsoft.com/office/officeart/2005/8/layout/gear1"/>
    <dgm:cxn modelId="{09C88EAA-EA00-214B-8ECE-AA130CA2F31B}" type="presOf" srcId="{DB3FC6A9-2A96-9E45-806F-80D30B814DA4}" destId="{053BE51E-2A19-8842-84A9-92D88234E1B0}" srcOrd="0" destOrd="0" presId="urn:microsoft.com/office/officeart/2005/8/layout/gear1"/>
    <dgm:cxn modelId="{90FB68BC-195C-9A4E-8237-3E6E489DEAF7}" type="presOf" srcId="{3CAC380E-15CE-5643-9DA9-2B54C05C972C}" destId="{054FAA4F-3077-A144-9AAB-0094C67F1E3E}" srcOrd="2" destOrd="0" presId="urn:microsoft.com/office/officeart/2005/8/layout/gear1"/>
    <dgm:cxn modelId="{44351ECB-FA18-3740-B0B3-DF147A396880}" type="presOf" srcId="{0341F1B4-EDB0-AA49-9ADD-024BE66DE5EE}" destId="{334CF4A3-011B-F745-9E95-A84A1DAC5E07}" srcOrd="0" destOrd="0" presId="urn:microsoft.com/office/officeart/2005/8/layout/gear1"/>
    <dgm:cxn modelId="{31BA9ED6-4DD7-2546-80AE-1109D719D257}" type="presOf" srcId="{0341F1B4-EDB0-AA49-9ADD-024BE66DE5EE}" destId="{A80873FA-4770-0048-B96E-602A77E987AF}" srcOrd="2" destOrd="0" presId="urn:microsoft.com/office/officeart/2005/8/layout/gear1"/>
    <dgm:cxn modelId="{73F9EA81-06B1-0547-B259-238AE6904964}" type="presParOf" srcId="{EB8A8CBC-0A65-4447-9E61-1195566A9EA0}" destId="{DF8CB024-18BB-2C48-AD7D-37B2D18A06DA}" srcOrd="0" destOrd="0" presId="urn:microsoft.com/office/officeart/2005/8/layout/gear1"/>
    <dgm:cxn modelId="{136781F8-AEE6-DC47-9EE6-347F674A043C}" type="presParOf" srcId="{EB8A8CBC-0A65-4447-9E61-1195566A9EA0}" destId="{2737A2FE-BBD8-0B45-AF36-65B5A0A5EE10}" srcOrd="1" destOrd="0" presId="urn:microsoft.com/office/officeart/2005/8/layout/gear1"/>
    <dgm:cxn modelId="{29FA6539-DE40-2041-AF8F-05529122A71B}" type="presParOf" srcId="{EB8A8CBC-0A65-4447-9E61-1195566A9EA0}" destId="{054FAA4F-3077-A144-9AAB-0094C67F1E3E}" srcOrd="2" destOrd="0" presId="urn:microsoft.com/office/officeart/2005/8/layout/gear1"/>
    <dgm:cxn modelId="{3EB85762-3963-B449-89E6-7E3526DA56E2}" type="presParOf" srcId="{EB8A8CBC-0A65-4447-9E61-1195566A9EA0}" destId="{053BE51E-2A19-8842-84A9-92D88234E1B0}" srcOrd="3" destOrd="0" presId="urn:microsoft.com/office/officeart/2005/8/layout/gear1"/>
    <dgm:cxn modelId="{72B7C3CF-7A8D-3648-9080-B9403E3DE4A4}" type="presParOf" srcId="{EB8A8CBC-0A65-4447-9E61-1195566A9EA0}" destId="{9851DA8B-D017-BB47-A714-3E7F38C1A8A4}" srcOrd="4" destOrd="0" presId="urn:microsoft.com/office/officeart/2005/8/layout/gear1"/>
    <dgm:cxn modelId="{C679B74E-A806-724E-90CB-AE2D37794ABE}" type="presParOf" srcId="{EB8A8CBC-0A65-4447-9E61-1195566A9EA0}" destId="{22F9664C-0AEF-A64B-BD28-6A1075AFFA48}" srcOrd="5" destOrd="0" presId="urn:microsoft.com/office/officeart/2005/8/layout/gear1"/>
    <dgm:cxn modelId="{473402D7-D012-1344-85E5-C2E69C05F2C7}" type="presParOf" srcId="{EB8A8CBC-0A65-4447-9E61-1195566A9EA0}" destId="{334CF4A3-011B-F745-9E95-A84A1DAC5E07}" srcOrd="6" destOrd="0" presId="urn:microsoft.com/office/officeart/2005/8/layout/gear1"/>
    <dgm:cxn modelId="{4B6F671E-35BA-0F41-9261-C9929AB1E2B7}" type="presParOf" srcId="{EB8A8CBC-0A65-4447-9E61-1195566A9EA0}" destId="{3225F76D-67E1-DD42-9547-31DF53BB2B85}" srcOrd="7" destOrd="0" presId="urn:microsoft.com/office/officeart/2005/8/layout/gear1"/>
    <dgm:cxn modelId="{40F4A44D-F34E-ED40-A453-F562DF6F526C}" type="presParOf" srcId="{EB8A8CBC-0A65-4447-9E61-1195566A9EA0}" destId="{A80873FA-4770-0048-B96E-602A77E987AF}" srcOrd="8" destOrd="0" presId="urn:microsoft.com/office/officeart/2005/8/layout/gear1"/>
    <dgm:cxn modelId="{C1599161-8553-6548-8DA3-B194015E50F4}" type="presParOf" srcId="{EB8A8CBC-0A65-4447-9E61-1195566A9EA0}" destId="{85B61899-1EBD-AB41-96E6-36A029FCA0E4}" srcOrd="9" destOrd="0" presId="urn:microsoft.com/office/officeart/2005/8/layout/gear1"/>
    <dgm:cxn modelId="{F2004A3B-1294-FB4B-9F02-F56BC71B54D1}" type="presParOf" srcId="{EB8A8CBC-0A65-4447-9E61-1195566A9EA0}" destId="{B1B3BE3D-A8E2-4F42-AF63-B468EAF66E2B}" srcOrd="10" destOrd="0" presId="urn:microsoft.com/office/officeart/2005/8/layout/gear1"/>
    <dgm:cxn modelId="{3677818D-7857-4F44-AEA2-EE901F7B8DFB}" type="presParOf" srcId="{EB8A8CBC-0A65-4447-9E61-1195566A9EA0}" destId="{5E68AE8E-ADAD-2A4F-8D87-8E5A427F2202}" srcOrd="11" destOrd="0" presId="urn:microsoft.com/office/officeart/2005/8/layout/gear1"/>
    <dgm:cxn modelId="{B26FCEFF-58A9-A44D-82C3-B0E7557FA327}" type="presParOf" srcId="{EB8A8CBC-0A65-4447-9E61-1195566A9EA0}" destId="{D79989C4-5B75-DE44-8D48-DD4E446BAB46}" srcOrd="12" destOrd="0" presId="urn:microsoft.com/office/officeart/2005/8/layout/gear1"/>
    <dgm:cxn modelId="{0039FF7F-F239-F542-B010-AEE07A07E6A4}" type="presParOf" srcId="{EB8A8CBC-0A65-4447-9E61-1195566A9EA0}" destId="{1DCB584C-A960-C547-AB5A-B3168C4F69F0}" srcOrd="1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CB024-18BB-2C48-AD7D-37B2D18A06DA}">
      <dsp:nvSpPr>
        <dsp:cNvPr id="0" name=""/>
        <dsp:cNvSpPr/>
      </dsp:nvSpPr>
      <dsp:spPr>
        <a:xfrm>
          <a:off x="2591016" y="1937417"/>
          <a:ext cx="2367955" cy="2367955"/>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FFFF00"/>
              </a:solidFill>
            </a:rPr>
            <a:t>1920s–1950s: Insulin, sulfonylureas, metformin</a:t>
          </a:r>
        </a:p>
      </dsp:txBody>
      <dsp:txXfrm>
        <a:off x="3067080" y="2492099"/>
        <a:ext cx="1415827" cy="1217178"/>
      </dsp:txXfrm>
    </dsp:sp>
    <dsp:sp modelId="{053BE51E-2A19-8842-84A9-92D88234E1B0}">
      <dsp:nvSpPr>
        <dsp:cNvPr id="0" name=""/>
        <dsp:cNvSpPr/>
      </dsp:nvSpPr>
      <dsp:spPr>
        <a:xfrm>
          <a:off x="1071943" y="1332521"/>
          <a:ext cx="2004857" cy="181254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00"/>
              </a:solidFill>
            </a:rPr>
            <a:t>1990-2000s: DPP-4 inhibitors ‘gliptins</a:t>
          </a:r>
          <a:r>
            <a:rPr lang="en-GB" sz="1200" kern="1200" dirty="0">
              <a:solidFill>
                <a:srgbClr val="FFFF00"/>
              </a:solidFill>
            </a:rPr>
            <a:t>’ </a:t>
          </a:r>
        </a:p>
      </dsp:txBody>
      <dsp:txXfrm>
        <a:off x="1556211" y="1791592"/>
        <a:ext cx="1036321" cy="894402"/>
      </dsp:txXfrm>
    </dsp:sp>
    <dsp:sp modelId="{334CF4A3-011B-F745-9E95-A84A1DAC5E07}">
      <dsp:nvSpPr>
        <dsp:cNvPr id="0" name=""/>
        <dsp:cNvSpPr/>
      </dsp:nvSpPr>
      <dsp:spPr>
        <a:xfrm rot="20700000">
          <a:off x="2177876" y="189612"/>
          <a:ext cx="1687354" cy="168735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00"/>
              </a:solidFill>
            </a:rPr>
            <a:t>2010s: SGLT2 inhibitors '</a:t>
          </a:r>
          <a:r>
            <a:rPr lang="en-GB" sz="1400" b="1" kern="1200" dirty="0" err="1">
              <a:solidFill>
                <a:srgbClr val="FFFF00"/>
              </a:solidFill>
            </a:rPr>
            <a:t>glifozins</a:t>
          </a:r>
          <a:r>
            <a:rPr lang="en-GB" sz="1400" b="1" kern="1200" dirty="0"/>
            <a:t>'</a:t>
          </a:r>
        </a:p>
      </dsp:txBody>
      <dsp:txXfrm rot="-20700000">
        <a:off x="2547962" y="559698"/>
        <a:ext cx="947182" cy="947182"/>
      </dsp:txXfrm>
    </dsp:sp>
    <dsp:sp modelId="{B1B3BE3D-A8E2-4F42-AF63-B468EAF66E2B}">
      <dsp:nvSpPr>
        <dsp:cNvPr id="0" name=""/>
        <dsp:cNvSpPr/>
      </dsp:nvSpPr>
      <dsp:spPr>
        <a:xfrm>
          <a:off x="3622259" y="747309"/>
          <a:ext cx="2473740" cy="5739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ctr" defTabSz="622300">
            <a:lnSpc>
              <a:spcPct val="90000"/>
            </a:lnSpc>
            <a:spcBef>
              <a:spcPct val="0"/>
            </a:spcBef>
            <a:spcAft>
              <a:spcPct val="15000"/>
            </a:spcAft>
            <a:buFont typeface="Wingdings" pitchFamily="2" charset="2"/>
            <a:buChar char="Ø"/>
          </a:pPr>
          <a:r>
            <a:rPr lang="en-GB" sz="1400" b="1" kern="1200" dirty="0">
              <a:solidFill>
                <a:srgbClr val="0070C0"/>
              </a:solidFill>
            </a:rPr>
            <a:t>Personalised, early combination therapy</a:t>
          </a:r>
        </a:p>
      </dsp:txBody>
      <dsp:txXfrm>
        <a:off x="3639069" y="764119"/>
        <a:ext cx="2440120" cy="540329"/>
      </dsp:txXfrm>
    </dsp:sp>
    <dsp:sp modelId="{5E68AE8E-ADAD-2A4F-8D87-8E5A427F2202}">
      <dsp:nvSpPr>
        <dsp:cNvPr id="0" name=""/>
        <dsp:cNvSpPr/>
      </dsp:nvSpPr>
      <dsp:spPr>
        <a:xfrm>
          <a:off x="2410155" y="1579404"/>
          <a:ext cx="3030982" cy="3030982"/>
        </a:xfrm>
        <a:prstGeom prst="circularArrow">
          <a:avLst>
            <a:gd name="adj1" fmla="val 4687"/>
            <a:gd name="adj2" fmla="val 299029"/>
            <a:gd name="adj3" fmla="val 2518809"/>
            <a:gd name="adj4" fmla="val 1585559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9989C4-5B75-DE44-8D48-DD4E446BAB46}">
      <dsp:nvSpPr>
        <dsp:cNvPr id="0" name=""/>
        <dsp:cNvSpPr/>
      </dsp:nvSpPr>
      <dsp:spPr>
        <a:xfrm>
          <a:off x="908307" y="996196"/>
          <a:ext cx="2202198" cy="220219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CB584C-A960-C547-AB5A-B3168C4F69F0}">
      <dsp:nvSpPr>
        <dsp:cNvPr id="0" name=""/>
        <dsp:cNvSpPr/>
      </dsp:nvSpPr>
      <dsp:spPr>
        <a:xfrm>
          <a:off x="1787573" y="-180458"/>
          <a:ext cx="2374413" cy="237441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495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noAutofit/>
          </a:bodyPr>
          <a:lstStyle/>
          <a:p>
            <a:r>
              <a:rPr lang="en-GB" dirty="0"/>
              <a:t>This talk is hopefully going to cover things that are common, important, and  things that are emerging /newer </a:t>
            </a:r>
            <a:endParaRPr dirty="0"/>
          </a:p>
        </p:txBody>
      </p:sp>
      <p:sp>
        <p:nvSpPr>
          <p:cNvPr id="4" name="Slide Number Placeholder 3"/>
          <p:cNvSpPr>
            <a:spLocks noGrp="1"/>
          </p:cNvSpPr>
          <p:nvPr>
            <p:ph type="sldNum" sz="quarter" idx="5"/>
          </p:nvPr>
        </p:nvSpPr>
        <p:spPr/>
      </p:sp>
      <p:sp>
        <p:nvSpPr>
          <p:cNvPr id="5" name="TextBox 4">
            <a:extLst>
              <a:ext uri="{FF2B5EF4-FFF2-40B4-BE49-F238E27FC236}">
                <a16:creationId xmlns:a16="http://schemas.microsoft.com/office/drawing/2014/main" id="{FDDBEA23-38E8-5253-748D-0E72BC3A6156}"/>
              </a:ext>
            </a:extLst>
          </p:cNvPr>
          <p:cNvSpPr txBox="1"/>
          <p:nvPr/>
        </p:nvSpPr>
        <p:spPr>
          <a:xfrm>
            <a:off x="185530" y="662609"/>
            <a:ext cx="6361044" cy="3139321"/>
          </a:xfrm>
          <a:prstGeom prst="rect">
            <a:avLst/>
          </a:prstGeom>
          <a:noFill/>
        </p:spPr>
        <p:txBody>
          <a:bodyPr wrap="square" rtlCol="0">
            <a:spAutoFit/>
          </a:bodyPr>
          <a:lstStyle/>
          <a:p>
            <a:r>
              <a:rPr lang="en-GB"/>
              <a:t>“~15–20% of people &gt;75 have diabetes (higher in frailty)” “Significant proportion undiagnosed” “Older adults often present atypically (e.g. falls, delirium, cognitive decline</a:t>
            </a:r>
          </a:p>
          <a:p>
            <a:endParaRPr lang="en-GB"/>
          </a:p>
          <a:p>
            <a:endParaRPr lang="en-GB"/>
          </a:p>
          <a:p>
            <a:r>
              <a:rPr lang="en-GB"/>
              <a:t>Explain that diabetes management in older adults differs significantly from middle-aged populations. </a:t>
            </a:r>
          </a:p>
          <a:p>
            <a:endParaRPr lang="en-GB"/>
          </a:p>
          <a:p>
            <a:endParaRPr lang="en-GB"/>
          </a:p>
          <a:p>
            <a:endParaRPr lang="en-GB"/>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1509612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111478"/>
                </a:solidFill>
                <a:effectLst/>
              </a:rPr>
              <a:t>SGLT2 inhibitors are a type of medication you might need to take if you have </a:t>
            </a:r>
            <a:r>
              <a:rPr lang="en-GB" sz="1200" b="1" dirty="0">
                <a:solidFill>
                  <a:srgbClr val="111478"/>
                </a:solidFill>
              </a:rPr>
              <a:t>T2DM</a:t>
            </a:r>
            <a:r>
              <a:rPr lang="en-GB" sz="1200" b="0" i="0" dirty="0">
                <a:solidFill>
                  <a:srgbClr val="111478"/>
                </a:solidFill>
                <a:effectLst/>
              </a:rPr>
              <a:t>. They are also known as gliflozins. </a:t>
            </a:r>
            <a:r>
              <a:rPr lang="en-GB" b="0" i="0" dirty="0">
                <a:solidFill>
                  <a:srgbClr val="111478"/>
                </a:solidFill>
                <a:effectLst/>
              </a:rPr>
              <a:t> </a:t>
            </a:r>
            <a:endParaRPr lang="en-US" dirty="0"/>
          </a:p>
          <a:p>
            <a:pPr>
              <a:buFont typeface="Arial" panose="020B0604020202020204" pitchFamily="34" charset="0"/>
              <a:buChar char="•"/>
            </a:pPr>
            <a:r>
              <a:rPr lang="en-GB" b="1" dirty="0"/>
              <a:t>First introduced:</a:t>
            </a:r>
            <a:r>
              <a:rPr lang="en-GB" dirty="0"/>
              <a:t> </a:t>
            </a:r>
            <a:r>
              <a:rPr lang="en-GB" b="1" dirty="0"/>
              <a:t>~2013</a:t>
            </a:r>
            <a:r>
              <a:rPr lang="en-GB" dirty="0"/>
              <a:t> </a:t>
            </a:r>
          </a:p>
          <a:p>
            <a:pPr>
              <a:buFont typeface="Arial" panose="020B0604020202020204" pitchFamily="34" charset="0"/>
              <a:buChar char="•"/>
            </a:pPr>
            <a:r>
              <a:rPr lang="en-GB" dirty="0"/>
              <a:t>First drug: </a:t>
            </a:r>
            <a:r>
              <a:rPr lang="en-GB" b="1" dirty="0"/>
              <a:t>Canagliflozin</a:t>
            </a:r>
            <a:r>
              <a:rPr lang="en-GB" dirty="0"/>
              <a:t> (FDA 2013) followed by dapagliflozin, empagliflozin </a:t>
            </a:r>
          </a:p>
          <a:p>
            <a:pPr>
              <a:buFont typeface="Arial" panose="020B0604020202020204" pitchFamily="34" charset="0"/>
              <a:buChar char="•"/>
            </a:pPr>
            <a:endParaRPr lang="en-GB" dirty="0"/>
          </a:p>
          <a:p>
            <a:pPr>
              <a:buFont typeface="Arial" panose="020B0604020202020204" pitchFamily="34" charset="0"/>
              <a:buChar char="•"/>
            </a:pPr>
            <a:r>
              <a:rPr lang="en-GB" b="1" dirty="0"/>
              <a:t>Clinical use began early 2010s</a:t>
            </a:r>
            <a:r>
              <a:rPr lang="en-GB" dirty="0"/>
              <a:t> </a:t>
            </a:r>
          </a:p>
          <a:p>
            <a:pPr>
              <a:buFont typeface="Arial" panose="020B0604020202020204" pitchFamily="34" charset="0"/>
              <a:buChar char="•"/>
            </a:pPr>
            <a:r>
              <a:rPr lang="en-GB" dirty="0"/>
              <a:t>Major shift in last 10 years </a:t>
            </a:r>
            <a:r>
              <a:rPr lang="en-GB" b="1" dirty="0"/>
              <a:t>2015+</a:t>
            </a:r>
            <a:r>
              <a:rPr lang="en-GB" dirty="0"/>
              <a:t> → cardiovascular outcome trials (e.g. EMPA-REG)</a:t>
            </a:r>
          </a:p>
          <a:p>
            <a:endParaRPr lang="en-US" dirty="0"/>
          </a:p>
        </p:txBody>
      </p:sp>
    </p:spTree>
    <p:extLst>
      <p:ext uri="{BB962C8B-B14F-4D97-AF65-F5344CB8AC3E}">
        <p14:creationId xmlns:p14="http://schemas.microsoft.com/office/powerpoint/2010/main" val="556806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
        <p:nvSpPr>
          <p:cNvPr id="6" name="TextBox 5">
            <a:extLst>
              <a:ext uri="{FF2B5EF4-FFF2-40B4-BE49-F238E27FC236}">
                <a16:creationId xmlns:a16="http://schemas.microsoft.com/office/drawing/2014/main" id="{95AF4152-A234-E948-B019-72BD38EAD6DC}"/>
              </a:ext>
            </a:extLst>
          </p:cNvPr>
          <p:cNvSpPr txBox="1"/>
          <p:nvPr/>
        </p:nvSpPr>
        <p:spPr>
          <a:xfrm>
            <a:off x="251791" y="1347114"/>
            <a:ext cx="5910470" cy="3693319"/>
          </a:xfrm>
          <a:prstGeom prst="rect">
            <a:avLst/>
          </a:prstGeom>
          <a:noFill/>
        </p:spPr>
        <p:txBody>
          <a:bodyPr wrap="square">
            <a:spAutoFit/>
          </a:bodyPr>
          <a:lstStyle/>
          <a:p>
            <a:r>
              <a:rPr lang="en-GB"/>
              <a:t>Explain osmotic diuresis and BP lowering. Particularly beneficial in heart failure. Caution in frail elderly  with poor intake or postural hypotension.</a:t>
            </a:r>
          </a:p>
          <a:p>
            <a:r>
              <a:rPr lang="en-GB">
                <a:solidFill>
                  <a:srgbClr val="000000"/>
                </a:solidFill>
                <a:latin typeface="Frutiger W01"/>
              </a:rPr>
              <a:t>These </a:t>
            </a:r>
            <a:r>
              <a:rPr lang="en-GB" b="0" i="0">
                <a:solidFill>
                  <a:srgbClr val="000000"/>
                </a:solidFill>
                <a:effectLst/>
                <a:latin typeface="Frutiger W01"/>
              </a:rPr>
              <a:t>medicines were first developed to treat people with type 2 diabetes. They lower blood glucose (sugar) by increasing the amount of glucose in the urine. They have added benefits too. They can protect the kidneys and heart. They can slow the decline of kidney disease. They can reduce the risk of heart failure and heart attacks. These benefits apply to all people, not just those with type 2 diabetes. Sometimes they can also reduce blood pressure and weight. This is an additional advantage. For most people, the benefits outweigh the possible side effects.</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algn="l"/>
            <a:r>
              <a:rPr lang="en-GB" b="0" i="0" dirty="0">
                <a:solidFill>
                  <a:srgbClr val="0E0E0E"/>
                </a:solidFill>
                <a:effectLst/>
                <a:latin typeface="Inter"/>
              </a:rPr>
              <a:t>European Medicines Agency has concluded that serious, life-threatening, and fatal cases of diabetic ketoacidosis (DKA) have been reported rarely in patients taking an SGLT2 inhibitor. In several cases, the presentation of DKA was atypical with patients having only moderately elevated blood glucose levels, and some of them occurred during off-label use.</a:t>
            </a:r>
          </a:p>
          <a:p>
            <a:pPr algn="l"/>
            <a:r>
              <a:rPr lang="en-GB" b="0" i="0" dirty="0">
                <a:solidFill>
                  <a:srgbClr val="0E0E0E"/>
                </a:solidFill>
                <a:effectLst/>
                <a:latin typeface="Inter"/>
              </a:rPr>
              <a:t>To minimise the risk of such effects when treating patients with a SGLT2 inhibitor, the European Medicines Agency has issued the following advice:</a:t>
            </a:r>
          </a:p>
          <a:p>
            <a:pPr algn="l">
              <a:buFont typeface="Arial" panose="020B0604020202020204" pitchFamily="34" charset="0"/>
              <a:buChar char="•"/>
            </a:pPr>
            <a:r>
              <a:rPr lang="en-GB" b="0" i="0" dirty="0">
                <a:solidFill>
                  <a:srgbClr val="0E0E0E"/>
                </a:solidFill>
                <a:effectLst/>
                <a:latin typeface="Inter"/>
              </a:rPr>
              <a:t>inform patients of the signs and symptoms of DKA, (including rapid weight loss, nausea or vomiting, abdominal pain, fast and deep breathing, sleepiness, a sweet smell to the breath, a sweet or metallic taste in the mouth, or a different odour to urine or sweat), and advise them to seek immediate medical advice if they develop any of these</a:t>
            </a:r>
          </a:p>
          <a:p>
            <a:pPr algn="l">
              <a:buFont typeface="Arial" panose="020B0604020202020204" pitchFamily="34" charset="0"/>
              <a:buChar char="•"/>
            </a:pPr>
            <a:r>
              <a:rPr lang="en-GB" b="0" i="0" dirty="0">
                <a:solidFill>
                  <a:srgbClr val="0E0E0E"/>
                </a:solidFill>
                <a:effectLst/>
                <a:latin typeface="Inter"/>
              </a:rPr>
              <a:t>test for raised ketones in patients with signs and symptoms of DKA, even if plasma glucose levels are near-normal</a:t>
            </a:r>
          </a:p>
          <a:p>
            <a:pPr algn="l">
              <a:buFont typeface="Arial" panose="020B0604020202020204" pitchFamily="34" charset="0"/>
              <a:buChar char="•"/>
            </a:pPr>
            <a:r>
              <a:rPr lang="en-GB" b="0" i="0" dirty="0">
                <a:solidFill>
                  <a:srgbClr val="0E0E0E"/>
                </a:solidFill>
                <a:effectLst/>
                <a:latin typeface="Inter"/>
              </a:rPr>
              <a:t>use dapagliflozin with caution in patients with risk factors for DKA, (including a low beta cell reserve, conditions leading to restricted food intake or severe dehydration, sudden reduction in insulin, increased insulin requirements due to acute illness, surgery or alcohol abuse), and discuss these risk factors with patients</a:t>
            </a:r>
          </a:p>
          <a:p>
            <a:pPr algn="l">
              <a:buFont typeface="Arial" panose="020B0604020202020204" pitchFamily="34" charset="0"/>
              <a:buChar char="•"/>
            </a:pPr>
            <a:r>
              <a:rPr lang="en-GB" b="0" i="0" dirty="0">
                <a:solidFill>
                  <a:srgbClr val="0E0E0E"/>
                </a:solidFill>
                <a:effectLst/>
                <a:latin typeface="Inter"/>
              </a:rPr>
              <a:t>discontinue treatment if DKA is suspected or diagnosed</a:t>
            </a:r>
          </a:p>
          <a:p>
            <a:pPr algn="l">
              <a:buFont typeface="Arial" panose="020B0604020202020204" pitchFamily="34" charset="0"/>
              <a:buChar char="•"/>
            </a:pPr>
            <a:r>
              <a:rPr lang="en-GB" b="0" i="0" dirty="0">
                <a:solidFill>
                  <a:srgbClr val="0E0E0E"/>
                </a:solidFill>
                <a:effectLst/>
                <a:latin typeface="Inter"/>
              </a:rPr>
              <a:t>do not restart treatment with any SGLT2 inhibitor in patients who experienced DKA during use, unless another cause for DKA was identified and resolved</a:t>
            </a:r>
          </a:p>
          <a:p>
            <a:pPr algn="l">
              <a:buFont typeface="Arial" panose="020B0604020202020204" pitchFamily="34" charset="0"/>
              <a:buChar char="•"/>
            </a:pPr>
            <a:r>
              <a:rPr lang="en-GB" b="0" i="0" dirty="0">
                <a:solidFill>
                  <a:srgbClr val="0E0E0E"/>
                </a:solidFill>
                <a:effectLst/>
                <a:latin typeface="Inter"/>
              </a:rPr>
              <a:t>interrupt SGLT2 inhibitor treatment in patients who are hospitalised for major surgery or acute serious illnesses; treatment may be restarted once the patient's condition has stabilised</a:t>
            </a:r>
          </a:p>
          <a:p>
            <a:endParaRPr lang="en-US" dirty="0"/>
          </a:p>
        </p:txBody>
      </p:sp>
    </p:spTree>
    <p:extLst>
      <p:ext uri="{BB962C8B-B14F-4D97-AF65-F5344CB8AC3E}">
        <p14:creationId xmlns:p14="http://schemas.microsoft.com/office/powerpoint/2010/main" val="3000643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GB" sz="4800" b="0" i="0" dirty="0">
                <a:solidFill>
                  <a:srgbClr val="202122"/>
                </a:solidFill>
                <a:effectLst/>
              </a:rPr>
              <a:t>Incretins are released in the duodenum  after eating and augment the secretion of insulin from the pancreas</a:t>
            </a:r>
          </a:p>
          <a:p>
            <a:r>
              <a:rPr lang="en-GB" sz="4800" b="0" i="0" dirty="0">
                <a:solidFill>
                  <a:srgbClr val="202122"/>
                </a:solidFill>
                <a:effectLst/>
              </a:rPr>
              <a:t>decrease blood glucose levels </a:t>
            </a:r>
          </a:p>
          <a:p>
            <a:r>
              <a:rPr lang="en-GB" sz="4800" b="0" i="0" dirty="0">
                <a:solidFill>
                  <a:srgbClr val="202122"/>
                </a:solidFill>
                <a:effectLst/>
              </a:rPr>
              <a:t> </a:t>
            </a:r>
            <a:endParaRPr lang="en-GB" sz="4800" b="0" i="0" u="none" strike="noStrike" dirty="0">
              <a:effectLst/>
            </a:endParaRPr>
          </a:p>
          <a:p>
            <a:pPr>
              <a:spcBef>
                <a:spcPct val="0"/>
              </a:spcBef>
            </a:pPr>
            <a:endParaRPr lang="en-GB" altLang="en-US" sz="4800" b="1" dirty="0"/>
          </a:p>
          <a:p>
            <a:pPr>
              <a:spcBef>
                <a:spcPct val="0"/>
              </a:spcBef>
            </a:pPr>
            <a:r>
              <a:rPr lang="en-GB" altLang="en-US" sz="4800" b="1" dirty="0"/>
              <a:t>The incretin hormones play a crucial role in a healthy insulin response</a:t>
            </a:r>
          </a:p>
          <a:p>
            <a:pPr>
              <a:spcBef>
                <a:spcPct val="0"/>
              </a:spcBef>
            </a:pPr>
            <a:endParaRPr lang="en-GB" altLang="en-US" sz="4800" b="1" dirty="0"/>
          </a:p>
          <a:p>
            <a:pPr>
              <a:spcBef>
                <a:spcPct val="0"/>
              </a:spcBef>
            </a:pPr>
            <a:endParaRPr lang="en-GB" altLang="en-US" sz="4800" b="1" dirty="0"/>
          </a:p>
          <a:p>
            <a:pPr>
              <a:spcBef>
                <a:spcPct val="0"/>
              </a:spcBef>
            </a:pPr>
            <a:endParaRPr lang="en-GB" altLang="en-US" sz="4800" b="1" dirty="0"/>
          </a:p>
          <a:p>
            <a:pPr>
              <a:spcBef>
                <a:spcPct val="0"/>
              </a:spcBef>
            </a:pPr>
            <a:r>
              <a:rPr lang="en-US" altLang="en-US" sz="4800" dirty="0"/>
              <a:t>The effect of incretins on insulin secretion is clearly indicated in this study.</a:t>
            </a:r>
          </a:p>
          <a:p>
            <a:pPr>
              <a:spcBef>
                <a:spcPct val="0"/>
              </a:spcBef>
            </a:pPr>
            <a:r>
              <a:rPr lang="en-US" altLang="en-US" sz="4800" dirty="0"/>
              <a:t> Healthy volunteers (n=8) fasted overnight before they received an oral glucose load of 50 g/400 ml o</a:t>
            </a:r>
          </a:p>
          <a:p>
            <a:pPr>
              <a:spcBef>
                <a:spcPct val="0"/>
              </a:spcBef>
            </a:pPr>
            <a:r>
              <a:rPr lang="en-US" altLang="en-US" sz="4800" dirty="0"/>
              <a:t>r an </a:t>
            </a:r>
            <a:r>
              <a:rPr lang="en-US" altLang="en-US" sz="4800" dirty="0" err="1"/>
              <a:t>isoglycaemic</a:t>
            </a:r>
            <a:r>
              <a:rPr lang="en-US" altLang="en-US" sz="4800" dirty="0"/>
              <a:t> intravenous glucose infusion for 180 minutes. </a:t>
            </a:r>
          </a:p>
          <a:p>
            <a:pPr>
              <a:spcBef>
                <a:spcPct val="0"/>
              </a:spcBef>
            </a:pPr>
            <a:r>
              <a:rPr lang="en-US" altLang="en-US" sz="4800" dirty="0"/>
              <a:t>As can be seen in the left figure, venous plasma glucose concentration was similar with both glucose</a:t>
            </a:r>
          </a:p>
          <a:p>
            <a:pPr>
              <a:spcBef>
                <a:spcPct val="0"/>
              </a:spcBef>
            </a:pPr>
            <a:r>
              <a:rPr lang="en-US" altLang="en-US" sz="4800" dirty="0"/>
              <a:t> interventions. However, insulin concentration was greater following oral glucose ingestion than following</a:t>
            </a:r>
          </a:p>
          <a:p>
            <a:pPr>
              <a:spcBef>
                <a:spcPct val="0"/>
              </a:spcBef>
            </a:pPr>
            <a:r>
              <a:rPr lang="en-US" altLang="en-US" sz="4800" dirty="0"/>
              <a:t> intravenous glucose infusion, demonstrating the contribution of incretins on insulin secretion. </a:t>
            </a:r>
          </a:p>
          <a:p>
            <a:pPr>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89BF1D-BB14-4F72-ACB8-BFB849903F05}" type="slidenum">
              <a:rPr lang="en-GB" altLang="en-US">
                <a:solidFill>
                  <a:srgbClr val="000000"/>
                </a:solidFill>
                <a:latin typeface="Verdana" pitchFamily="34" charset="0"/>
              </a:rPr>
              <a:pPr eaLnBrk="1" hangingPunct="1"/>
              <a:t>16</a:t>
            </a:fld>
            <a:endParaRPr lang="en-GB" altLang="en-US">
              <a:solidFill>
                <a:srgbClr val="000000"/>
              </a:solidFill>
              <a:latin typeface="Verdana" pitchFamily="34" charset="0"/>
            </a:endParaRPr>
          </a:p>
        </p:txBody>
      </p:sp>
    </p:spTree>
    <p:extLst>
      <p:ext uri="{BB962C8B-B14F-4D97-AF65-F5344CB8AC3E}">
        <p14:creationId xmlns:p14="http://schemas.microsoft.com/office/powerpoint/2010/main" val="4189007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GB" dirty="0"/>
              <a:t>Explain satiety and slowed gastric emptying. </a:t>
            </a:r>
          </a:p>
          <a:p>
            <a:endParaRPr lang="en-GB" dirty="0"/>
          </a:p>
          <a:p>
            <a:endParaRPr lang="en-GB" dirty="0"/>
          </a:p>
          <a:p>
            <a:r>
              <a:rPr lang="en-GB" dirty="0"/>
              <a:t>Weight loss may be helpful in obesity but harmful in frailty or sarcopenia</a:t>
            </a:r>
            <a:r>
              <a:rPr dirty="0"/>
              <a:t>.</a:t>
            </a:r>
          </a:p>
        </p:txBody>
      </p:sp>
      <p:sp>
        <p:nvSpPr>
          <p:cNvPr id="4" name="Slide Number Placeholder 3"/>
          <p:cNvSpPr>
            <a:spLocks noGrp="1"/>
          </p:cNvSpPr>
          <p:nvPr>
            <p:ph type="sldNum" sz="quarter" idx="5"/>
          </p:nvPr>
        </p:nvSpPr>
        <p:spPr>
          <a:xfrm>
            <a:off x="1315452" y="2534652"/>
            <a:ext cx="0" cy="0"/>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effectLst/>
              </a:rPr>
              <a:t>As receptors are distributed in nerves, islets, heart, lung, skin, and other organs</a:t>
            </a:r>
            <a:endParaRPr lang="en-GB" sz="1200" dirty="0"/>
          </a:p>
          <a:p>
            <a:r>
              <a:rPr lang="en-GB" sz="1200" b="0" i="0" dirty="0">
                <a:effectLst/>
              </a:rPr>
              <a:t>This diagram highlights the effect of the enhanced incretin secretion on the end organs </a:t>
            </a:r>
          </a:p>
          <a:p>
            <a:endParaRPr lang="en-US" dirty="0"/>
          </a:p>
          <a:p>
            <a:endParaRPr lang="en-US" dirty="0"/>
          </a:p>
          <a:p>
            <a:endParaRPr lang="en-US" dirty="0"/>
          </a:p>
          <a:p>
            <a:r>
              <a:rPr lang="en-US" dirty="0"/>
              <a:t>Risk of gallbladder disease </a:t>
            </a:r>
          </a:p>
          <a:p>
            <a:r>
              <a:rPr lang="en-US" dirty="0"/>
              <a:t>Weight loss</a:t>
            </a:r>
          </a:p>
        </p:txBody>
      </p:sp>
    </p:spTree>
    <p:extLst>
      <p:ext uri="{BB962C8B-B14F-4D97-AF65-F5344CB8AC3E}">
        <p14:creationId xmlns:p14="http://schemas.microsoft.com/office/powerpoint/2010/main" val="16125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GB" dirty="0"/>
              <a:t>.</a:t>
            </a:r>
          </a:p>
        </p:txBody>
      </p:sp>
      <p:sp>
        <p:nvSpPr>
          <p:cNvPr id="4" name="Slide Number Placeholder 3"/>
          <p:cNvSpPr>
            <a:spLocks noGrp="1"/>
          </p:cNvSpPr>
          <p:nvPr>
            <p:ph type="sldNum" sz="quarter" idx="5"/>
          </p:nvPr>
        </p:nvSpPr>
        <p:spPr/>
      </p:sp>
      <p:sp>
        <p:nvSpPr>
          <p:cNvPr id="8" name="TextBox 7">
            <a:extLst>
              <a:ext uri="{FF2B5EF4-FFF2-40B4-BE49-F238E27FC236}">
                <a16:creationId xmlns:a16="http://schemas.microsoft.com/office/drawing/2014/main" id="{ECE499CA-CB4B-199E-0971-3DBE322AE5CF}"/>
              </a:ext>
            </a:extLst>
          </p:cNvPr>
          <p:cNvSpPr txBox="1"/>
          <p:nvPr/>
        </p:nvSpPr>
        <p:spPr>
          <a:xfrm>
            <a:off x="368968" y="3793230"/>
            <a:ext cx="6144127" cy="923330"/>
          </a:xfrm>
          <a:prstGeom prst="rect">
            <a:avLst/>
          </a:prstGeom>
          <a:noFill/>
        </p:spPr>
        <p:txBody>
          <a:bodyPr wrap="square">
            <a:spAutoFit/>
          </a:bodyPr>
          <a:lstStyle/>
          <a:p>
            <a:r>
              <a:rPr lang="en-GB" dirty="0"/>
              <a:t>Explain that guidance increasingly prioritises organ protection rather than glucose alone. Reassure audience that simplification in frailty is supported by guidelines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Start everyone on </a:t>
            </a:r>
            <a:r>
              <a:rPr lang="en-GB" b="1" dirty="0"/>
              <a:t>metformin + SGLT2 early</a:t>
            </a:r>
            <a:r>
              <a:rPr lang="en-GB" dirty="0"/>
              <a:t> </a:t>
            </a:r>
          </a:p>
          <a:p>
            <a:pPr algn="l" fontAlgn="base"/>
            <a:r>
              <a:rPr lang="en-GB" b="0" i="0" dirty="0">
                <a:solidFill>
                  <a:srgbClr val="000000"/>
                </a:solidFill>
                <a:effectLst/>
                <a:latin typeface="Open Sans" panose="020F0502020204030204" pitchFamily="34" charset="0"/>
              </a:rPr>
              <a:t>This applies to adults with type 2 diabetes regardless of whether they have established cardiovascular disease, obesity, or chronic kidney disease.</a:t>
            </a:r>
          </a:p>
          <a:p>
            <a:pPr algn="l" fontAlgn="base"/>
            <a:r>
              <a:rPr lang="en-GB" b="0" i="0" dirty="0">
                <a:solidFill>
                  <a:srgbClr val="000000"/>
                </a:solidFill>
                <a:effectLst/>
                <a:latin typeface="Open Sans" panose="020B0606030504020204" pitchFamily="34" charset="0"/>
              </a:rPr>
              <a:t>This reflects strong evidence that SGLT2 inhibitors reduce:</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Heart failure hospitalisation</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Progression of chronic kidney disease</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Cardiovascular mortality</a:t>
            </a:r>
          </a:p>
          <a:p>
            <a:pPr algn="l" fontAlgn="base"/>
            <a:r>
              <a:rPr lang="en-GB" b="0" i="0" dirty="0">
                <a:solidFill>
                  <a:srgbClr val="000000"/>
                </a:solidFill>
                <a:effectLst/>
                <a:latin typeface="Open Sans" panose="020B0606030504020204" pitchFamily="34" charset="0"/>
              </a:rPr>
              <a:t>This marks a clear shift from a glucose-centric model to a cardio-renal protection mode</a:t>
            </a:r>
          </a:p>
          <a:p>
            <a:endParaRPr lang="en-GB" dirty="0"/>
          </a:p>
          <a:p>
            <a:endParaRPr lang="en-GB" dirty="0"/>
          </a:p>
          <a:p>
            <a:r>
              <a:rPr lang="en-GB" dirty="0"/>
              <a:t>Then </a:t>
            </a:r>
            <a:r>
              <a:rPr lang="en-GB" b="1" dirty="0"/>
              <a:t>branch based on comorbidities</a:t>
            </a:r>
            <a:r>
              <a:rPr lang="en-GB" dirty="0"/>
              <a:t> </a:t>
            </a:r>
          </a:p>
        </p:txBody>
      </p:sp>
    </p:spTree>
    <p:extLst>
      <p:ext uri="{BB962C8B-B14F-4D97-AF65-F5344CB8AC3E}">
        <p14:creationId xmlns:p14="http://schemas.microsoft.com/office/powerpoint/2010/main" val="28070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129300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Highlight that many patients under psychiatric care have diabetes. </a:t>
            </a:r>
            <a:endParaRPr lang="en-GB" dirty="0"/>
          </a:p>
          <a:p>
            <a:r>
              <a:rPr dirty="0"/>
              <a:t>Stress that </a:t>
            </a:r>
            <a:r>
              <a:rPr dirty="0" err="1"/>
              <a:t>hypoglycaemia</a:t>
            </a:r>
            <a:r>
              <a:rPr dirty="0"/>
              <a:t> may present as confusion or </a:t>
            </a:r>
            <a:r>
              <a:rPr dirty="0" err="1"/>
              <a:t>behavioural</a:t>
            </a:r>
            <a:r>
              <a:rPr dirty="0"/>
              <a:t> change. Antipsychotics</a:t>
            </a:r>
            <a:r>
              <a:rPr lang="en-GB" dirty="0"/>
              <a:t> (olanzapine, clozapine &amp; quetiapine) </a:t>
            </a:r>
            <a:r>
              <a:rPr dirty="0"/>
              <a:t> increase metabolic risk</a:t>
            </a:r>
            <a:r>
              <a:rPr lang="en-GB" dirty="0"/>
              <a:t> with weight gain Insulin resistance </a:t>
            </a:r>
            <a:r>
              <a:rPr lang="en-GB" dirty="0" err="1"/>
              <a:t>Hyperglycemia</a:t>
            </a:r>
            <a:r>
              <a:rPr lang="en-GB" dirty="0"/>
              <a:t> → risk of </a:t>
            </a:r>
            <a:r>
              <a:rPr lang="en-GB" b="1" dirty="0"/>
              <a:t>type 2 diabetes</a:t>
            </a:r>
            <a:r>
              <a:rPr dirty="0"/>
              <a:t>—monitoring is essential.</a:t>
            </a:r>
            <a:endParaRPr lang="en-GB" dirty="0"/>
          </a:p>
          <a:p>
            <a:endParaRPr lang="en-GB" dirty="0"/>
          </a:p>
          <a:p>
            <a:pPr algn="l"/>
            <a:r>
              <a:rPr lang="en-GB" sz="9600" b="0" i="0" dirty="0">
                <a:solidFill>
                  <a:srgbClr val="1D1D1D"/>
                </a:solidFill>
                <a:effectLst/>
              </a:rPr>
              <a:t>Diabetes is a risk factor for vascular dementia and may cause further cognitive decline in Alzheimer’s disease (</a:t>
            </a:r>
            <a:r>
              <a:rPr lang="en-GB" sz="9600" b="0" i="0" dirty="0" err="1">
                <a:solidFill>
                  <a:srgbClr val="1D1D1D"/>
                </a:solidFill>
                <a:effectLst/>
              </a:rPr>
              <a:t>Katon</a:t>
            </a:r>
            <a:r>
              <a:rPr lang="en-GB" sz="9600" b="0" i="0" dirty="0">
                <a:solidFill>
                  <a:srgbClr val="1D1D1D"/>
                </a:solidFill>
                <a:effectLst/>
              </a:rPr>
              <a:t> et al, 2010). This may be related to tissue damage secondary to hyperglycaemia, micro- and macrovascular complications, insulin resistance and oxidative stress. </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958019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2904359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117481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lgn="l">
              <a:buNone/>
            </a:pPr>
            <a:r>
              <a:rPr lang="en-GB" sz="1200" b="0" i="0" dirty="0">
                <a:effectLst/>
              </a:rPr>
              <a:t>Unlikely to achieve longer-term risk-reduction benefits by having lower blood glucose levels. </a:t>
            </a:r>
          </a:p>
          <a:p>
            <a:pPr marL="0" indent="0" algn="l">
              <a:buNone/>
            </a:pPr>
            <a:r>
              <a:rPr lang="en-GB" sz="1200" dirty="0"/>
              <a:t>Increased </a:t>
            </a:r>
            <a:r>
              <a:rPr lang="en-GB" sz="1200" b="0" i="0" dirty="0">
                <a:effectLst/>
              </a:rPr>
              <a:t>risk of hypoglycaemia (especially with insulin being used), falls, CVD &amp; possibly progression of dementia. </a:t>
            </a:r>
          </a:p>
          <a:p>
            <a:pPr marL="0" indent="0">
              <a:buNone/>
            </a:pPr>
            <a:r>
              <a:rPr lang="en-GB" sz="1200" b="0" i="0" dirty="0">
                <a:effectLst/>
              </a:rPr>
              <a:t>Symptoms of hypoglycaemia decline as we age, owing to a blunted autonomic response (Sinclair et al, 2022), therefore, hypoglycaemia can present with atypical symptoms, such as falls or confusion. </a:t>
            </a:r>
            <a:endParaRPr lang="en-US" sz="1200" dirty="0"/>
          </a:p>
          <a:p>
            <a:endParaRPr lang="en-US" dirty="0"/>
          </a:p>
        </p:txBody>
      </p:sp>
    </p:spTree>
    <p:extLst>
      <p:ext uri="{BB962C8B-B14F-4D97-AF65-F5344CB8AC3E}">
        <p14:creationId xmlns:p14="http://schemas.microsoft.com/office/powerpoint/2010/main" val="3334966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49"/>
            <a:ext cx="5486400" cy="4326355"/>
          </a:xfrm>
          <a:prstGeom prst="rect">
            <a:avLst/>
          </a:prstGeom>
        </p:spPr>
        <p:txBody>
          <a:bodyPr/>
          <a:lstStyle/>
          <a:p>
            <a:r>
              <a:rPr lang="en-GB" b="0" i="0" dirty="0">
                <a:solidFill>
                  <a:srgbClr val="222222"/>
                </a:solidFill>
                <a:effectLst/>
                <a:latin typeface="Arial" panose="020B0604020202020204" pitchFamily="34" charset="0"/>
                <a:cs typeface="Arial" panose="020B0604020202020204" pitchFamily="34" charset="0"/>
              </a:rPr>
              <a:t>Diabetes and depression may be driven by shared underlying biological mechanisms, such as, inflammation, sleep disturbance, inactive lifestyle, poor dietary habits, and environmental and cultural risk factors</a:t>
            </a:r>
          </a:p>
          <a:p>
            <a:r>
              <a:rPr lang="en-GB" b="0" i="0" dirty="0">
                <a:solidFill>
                  <a:srgbClr val="1D1D1D"/>
                </a:solidFill>
                <a:effectLst/>
                <a:latin typeface="Arial" panose="020B0604020202020204" pitchFamily="34" charset="0"/>
                <a:cs typeface="Arial" panose="020B0604020202020204" pitchFamily="34" charset="0"/>
              </a:rPr>
              <a:t>if glucose levels are persistently much higher than recommended, there can be an increased risk of cognitive decline in older adults with diabetes </a:t>
            </a:r>
          </a:p>
          <a:p>
            <a:pPr algn="l"/>
            <a:r>
              <a:rPr lang="en-GB" b="0" i="0" dirty="0">
                <a:solidFill>
                  <a:srgbClr val="1D1D1D"/>
                </a:solidFill>
                <a:effectLst/>
                <a:latin typeface="Arial" panose="020B0604020202020204" pitchFamily="34" charset="0"/>
                <a:cs typeface="Arial" panose="020B0604020202020204" pitchFamily="34" charset="0"/>
              </a:rPr>
              <a:t>The family were keen for a polypharmacy review to help reduce pill burden by de-prescribing, where clinically appropriate </a:t>
            </a:r>
          </a:p>
          <a:p>
            <a:pPr algn="l"/>
            <a:r>
              <a:rPr lang="en-GB" b="0" i="0" dirty="0">
                <a:solidFill>
                  <a:srgbClr val="1D1D1D"/>
                </a:solidFill>
                <a:effectLst/>
                <a:latin typeface="Arial" panose="020B0604020202020204" pitchFamily="34" charset="0"/>
                <a:cs typeface="Arial" panose="020B0604020202020204" pitchFamily="34" charset="0"/>
              </a:rPr>
              <a:t>Indeed, polypharmacy may be considered to be a comorbidity. </a:t>
            </a:r>
          </a:p>
          <a:p>
            <a:pPr algn="l"/>
            <a:r>
              <a:rPr lang="en-GB" b="0" i="0" dirty="0">
                <a:solidFill>
                  <a:srgbClr val="1D1D1D"/>
                </a:solidFill>
                <a:effectLst/>
                <a:latin typeface="Arial" panose="020B0604020202020204" pitchFamily="34" charset="0"/>
                <a:cs typeface="Arial" panose="020B0604020202020204" pitchFamily="34" charset="0"/>
              </a:rPr>
              <a:t>The benefits of primary prevention of cardiovascular disease were less likely to be applicable to KH, as his life expectancy was likely to be less than 5 years. Atorvastatin had, therefore, previously been discontinued </a:t>
            </a:r>
          </a:p>
          <a:p>
            <a:pPr algn="l"/>
            <a:r>
              <a:rPr lang="en-GB" b="0" i="0" dirty="0">
                <a:solidFill>
                  <a:srgbClr val="1D1D1D"/>
                </a:solidFill>
                <a:effectLst/>
                <a:latin typeface="Arial" panose="020B0604020202020204" pitchFamily="34" charset="0"/>
                <a:cs typeface="Arial" panose="020B0604020202020204" pitchFamily="34" charset="0"/>
              </a:rPr>
              <a:t>it was agreed to stop rivaroxaban for atrial fibrillation, after discussion about the risk of bleeding with the medication and the increased risk of stroke if discontinued. </a:t>
            </a:r>
          </a:p>
          <a:p>
            <a:pPr algn="l"/>
            <a:r>
              <a:rPr lang="en-GB" b="0" i="0" dirty="0">
                <a:solidFill>
                  <a:srgbClr val="1D1D1D"/>
                </a:solidFill>
                <a:effectLst/>
                <a:latin typeface="Arial" panose="020B0604020202020204" pitchFamily="34" charset="0"/>
                <a:cs typeface="Arial" panose="020B0604020202020204" pitchFamily="34" charset="0"/>
              </a:rPr>
              <a:t>dose of omeprazole, which had been prescribed to reduce the bleeding risk, was gradually reduced then stopped.</a:t>
            </a:r>
          </a:p>
          <a:p>
            <a:pPr algn="l"/>
            <a:r>
              <a:rPr lang="en-GB" b="0" i="0" dirty="0">
                <a:solidFill>
                  <a:srgbClr val="1D1D1D"/>
                </a:solidFill>
                <a:effectLst/>
                <a:latin typeface="Arial" panose="020B0604020202020204" pitchFamily="34" charset="0"/>
                <a:cs typeface="Arial" panose="020B0604020202020204" pitchFamily="34" charset="0"/>
              </a:rPr>
              <a:t> Memantine and mirtazapine were switched to </a:t>
            </a:r>
            <a:r>
              <a:rPr lang="en-GB" b="0" i="0" dirty="0" err="1">
                <a:solidFill>
                  <a:srgbClr val="1D1D1D"/>
                </a:solidFill>
                <a:effectLst/>
                <a:latin typeface="Arial" panose="020B0604020202020204" pitchFamily="34" charset="0"/>
                <a:cs typeface="Arial" panose="020B0604020202020204" pitchFamily="34" charset="0"/>
              </a:rPr>
              <a:t>oro</a:t>
            </a:r>
            <a:r>
              <a:rPr lang="en-GB" b="0" i="0" dirty="0">
                <a:solidFill>
                  <a:srgbClr val="1D1D1D"/>
                </a:solidFill>
                <a:effectLst/>
                <a:latin typeface="Arial" panose="020B0604020202020204" pitchFamily="34" charset="0"/>
                <a:cs typeface="Arial" panose="020B0604020202020204" pitchFamily="34" charset="0"/>
              </a:rPr>
              <a:t>-dispersible formulations.</a:t>
            </a:r>
          </a:p>
          <a:p>
            <a:pPr algn="l"/>
            <a:r>
              <a:rPr lang="en-GB" b="0" i="0" dirty="0">
                <a:solidFill>
                  <a:srgbClr val="1D1D1D"/>
                </a:solidFill>
                <a:effectLst/>
                <a:latin typeface="Arial" panose="020B0604020202020204" pitchFamily="34" charset="0"/>
                <a:cs typeface="Arial" panose="020B0604020202020204" pitchFamily="34" charset="0"/>
              </a:rPr>
              <a:t>Decisions about stopping medication can be made for pragmatic reasons, such as to reduce the risk of falls or the pill burden, while scoring systems may be used to support such decision-making.</a:t>
            </a:r>
          </a:p>
          <a:p>
            <a:pPr algn="l"/>
            <a:endParaRPr lang="en-GB" dirty="0">
              <a:solidFill>
                <a:srgbClr val="1D1D1D"/>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b="1" dirty="0"/>
              <a:t>3–4% per year</a:t>
            </a:r>
            <a:r>
              <a:rPr lang="en-GB" dirty="0"/>
              <a:t> </a:t>
            </a:r>
          </a:p>
          <a:p>
            <a:r>
              <a:rPr lang="en-GB" dirty="0"/>
              <a:t>(This varies slightly by study, but clearly </a:t>
            </a:r>
            <a:r>
              <a:rPr lang="en-GB" b="1" dirty="0"/>
              <a:t>moderate–high risk</a:t>
            </a:r>
            <a:endParaRPr lang="en-GB" dirty="0"/>
          </a:p>
          <a:p>
            <a:pPr algn="l"/>
            <a:endParaRPr lang="en-GB" b="0" i="0" dirty="0">
              <a:solidFill>
                <a:srgbClr val="1D1D1D"/>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27069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4045315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15–20% of people &gt;75 have diabetes (higher in frailty) but atypical -significant proportion undiagnosed” “Older adults often present atypically (e.g. falls, delirium, cognitive decline)</a:t>
            </a:r>
          </a:p>
          <a:p>
            <a:pPr>
              <a:buFont typeface="Arial" panose="020B0604020202020204" pitchFamily="34" charset="0"/>
              <a:buChar char="•"/>
            </a:pPr>
            <a:r>
              <a:rPr lang="en-GB" dirty="0"/>
              <a:t>Management complicated by: Polypharmacy </a:t>
            </a:r>
          </a:p>
          <a:p>
            <a:pPr>
              <a:buFont typeface="Arial" panose="020B0604020202020204" pitchFamily="34" charset="0"/>
              <a:buChar char="•"/>
            </a:pPr>
            <a:r>
              <a:rPr lang="en-GB" dirty="0"/>
              <a:t>Cognitive impairment </a:t>
            </a:r>
          </a:p>
          <a:p>
            <a:pPr>
              <a:buFont typeface="Arial" panose="020B0604020202020204" pitchFamily="34" charset="0"/>
              <a:buChar char="•"/>
            </a:pPr>
            <a:r>
              <a:rPr lang="en-GB" dirty="0"/>
              <a:t>Biggest immediate risk: </a:t>
            </a:r>
            <a:r>
              <a:rPr lang="en-GB" b="1" dirty="0"/>
              <a:t>Hypoglycaemia → delirium</a:t>
            </a:r>
            <a:r>
              <a:rPr lang="en-GB" dirty="0"/>
              <a:t> </a:t>
            </a:r>
          </a:p>
          <a:p>
            <a:pPr>
              <a:buFont typeface="Arial" panose="020B0604020202020204" pitchFamily="34" charset="0"/>
              <a:buChar char="•"/>
            </a:pPr>
            <a:r>
              <a:rPr lang="en-GB" dirty="0"/>
              <a:t>Psychotropics can: </a:t>
            </a:r>
            <a:r>
              <a:rPr lang="en-GB" b="1" dirty="0"/>
              <a:t>Worsen metabolic control</a:t>
            </a:r>
            <a:endParaRPr lang="en-GB" dirty="0"/>
          </a:p>
          <a:p>
            <a:endParaRPr lang="en-GB" dirty="0"/>
          </a:p>
          <a:p>
            <a:r>
              <a:rPr lang="en-GB" b="1" dirty="0"/>
              <a:t>NICE 2026:</a:t>
            </a:r>
            <a:r>
              <a:rPr lang="en-GB" dirty="0"/>
              <a:t> use standard adult HbA1c targets as a starting point, but </a:t>
            </a:r>
            <a:r>
              <a:rPr lang="en-GB" b="1" dirty="0"/>
              <a:t>relax targets in older/frail adults</a:t>
            </a:r>
            <a:r>
              <a:rPr lang="en-GB" dirty="0"/>
              <a:t> when life expectancy is limited,</a:t>
            </a:r>
            <a:endParaRPr lang="en-US" dirty="0"/>
          </a:p>
        </p:txBody>
      </p:sp>
    </p:spTree>
    <p:extLst>
      <p:ext uri="{BB962C8B-B14F-4D97-AF65-F5344CB8AC3E}">
        <p14:creationId xmlns:p14="http://schemas.microsoft.com/office/powerpoint/2010/main" val="276578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Discuss how tight control increases harm in frail </a:t>
            </a:r>
            <a:r>
              <a:rPr lang="en-GB"/>
              <a:t>elderly </a:t>
            </a:r>
            <a:r>
              <a:t>. Emphasize avoiding </a:t>
            </a:r>
            <a:r>
              <a:rPr err="1"/>
              <a:t>hypoglycaemia</a:t>
            </a:r>
            <a:r>
              <a:t> rather than strict numeric targets in advanced frailty</a:t>
            </a:r>
            <a:r>
              <a:rPr lang="en-GB" baseline="0"/>
              <a:t> as the long term risks of poor control are less relevant. </a:t>
            </a:r>
          </a:p>
          <a:p>
            <a:r>
              <a:rPr lang="en-GB" baseline="0"/>
              <a:t>BMs 6-16 mmol/L</a:t>
            </a:r>
            <a:endParaRP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1100" b="0" i="0" dirty="0">
                <a:solidFill>
                  <a:srgbClr val="1D1D1D"/>
                </a:solidFill>
                <a:effectLst/>
              </a:rPr>
              <a:t>Frailty may be defined as a state of reduced physiological reserve in multiple organ systems, which then may cause an increased risk of vulnerability to stressors </a:t>
            </a:r>
          </a:p>
          <a:p>
            <a:r>
              <a:rPr lang="en-GB" sz="1100" b="0" i="0" dirty="0">
                <a:solidFill>
                  <a:srgbClr val="1D1D1D"/>
                </a:solidFill>
                <a:effectLst/>
              </a:rPr>
              <a:t>Frailty is more prevalent in older adults. With increasing age, frailty may encompass cognitive impairment, a reduction in cardiopulmonary function and sarcopenia, as well as psychosocial aspects of disease. </a:t>
            </a:r>
            <a:endParaRPr lang="en-US" sz="1100" dirty="0"/>
          </a:p>
        </p:txBody>
      </p:sp>
    </p:spTree>
    <p:extLst>
      <p:ext uri="{BB962C8B-B14F-4D97-AF65-F5344CB8AC3E}">
        <p14:creationId xmlns:p14="http://schemas.microsoft.com/office/powerpoint/2010/main" val="34467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371105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274655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3436388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229100"/>
            <a:ext cx="5486400" cy="4914900"/>
          </a:xfrm>
          <a:prstGeom prst="rect">
            <a:avLst/>
          </a:prstGeom>
        </p:spPr>
        <p:txBody>
          <a:bodyPr/>
          <a:lstStyle/>
          <a:p>
            <a:r>
              <a:rPr lang="en-GB" sz="1100" dirty="0"/>
              <a:t>Sulfonylureas work by </a:t>
            </a:r>
            <a:r>
              <a:rPr lang="en-GB" sz="1100" b="1" dirty="0"/>
              <a:t>increasing insulin secretion from pancreatic </a:t>
            </a:r>
            <a:r>
              <a:rPr lang="el-GR" sz="1100" b="1" dirty="0"/>
              <a:t>β-</a:t>
            </a:r>
            <a:r>
              <a:rPr lang="en-GB" sz="1100" b="1" dirty="0" err="1"/>
              <a:t>cells</a:t>
            </a:r>
            <a:r>
              <a:rPr lang="en-GB" sz="1100" dirty="0" err="1"/>
              <a:t>.Effective</a:t>
            </a:r>
            <a:r>
              <a:rPr lang="en-GB" sz="1100" dirty="0"/>
              <a:t> only if </a:t>
            </a:r>
            <a:r>
              <a:rPr lang="el-GR" sz="1100" b="1" dirty="0"/>
              <a:t>β-</a:t>
            </a:r>
            <a:r>
              <a:rPr lang="en-GB" sz="1100" b="1" dirty="0"/>
              <a:t>cells are functioning</a:t>
            </a:r>
            <a:r>
              <a:rPr lang="en-GB" sz="1100" dirty="0"/>
              <a:t> Risk of </a:t>
            </a:r>
            <a:r>
              <a:rPr lang="en-GB" sz="1100" b="1" dirty="0"/>
              <a:t>hypoglycaemia</a:t>
            </a:r>
            <a:r>
              <a:rPr lang="en-GB" sz="1100" dirty="0"/>
              <a:t> (insulin release is glucose-independent)  Can cause </a:t>
            </a:r>
            <a:r>
              <a:rPr lang="en-GB" sz="1100" b="1" dirty="0"/>
              <a:t>weight gain</a:t>
            </a:r>
          </a:p>
          <a:p>
            <a:r>
              <a:rPr lang="en-GB" sz="1100" dirty="0"/>
              <a:t>Metformin by </a:t>
            </a:r>
            <a:r>
              <a:rPr lang="en-GB" sz="1100" b="1" dirty="0"/>
              <a:t>reducing hepatic glucose production and improving insulin sensitivity</a:t>
            </a:r>
            <a:r>
              <a:rPr lang="en-GB" sz="1100" dirty="0"/>
              <a:t>.</a:t>
            </a:r>
          </a:p>
          <a:p>
            <a:r>
              <a:rPr lang="en-GB" sz="1100" b="1" dirty="0"/>
              <a:t>Main effect is to ↓ Hepatic Gluconeogenesis (main effect)</a:t>
            </a:r>
          </a:p>
          <a:p>
            <a:pPr>
              <a:buFont typeface="Arial" panose="020B0604020202020204" pitchFamily="34" charset="0"/>
              <a:buChar char="•"/>
            </a:pPr>
            <a:r>
              <a:rPr lang="en-GB" sz="1100" dirty="0"/>
              <a:t>Inhibits production of glucose from non-carbohydrate sources</a:t>
            </a:r>
            <a:br>
              <a:rPr lang="en-GB" sz="1100" dirty="0"/>
            </a:br>
            <a:r>
              <a:rPr lang="en-GB" sz="1100" dirty="0"/>
              <a:t>Improves glucose uptake in: </a:t>
            </a:r>
          </a:p>
          <a:p>
            <a:pPr marL="742950" lvl="1" indent="-285750">
              <a:buFont typeface="Arial" panose="020B0604020202020204" pitchFamily="34" charset="0"/>
              <a:buChar char="•"/>
            </a:pPr>
            <a:r>
              <a:rPr lang="en-GB" sz="1100" dirty="0"/>
              <a:t>Skeletal muscle </a:t>
            </a:r>
          </a:p>
          <a:p>
            <a:pPr marL="742950" lvl="1" indent="-285750">
              <a:buFont typeface="Arial" panose="020B0604020202020204" pitchFamily="34" charset="0"/>
              <a:buChar char="•"/>
            </a:pPr>
            <a:r>
              <a:rPr lang="en-GB" sz="1100" dirty="0"/>
              <a:t>Peripheral tissues </a:t>
            </a:r>
          </a:p>
          <a:p>
            <a:pPr>
              <a:buFont typeface="Arial" panose="020B0604020202020204" pitchFamily="34" charset="0"/>
              <a:buChar char="•"/>
            </a:pPr>
            <a:r>
              <a:rPr lang="en-GB" sz="1100" dirty="0"/>
              <a:t>Slight reduction in glucose absorbed from the gut </a:t>
            </a:r>
          </a:p>
          <a:p>
            <a:pPr>
              <a:buFont typeface="Arial" panose="020B0604020202020204" pitchFamily="34" charset="0"/>
              <a:buChar char="•"/>
            </a:pPr>
            <a:r>
              <a:rPr lang="en-GB" sz="1100" dirty="0"/>
              <a:t>Weight neutral /lowering and no hypos </a:t>
            </a:r>
          </a:p>
          <a:p>
            <a:pPr>
              <a:buFont typeface="Arial" panose="020B0604020202020204" pitchFamily="34" charset="0"/>
              <a:buChar char="•"/>
            </a:pPr>
            <a:endParaRPr lang="en-GB" sz="1100" dirty="0"/>
          </a:p>
          <a:p>
            <a:r>
              <a:rPr lang="en-GB" sz="1100" b="1" dirty="0"/>
              <a:t>Insulin </a:t>
            </a:r>
            <a:r>
              <a:rPr lang="en-GB" sz="1100" dirty="0"/>
              <a:t>Lantus®, </a:t>
            </a:r>
            <a:r>
              <a:rPr lang="en-GB" sz="1100" dirty="0" err="1"/>
              <a:t>Abasaglar</a:t>
            </a:r>
            <a:r>
              <a:rPr lang="en-GB" sz="1100" dirty="0"/>
              <a:t>®, </a:t>
            </a:r>
            <a:r>
              <a:rPr lang="en-GB" sz="1100" dirty="0" err="1"/>
              <a:t>Toujeo</a:t>
            </a:r>
            <a:r>
              <a:rPr lang="en-GB" sz="1100" dirty="0"/>
              <a:t>® )</a:t>
            </a:r>
          </a:p>
          <a:p>
            <a:pPr>
              <a:buFont typeface="Arial" panose="020B0604020202020204" pitchFamily="34" charset="0"/>
              <a:buChar char="•"/>
            </a:pPr>
            <a:r>
              <a:rPr lang="en-GB" sz="1100" dirty="0"/>
              <a:t>Duration: ~24 hours (Usually </a:t>
            </a:r>
            <a:r>
              <a:rPr lang="en-GB" sz="1100" b="1" dirty="0"/>
              <a:t>once daily</a:t>
            </a:r>
            <a:r>
              <a:rPr lang="en-GB" sz="1100" dirty="0"/>
              <a:t> </a:t>
            </a:r>
          </a:p>
          <a:p>
            <a:r>
              <a:rPr lang="en-GB" sz="1100" b="1" dirty="0"/>
              <a:t>2. </a:t>
            </a:r>
            <a:r>
              <a:rPr lang="en-GB" sz="1100" dirty="0"/>
              <a:t>Levemir®  Duration: ~12–24 hours </a:t>
            </a:r>
          </a:p>
          <a:p>
            <a:pPr>
              <a:buFont typeface="Arial" panose="020B0604020202020204" pitchFamily="34" charset="0"/>
              <a:buChar char="•"/>
            </a:pPr>
            <a:r>
              <a:rPr lang="en-GB" sz="1100" dirty="0"/>
              <a:t>May require </a:t>
            </a:r>
            <a:r>
              <a:rPr lang="en-GB" sz="1100" b="1" dirty="0"/>
              <a:t>once or twice daily dosing</a:t>
            </a:r>
            <a:r>
              <a:rPr lang="en-GB" sz="1100" dirty="0"/>
              <a:t> </a:t>
            </a:r>
          </a:p>
          <a:p>
            <a:r>
              <a:rPr lang="en-GB" sz="1100" b="1" dirty="0"/>
              <a:t>3. Insulin </a:t>
            </a:r>
            <a:r>
              <a:rPr lang="en-GB" sz="1100" dirty="0"/>
              <a:t>Tresiba® </a:t>
            </a:r>
          </a:p>
          <a:p>
            <a:pPr>
              <a:buFont typeface="Arial" panose="020B0604020202020204" pitchFamily="34" charset="0"/>
              <a:buChar char="•"/>
            </a:pPr>
            <a:r>
              <a:rPr lang="en-GB" sz="1100" dirty="0"/>
              <a:t>Duration: </a:t>
            </a:r>
            <a:r>
              <a:rPr lang="en-GB" sz="1100" b="1" dirty="0"/>
              <a:t>&gt;42 hours</a:t>
            </a:r>
            <a:r>
              <a:rPr lang="en-GB" sz="1100" dirty="0"/>
              <a:t> </a:t>
            </a:r>
          </a:p>
          <a:p>
            <a:pPr>
              <a:buFont typeface="Arial" panose="020B0604020202020204" pitchFamily="34" charset="0"/>
              <a:buChar char="•"/>
            </a:pPr>
            <a:r>
              <a:rPr lang="en-GB" sz="1100" dirty="0"/>
              <a:t>Very flat profile </a:t>
            </a:r>
          </a:p>
          <a:p>
            <a:r>
              <a:rPr lang="en-GB" sz="1100" b="1" dirty="0"/>
              <a:t>Key Features</a:t>
            </a:r>
          </a:p>
          <a:p>
            <a:pPr>
              <a:buFont typeface="Arial" panose="020B0604020202020204" pitchFamily="34" charset="0"/>
              <a:buChar char="•"/>
            </a:pPr>
            <a:r>
              <a:rPr lang="en-GB" sz="1100" b="1" dirty="0"/>
              <a:t>No pronounced peak</a:t>
            </a:r>
            <a:r>
              <a:rPr lang="en-GB" sz="1100" dirty="0"/>
              <a:t> → lower hypoglycaemia risk (especially nocturnal) </a:t>
            </a:r>
          </a:p>
          <a:p>
            <a:pPr>
              <a:buFont typeface="Arial" panose="020B0604020202020204" pitchFamily="34" charset="0"/>
              <a:buChar char="•"/>
            </a:pPr>
            <a:r>
              <a:rPr lang="en-GB" sz="1100" dirty="0"/>
              <a:t>Provide </a:t>
            </a:r>
            <a:r>
              <a:rPr lang="en-GB" sz="1100" b="1" dirty="0"/>
              <a:t>basal insulin coverage only</a:t>
            </a:r>
            <a:r>
              <a:rPr lang="en-GB" sz="1100" dirty="0"/>
              <a:t> </a:t>
            </a:r>
          </a:p>
          <a:p>
            <a:pPr>
              <a:buFont typeface="Arial" panose="020B0604020202020204" pitchFamily="34" charset="0"/>
              <a:buChar char="•"/>
            </a:pPr>
            <a:r>
              <a:rPr lang="en-GB" sz="1100" dirty="0"/>
              <a:t>Often combined with: </a:t>
            </a:r>
          </a:p>
          <a:p>
            <a:pPr marL="742950" lvl="1" indent="-285750">
              <a:buFont typeface="Arial" panose="020B0604020202020204" pitchFamily="34" charset="0"/>
              <a:buChar char="•"/>
            </a:pPr>
            <a:r>
              <a:rPr lang="en-GB" sz="1100" dirty="0"/>
              <a:t>Rapid-acting insulin (basal-bolus regimen) </a:t>
            </a:r>
          </a:p>
          <a:p>
            <a:pPr marL="742950" lvl="1" indent="-285750">
              <a:buFont typeface="Arial" panose="020B0604020202020204" pitchFamily="34" charset="0"/>
              <a:buChar char="•"/>
            </a:pPr>
            <a:r>
              <a:rPr lang="en-GB" sz="1100" dirty="0"/>
              <a:t>Oral agents in T2DM</a:t>
            </a:r>
            <a:endParaRPr lang="en-GB" sz="1100" b="1" dirty="0"/>
          </a:p>
          <a:p>
            <a:pPr marL="742950" lvl="1" indent="-285750">
              <a:buFont typeface="Arial" panose="020B0604020202020204" pitchFamily="34" charset="0"/>
              <a:buChar char="•"/>
            </a:pPr>
            <a:r>
              <a:rPr lang="en-GB" sz="1100" b="1" dirty="0"/>
              <a:t>Glargine</a:t>
            </a:r>
            <a:r>
              <a:rPr lang="en-GB" sz="1100" dirty="0"/>
              <a:t>: precipitates in subcutaneous tissue → slow release </a:t>
            </a:r>
            <a:r>
              <a:rPr lang="en-GB" sz="1100" b="1" dirty="0"/>
              <a:t>Detemir</a:t>
            </a:r>
            <a:r>
              <a:rPr lang="en-GB" sz="1100" dirty="0"/>
              <a:t>: binds to albumin → prolonged action </a:t>
            </a:r>
            <a:r>
              <a:rPr lang="en-GB" sz="1100" b="1" dirty="0" err="1"/>
              <a:t>Degludec</a:t>
            </a:r>
            <a:r>
              <a:rPr lang="en-GB" sz="1100" dirty="0"/>
              <a:t>: forms multi-hexamers → very slow, steady release</a:t>
            </a:r>
          </a:p>
          <a:p>
            <a:pPr marL="742950" lvl="1" indent="-285750">
              <a:buFont typeface="Arial" panose="020B0604020202020204" pitchFamily="34" charset="0"/>
              <a:buChar char="•"/>
            </a:pPr>
            <a:endParaRPr lang="en-GB" dirty="0"/>
          </a:p>
          <a:p>
            <a:pPr>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3722429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a:buFont typeface="Arial" panose="020B0604020202020204" pitchFamily="34" charset="0"/>
              <a:buChar char="•"/>
            </a:pPr>
            <a:r>
              <a:rPr lang="en-GB" b="1" dirty="0"/>
              <a:t>First introduced:</a:t>
            </a:r>
            <a:r>
              <a:rPr lang="en-GB" dirty="0"/>
              <a:t> </a:t>
            </a:r>
            <a:r>
              <a:rPr lang="en-GB" b="1" dirty="0"/>
              <a:t>~2006–2007</a:t>
            </a:r>
            <a:r>
              <a:rPr lang="en-GB" dirty="0"/>
              <a:t> </a:t>
            </a:r>
          </a:p>
          <a:p>
            <a:pPr>
              <a:buFont typeface="Arial" panose="020B0604020202020204" pitchFamily="34" charset="0"/>
              <a:buChar char="•"/>
            </a:pPr>
            <a:r>
              <a:rPr lang="en-GB" dirty="0"/>
              <a:t>First drug: </a:t>
            </a:r>
            <a:r>
              <a:rPr lang="en-GB" b="1" dirty="0"/>
              <a:t>Sitagliptin</a:t>
            </a:r>
            <a:r>
              <a:rPr lang="en-GB" dirty="0"/>
              <a:t> (FDA approved 2006, Europe 2007) </a:t>
            </a:r>
          </a:p>
          <a:p>
            <a:pPr>
              <a:buFont typeface="Arial" panose="020B0604020202020204" pitchFamily="34" charset="0"/>
              <a:buChar char="•"/>
            </a:pPr>
            <a:r>
              <a:rPr lang="en-GB" b="1" dirty="0"/>
              <a:t>Clinical use began 20 </a:t>
            </a:r>
            <a:r>
              <a:rPr lang="en-GB" b="1" dirty="0" err="1"/>
              <a:t>yrs</a:t>
            </a:r>
            <a:r>
              <a:rPr lang="en-GB" b="1" dirty="0"/>
              <a:t> ago  mid-2000s</a:t>
            </a:r>
            <a:r>
              <a:rPr lang="en-GB" dirty="0"/>
              <a:t> </a:t>
            </a:r>
          </a:p>
          <a:p>
            <a:pPr>
              <a:buFont typeface="Arial" panose="020B0604020202020204" pitchFamily="34" charset="0"/>
              <a:buChar char="•"/>
            </a:pPr>
            <a:r>
              <a:rPr lang="en-GB" dirty="0"/>
              <a:t>Became widely used as </a:t>
            </a:r>
            <a:r>
              <a:rPr lang="en-GB" b="1" dirty="0"/>
              <a:t>second-line therapy in late 2000s–early 2010s</a:t>
            </a:r>
            <a:r>
              <a:rPr lang="en-GB" dirty="0"/>
              <a:t> </a:t>
            </a:r>
          </a:p>
          <a:p>
            <a:pPr>
              <a:buFont typeface="Arial" panose="020B0604020202020204" pitchFamily="34" charset="0"/>
              <a:buChar char="•"/>
            </a:pPr>
            <a:r>
              <a:rPr lang="en-GB" b="0" i="0" dirty="0">
                <a:solidFill>
                  <a:srgbClr val="000000"/>
                </a:solidFill>
                <a:effectLst/>
                <a:latin typeface="Arial" panose="020B0604020202020204" pitchFamily="34" charset="0"/>
              </a:rPr>
              <a:t>Dipeptidyl peptidase-4 (DPP-4) inhibitors, also called gliptins, work by </a:t>
            </a:r>
            <a:r>
              <a:rPr lang="en-GB" b="1" i="0" dirty="0">
                <a:solidFill>
                  <a:srgbClr val="000000"/>
                </a:solidFill>
                <a:effectLst/>
                <a:latin typeface="Arial" panose="020B0604020202020204" pitchFamily="34" charset="0"/>
              </a:rPr>
              <a:t>blocking the DPP-4 enzyme</a:t>
            </a:r>
            <a:r>
              <a:rPr lang="en-GB" b="0" i="0" dirty="0">
                <a:solidFill>
                  <a:srgbClr val="000000"/>
                </a:solidFill>
                <a:effectLst/>
                <a:latin typeface="Arial" panose="020B0604020202020204" pitchFamily="34" charset="0"/>
              </a:rPr>
              <a:t>, which normally breaks down incretin hormones such as GLP-1 and GIP. These hormones stimulate insulin release after meals and suppress glucagon secretion, which helps lower blood sugar levels. By inhibiting DPP-4, these drugs </a:t>
            </a:r>
            <a:r>
              <a:rPr lang="en-GB" b="1" i="0" dirty="0">
                <a:solidFill>
                  <a:srgbClr val="000000"/>
                </a:solidFill>
                <a:effectLst/>
                <a:latin typeface="Arial" panose="020B0604020202020204" pitchFamily="34" charset="0"/>
              </a:rPr>
              <a:t>prolong incretin activity</a:t>
            </a:r>
            <a:r>
              <a:rPr lang="en-GB" b="0" i="0" dirty="0">
                <a:solidFill>
                  <a:srgbClr val="000000"/>
                </a:solidFill>
                <a:effectLst/>
                <a:latin typeface="Arial" panose="020B0604020202020204" pitchFamily="34" charset="0"/>
              </a:rPr>
              <a:t>, improving both fasting and postprandial glucose control without typically causing </a:t>
            </a:r>
            <a:r>
              <a:rPr lang="en-GB" b="0" i="0" dirty="0" err="1">
                <a:solidFill>
                  <a:srgbClr val="000000"/>
                </a:solidFill>
                <a:effectLst/>
                <a:latin typeface="Arial" panose="020B0604020202020204" pitchFamily="34" charset="0"/>
              </a:rPr>
              <a:t>hypoglycemia</a:t>
            </a:r>
            <a:r>
              <a:rPr lang="en-GB" b="0" i="0" dirty="0">
                <a:solidFill>
                  <a:srgbClr val="000000"/>
                </a:solidFill>
                <a:effectLst/>
                <a:latin typeface="Arial" panose="020B0604020202020204" pitchFamily="34" charset="0"/>
              </a:rPr>
              <a:t> unless combined with other medications that lower blood sugar </a:t>
            </a:r>
            <a:endParaRPr lang="en-GB" dirty="0"/>
          </a:p>
          <a:p>
            <a:pPr>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215592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8454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881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1002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8444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8338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4/25/26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5679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4/25/26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4720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4/25/26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0604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1676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9104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6335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4/25/26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49143658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https://www.researchgate.net/publication/276111076/figure/fig1/AS:11431281227367769@1709567787363/Mechanism-of-action-of-SGLT2-inhibitors-SGLT1-sodium-glucose-cotransporter-1-SGLT2.ti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https://medcalcu.com/wp-content/uploads/2025/06/Rockwood-CFS-683x1024.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Metformin 500mg Tablets – Crescent Pharma">
            <a:extLst>
              <a:ext uri="{FF2B5EF4-FFF2-40B4-BE49-F238E27FC236}">
                <a16:creationId xmlns:a16="http://schemas.microsoft.com/office/drawing/2014/main" id="{68B83760-F3F6-E7F7-576A-C97692A1B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40344"/>
            <a:ext cx="1683256" cy="1217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1D8287-0CC7-6BCB-15ED-43C63EECA6A4}"/>
              </a:ext>
            </a:extLst>
          </p:cNvPr>
          <p:cNvSpPr>
            <a:spLocks noGrp="1"/>
          </p:cNvSpPr>
          <p:nvPr>
            <p:ph type="ctrTitle"/>
          </p:nvPr>
        </p:nvSpPr>
        <p:spPr>
          <a:xfrm>
            <a:off x="323407" y="2277583"/>
            <a:ext cx="8192386" cy="1303817"/>
          </a:xfrm>
        </p:spPr>
        <p:txBody>
          <a:bodyPr anchor="ctr">
            <a:normAutofit fontScale="90000"/>
          </a:bodyPr>
          <a:lstStyle/>
          <a:p>
            <a:r>
              <a:rPr lang="en-US" b="1" dirty="0"/>
              <a:t>Diabetes in the older patient </a:t>
            </a:r>
          </a:p>
        </p:txBody>
      </p:sp>
      <p:sp>
        <p:nvSpPr>
          <p:cNvPr id="4" name="Subtitle 3">
            <a:extLst>
              <a:ext uri="{FF2B5EF4-FFF2-40B4-BE49-F238E27FC236}">
                <a16:creationId xmlns:a16="http://schemas.microsoft.com/office/drawing/2014/main" id="{7307EC1E-0B1A-889B-8E3A-4F1526B978F1}"/>
              </a:ext>
            </a:extLst>
          </p:cNvPr>
          <p:cNvSpPr>
            <a:spLocks noGrp="1"/>
          </p:cNvSpPr>
          <p:nvPr>
            <p:ph type="subTitle" idx="1"/>
          </p:nvPr>
        </p:nvSpPr>
        <p:spPr>
          <a:xfrm>
            <a:off x="152400" y="3811845"/>
            <a:ext cx="8839200" cy="2219621"/>
          </a:xfrm>
        </p:spPr>
        <p:txBody>
          <a:bodyPr>
            <a:normAutofit fontScale="92500" lnSpcReduction="10000"/>
          </a:bodyPr>
          <a:lstStyle/>
          <a:p>
            <a:r>
              <a:rPr lang="en-US" sz="4000" dirty="0"/>
              <a:t>Dr Louise Hogh</a:t>
            </a:r>
          </a:p>
          <a:p>
            <a:r>
              <a:rPr lang="en-US" dirty="0"/>
              <a:t> </a:t>
            </a:r>
            <a:r>
              <a:rPr lang="en-GB" sz="2300" i="0" u="none" strike="noStrike" dirty="0">
                <a:solidFill>
                  <a:srgbClr val="000000"/>
                </a:solidFill>
                <a:effectLst/>
              </a:rPr>
              <a:t>Consultant in General and Geriatric Medicine at Kingston &amp; Richmond NHS Foundation Trust  </a:t>
            </a:r>
          </a:p>
          <a:p>
            <a:r>
              <a:rPr lang="en-GB" sz="2300" i="0" u="none" strike="noStrike" dirty="0">
                <a:solidFill>
                  <a:srgbClr val="000000"/>
                </a:solidFill>
                <a:effectLst/>
              </a:rPr>
              <a:t>&amp; </a:t>
            </a:r>
          </a:p>
          <a:p>
            <a:r>
              <a:rPr lang="en-GB" sz="2300" i="0" u="none" strike="noStrike" dirty="0">
                <a:solidFill>
                  <a:srgbClr val="000000"/>
                </a:solidFill>
                <a:effectLst/>
              </a:rPr>
              <a:t>Lead for of Year 3 &amp; 4 of the Surrey Medical Programme (Clinical senior lecturer)</a:t>
            </a:r>
            <a:endParaRPr lang="en-US" sz="2300" dirty="0"/>
          </a:p>
          <a:p>
            <a:endParaRPr lang="en-US" dirty="0"/>
          </a:p>
          <a:p>
            <a:endParaRPr lang="en-US" dirty="0"/>
          </a:p>
        </p:txBody>
      </p:sp>
      <p:pic>
        <p:nvPicPr>
          <p:cNvPr id="10" name="Picture 9" descr="A white background with black text&#10;&#10;Description automatically generated">
            <a:extLst>
              <a:ext uri="{FF2B5EF4-FFF2-40B4-BE49-F238E27FC236}">
                <a16:creationId xmlns:a16="http://schemas.microsoft.com/office/drawing/2014/main" id="{1EC4BF9A-1C3B-9A9A-7D35-BFEEF6D14770}"/>
              </a:ext>
            </a:extLst>
          </p:cNvPr>
          <p:cNvPicPr>
            <a:picLocks noChangeAspect="1"/>
          </p:cNvPicPr>
          <p:nvPr/>
        </p:nvPicPr>
        <p:blipFill>
          <a:blip r:embed="rId3"/>
          <a:stretch>
            <a:fillRect/>
          </a:stretch>
        </p:blipFill>
        <p:spPr>
          <a:xfrm>
            <a:off x="265814" y="59359"/>
            <a:ext cx="2530549" cy="1995240"/>
          </a:xfrm>
          <a:prstGeom prst="rect">
            <a:avLst/>
          </a:prstGeom>
        </p:spPr>
      </p:pic>
      <p:sp>
        <p:nvSpPr>
          <p:cNvPr id="12" name="AutoShape 4">
            <a:extLst>
              <a:ext uri="{FF2B5EF4-FFF2-40B4-BE49-F238E27FC236}">
                <a16:creationId xmlns:a16="http://schemas.microsoft.com/office/drawing/2014/main" id="{D8EC2A68-B96E-E917-E422-4E06FA8BFFB6}"/>
              </a:ext>
            </a:extLst>
          </p:cNvPr>
          <p:cNvSpPr>
            <a:spLocks noChangeAspect="1" noChangeArrowheads="1"/>
          </p:cNvSpPr>
          <p:nvPr/>
        </p:nvSpPr>
        <p:spPr bwMode="auto">
          <a:xfrm flipH="1">
            <a:off x="4724399" y="3072809"/>
            <a:ext cx="508591" cy="5085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5" name="Picture 14">
            <a:extLst>
              <a:ext uri="{FF2B5EF4-FFF2-40B4-BE49-F238E27FC236}">
                <a16:creationId xmlns:a16="http://schemas.microsoft.com/office/drawing/2014/main" id="{2DDBA4D9-C63E-F8FF-5EEB-8AECD00F6669}"/>
              </a:ext>
            </a:extLst>
          </p:cNvPr>
          <p:cNvPicPr>
            <a:picLocks noChangeAspect="1"/>
          </p:cNvPicPr>
          <p:nvPr/>
        </p:nvPicPr>
        <p:blipFill>
          <a:blip r:embed="rId4"/>
          <a:stretch>
            <a:fillRect/>
          </a:stretch>
        </p:blipFill>
        <p:spPr>
          <a:xfrm>
            <a:off x="4419600" y="3276600"/>
            <a:ext cx="304800" cy="304800"/>
          </a:xfrm>
          <a:prstGeom prst="rect">
            <a:avLst/>
          </a:prstGeom>
        </p:spPr>
      </p:pic>
      <p:pic>
        <p:nvPicPr>
          <p:cNvPr id="17" name="Picture 16">
            <a:extLst>
              <a:ext uri="{FF2B5EF4-FFF2-40B4-BE49-F238E27FC236}">
                <a16:creationId xmlns:a16="http://schemas.microsoft.com/office/drawing/2014/main" id="{EA589577-49FB-BE62-CDCB-FBC2D800D15F}"/>
              </a:ext>
            </a:extLst>
          </p:cNvPr>
          <p:cNvPicPr>
            <a:picLocks noChangeAspect="1"/>
          </p:cNvPicPr>
          <p:nvPr/>
        </p:nvPicPr>
        <p:blipFill>
          <a:blip r:embed="rId5"/>
          <a:stretch>
            <a:fillRect/>
          </a:stretch>
        </p:blipFill>
        <p:spPr>
          <a:xfrm>
            <a:off x="5462772" y="0"/>
            <a:ext cx="3681228" cy="2070691"/>
          </a:xfrm>
          <a:prstGeom prst="rect">
            <a:avLst/>
          </a:prstGeom>
        </p:spPr>
      </p:pic>
    </p:spTree>
    <p:extLst>
      <p:ext uri="{BB962C8B-B14F-4D97-AF65-F5344CB8AC3E}">
        <p14:creationId xmlns:p14="http://schemas.microsoft.com/office/powerpoint/2010/main" val="237434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057B-03E9-5A1B-055A-0C72FD0D47A5}"/>
              </a:ext>
            </a:extLst>
          </p:cNvPr>
          <p:cNvSpPr>
            <a:spLocks noGrp="1"/>
          </p:cNvSpPr>
          <p:nvPr>
            <p:ph type="title"/>
          </p:nvPr>
        </p:nvSpPr>
        <p:spPr>
          <a:xfrm>
            <a:off x="63795" y="365127"/>
            <a:ext cx="8665535" cy="1080902"/>
          </a:xfrm>
        </p:spPr>
        <p:txBody>
          <a:bodyPr/>
          <a:lstStyle/>
          <a:p>
            <a:pPr algn="ctr"/>
            <a:r>
              <a:rPr lang="en-US" b="1" dirty="0">
                <a:solidFill>
                  <a:schemeClr val="accent1"/>
                </a:solidFill>
              </a:rPr>
              <a:t>A brief history of diabetic treatment…</a:t>
            </a:r>
          </a:p>
        </p:txBody>
      </p:sp>
      <p:graphicFrame>
        <p:nvGraphicFramePr>
          <p:cNvPr id="4" name="Diagram 3">
            <a:extLst>
              <a:ext uri="{FF2B5EF4-FFF2-40B4-BE49-F238E27FC236}">
                <a16:creationId xmlns:a16="http://schemas.microsoft.com/office/drawing/2014/main" id="{36DC9862-FB1E-3409-77D0-20B2BC160B7B}"/>
              </a:ext>
            </a:extLst>
          </p:cNvPr>
          <p:cNvGraphicFramePr/>
          <p:nvPr>
            <p:extLst>
              <p:ext uri="{D42A27DB-BD31-4B8C-83A1-F6EECF244321}">
                <p14:modId xmlns:p14="http://schemas.microsoft.com/office/powerpoint/2010/main" val="3585758178"/>
              </p:ext>
            </p:extLst>
          </p:nvPr>
        </p:nvGraphicFramePr>
        <p:xfrm>
          <a:off x="1524000" y="1616149"/>
          <a:ext cx="6096000" cy="4305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39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59CE-29A4-D988-4451-B24C8BF3B84E}"/>
              </a:ext>
            </a:extLst>
          </p:cNvPr>
          <p:cNvSpPr>
            <a:spLocks noGrp="1"/>
          </p:cNvSpPr>
          <p:nvPr>
            <p:ph type="title"/>
          </p:nvPr>
        </p:nvSpPr>
        <p:spPr>
          <a:xfrm>
            <a:off x="628650" y="365127"/>
            <a:ext cx="7886700" cy="1229758"/>
          </a:xfrm>
        </p:spPr>
        <p:txBody>
          <a:bodyPr>
            <a:normAutofit fontScale="90000"/>
          </a:bodyPr>
          <a:lstStyle/>
          <a:p>
            <a:pPr algn="ctr"/>
            <a:r>
              <a:rPr lang="en-GB" b="1" dirty="0"/>
              <a:t>1990s–2000s:</a:t>
            </a:r>
            <a:r>
              <a:rPr lang="en-GB" dirty="0"/>
              <a:t> </a:t>
            </a:r>
            <a:r>
              <a:rPr lang="en-GB" b="1" dirty="0">
                <a:solidFill>
                  <a:srgbClr val="0070C0"/>
                </a:solidFill>
              </a:rPr>
              <a:t>DPP-4 </a:t>
            </a:r>
            <a:r>
              <a:rPr lang="en-GB" b="1">
                <a:solidFill>
                  <a:srgbClr val="0070C0"/>
                </a:solidFill>
              </a:rPr>
              <a:t>inhibitors (‘gliptin’)</a:t>
            </a:r>
            <a:endParaRPr lang="en-US" b="1" dirty="0">
              <a:solidFill>
                <a:srgbClr val="0070C0"/>
              </a:solidFill>
            </a:endParaRPr>
          </a:p>
        </p:txBody>
      </p:sp>
      <p:pic>
        <p:nvPicPr>
          <p:cNvPr id="9218" name="Picture 2" descr="Mechanism of Action of Endocrine Drugs – My Endo Consult">
            <a:extLst>
              <a:ext uri="{FF2B5EF4-FFF2-40B4-BE49-F238E27FC236}">
                <a16:creationId xmlns:a16="http://schemas.microsoft.com/office/drawing/2014/main" id="{1A8A37BE-9903-469F-B309-98E66C88D2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13858" y="1825625"/>
            <a:ext cx="57162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01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B648EEC-57C8-5333-7456-C7B7F2735A53}"/>
              </a:ext>
            </a:extLst>
          </p:cNvPr>
          <p:cNvSpPr>
            <a:spLocks noGrp="1"/>
          </p:cNvSpPr>
          <p:nvPr>
            <p:ph sz="half" idx="2"/>
          </p:nvPr>
        </p:nvSpPr>
        <p:spPr>
          <a:xfrm>
            <a:off x="372140" y="1052624"/>
            <a:ext cx="4040188" cy="4510014"/>
          </a:xfrm>
        </p:spPr>
        <p:txBody>
          <a:bodyPr>
            <a:normAutofit lnSpcReduction="10000"/>
          </a:bodyPr>
          <a:lstStyle/>
          <a:p>
            <a:r>
              <a:rPr lang="en-GB" dirty="0"/>
              <a:t>DPP-4 inhibitors reduce post-prandial glucose by around 3 mmol/L and basal glycaemia by around 1.0–1.5 mmol/L. </a:t>
            </a:r>
          </a:p>
          <a:p>
            <a:r>
              <a:rPr lang="en-GB" dirty="0"/>
              <a:t>weight-neutral</a:t>
            </a:r>
          </a:p>
          <a:p>
            <a:r>
              <a:rPr lang="en-GB" dirty="0"/>
              <a:t>common side effects can include: </a:t>
            </a:r>
          </a:p>
          <a:p>
            <a:pPr lvl="1"/>
            <a:r>
              <a:rPr lang="en-GB" dirty="0"/>
              <a:t>sickness</a:t>
            </a:r>
          </a:p>
          <a:p>
            <a:pPr lvl="1"/>
            <a:r>
              <a:rPr lang="en-GB" dirty="0"/>
              <a:t>diarrhoea </a:t>
            </a:r>
          </a:p>
          <a:p>
            <a:pPr lvl="1"/>
            <a:r>
              <a:rPr lang="en-GB" dirty="0"/>
              <a:t>headache.  </a:t>
            </a:r>
          </a:p>
          <a:p>
            <a:endParaRPr lang="en-US" dirty="0"/>
          </a:p>
        </p:txBody>
      </p:sp>
      <p:graphicFrame>
        <p:nvGraphicFramePr>
          <p:cNvPr id="9" name="Content Placeholder 8">
            <a:extLst>
              <a:ext uri="{FF2B5EF4-FFF2-40B4-BE49-F238E27FC236}">
                <a16:creationId xmlns:a16="http://schemas.microsoft.com/office/drawing/2014/main" id="{ADD95AE4-AB70-20B1-9E95-4EDA29F403EB}"/>
              </a:ext>
            </a:extLst>
          </p:cNvPr>
          <p:cNvGraphicFramePr>
            <a:graphicFrameLocks noGrp="1"/>
          </p:cNvGraphicFramePr>
          <p:nvPr>
            <p:ph sz="quarter" idx="4"/>
            <p:extLst>
              <p:ext uri="{D42A27DB-BD31-4B8C-83A1-F6EECF244321}">
                <p14:modId xmlns:p14="http://schemas.microsoft.com/office/powerpoint/2010/main" val="538513097"/>
              </p:ext>
            </p:extLst>
          </p:nvPr>
        </p:nvGraphicFramePr>
        <p:xfrm>
          <a:off x="4645026" y="1488558"/>
          <a:ext cx="4126834" cy="3997842"/>
        </p:xfrm>
        <a:graphic>
          <a:graphicData uri="http://schemas.openxmlformats.org/drawingml/2006/table">
            <a:tbl>
              <a:tblPr/>
              <a:tblGrid>
                <a:gridCol w="2063417">
                  <a:extLst>
                    <a:ext uri="{9D8B030D-6E8A-4147-A177-3AD203B41FA5}">
                      <a16:colId xmlns:a16="http://schemas.microsoft.com/office/drawing/2014/main" val="356167529"/>
                    </a:ext>
                  </a:extLst>
                </a:gridCol>
                <a:gridCol w="2063417">
                  <a:extLst>
                    <a:ext uri="{9D8B030D-6E8A-4147-A177-3AD203B41FA5}">
                      <a16:colId xmlns:a16="http://schemas.microsoft.com/office/drawing/2014/main" val="4274828500"/>
                    </a:ext>
                  </a:extLst>
                </a:gridCol>
              </a:tblGrid>
              <a:tr h="689657">
                <a:tc>
                  <a:txBody>
                    <a:bodyPr/>
                    <a:lstStyle/>
                    <a:p>
                      <a:pPr algn="ctr" fontAlgn="t"/>
                      <a:r>
                        <a:rPr lang="en-GB" sz="1600" b="1" dirty="0">
                          <a:solidFill>
                            <a:schemeClr val="tx1"/>
                          </a:solidFill>
                          <a:effectLst/>
                        </a:rPr>
                        <a:t>Generic name</a:t>
                      </a:r>
                    </a:p>
                  </a:txBody>
                  <a:tcPr marL="67053" marR="67053" marT="67053" marB="67053">
                    <a:lnL w="9525" cap="flat" cmpd="sng" algn="ctr">
                      <a:solidFill>
                        <a:srgbClr val="D01452"/>
                      </a:solidFill>
                      <a:prstDash val="solid"/>
                      <a:round/>
                      <a:headEnd type="none" w="med" len="med"/>
                      <a:tailEnd type="none" w="med" len="med"/>
                    </a:lnL>
                    <a:lnR w="9525" cap="flat" cmpd="sng" algn="ctr">
                      <a:solidFill>
                        <a:srgbClr val="20CD11"/>
                      </a:solidFill>
                      <a:prstDash val="solid"/>
                      <a:round/>
                      <a:headEnd type="none" w="med" len="med"/>
                      <a:tailEnd type="none" w="med" len="med"/>
                    </a:lnR>
                    <a:lnT w="9525" cap="flat" cmpd="sng" algn="ctr">
                      <a:solidFill>
                        <a:srgbClr val="D01452"/>
                      </a:solidFill>
                      <a:prstDash val="solid"/>
                      <a:round/>
                      <a:headEnd type="none" w="med" len="med"/>
                      <a:tailEnd type="none" w="med" len="med"/>
                    </a:lnT>
                    <a:lnB w="9525" cap="flat" cmpd="sng" algn="ctr">
                      <a:solidFill>
                        <a:srgbClr val="D01452"/>
                      </a:solidFill>
                      <a:prstDash val="solid"/>
                      <a:round/>
                      <a:headEnd type="none" w="med" len="med"/>
                      <a:tailEnd type="none" w="med" len="med"/>
                    </a:lnB>
                    <a:solidFill>
                      <a:srgbClr val="F4F4F4"/>
                    </a:solidFill>
                  </a:tcPr>
                </a:tc>
                <a:tc>
                  <a:txBody>
                    <a:bodyPr/>
                    <a:lstStyle/>
                    <a:p>
                      <a:pPr algn="ctr" fontAlgn="t"/>
                      <a:r>
                        <a:rPr lang="en-GB" sz="1600" b="1" dirty="0">
                          <a:solidFill>
                            <a:srgbClr val="0070C0"/>
                          </a:solidFill>
                          <a:effectLst/>
                        </a:rPr>
                        <a:t>Brand name</a:t>
                      </a:r>
                    </a:p>
                  </a:txBody>
                  <a:tcPr marL="67053" marR="67053" marT="67053" marB="67053">
                    <a:lnL w="9525" cap="flat" cmpd="sng" algn="ctr">
                      <a:solidFill>
                        <a:srgbClr val="20CD11"/>
                      </a:solidFill>
                      <a:prstDash val="solid"/>
                      <a:round/>
                      <a:headEnd type="none" w="med" len="med"/>
                      <a:tailEnd type="none" w="med" len="med"/>
                    </a:lnL>
                    <a:lnR w="9525" cap="flat" cmpd="sng" algn="ctr">
                      <a:solidFill>
                        <a:srgbClr val="D1D2D4"/>
                      </a:solidFill>
                      <a:prstDash val="solid"/>
                      <a:round/>
                      <a:headEnd type="none" w="med" len="med"/>
                      <a:tailEnd type="none" w="med" len="med"/>
                    </a:lnR>
                    <a:lnT w="9525" cap="flat" cmpd="sng" algn="ctr">
                      <a:solidFill>
                        <a:srgbClr val="00D911"/>
                      </a:solidFill>
                      <a:prstDash val="solid"/>
                      <a:round/>
                      <a:headEnd type="none" w="med" len="med"/>
                      <a:tailEnd type="none" w="med" len="med"/>
                    </a:lnT>
                    <a:lnB w="9525" cap="flat" cmpd="sng" algn="ctr">
                      <a:solidFill>
                        <a:srgbClr val="00E711"/>
                      </a:solidFill>
                      <a:prstDash val="solid"/>
                      <a:round/>
                      <a:headEnd type="none" w="med" len="med"/>
                      <a:tailEnd type="none" w="med" len="med"/>
                    </a:lnB>
                    <a:solidFill>
                      <a:srgbClr val="F4F4F4"/>
                    </a:solidFill>
                  </a:tcPr>
                </a:tc>
                <a:extLst>
                  <a:ext uri="{0D108BD9-81ED-4DB2-BD59-A6C34878D82A}">
                    <a16:rowId xmlns:a16="http://schemas.microsoft.com/office/drawing/2014/main" val="738349300"/>
                  </a:ext>
                </a:extLst>
              </a:tr>
              <a:tr h="661637">
                <a:tc>
                  <a:txBody>
                    <a:bodyPr/>
                    <a:lstStyle/>
                    <a:p>
                      <a:pPr algn="ctr" fontAlgn="t"/>
                      <a:r>
                        <a:rPr lang="en-GB" sz="1600" b="0" u="none" strike="noStrike" dirty="0">
                          <a:solidFill>
                            <a:schemeClr val="tx1"/>
                          </a:solidFill>
                          <a:effectLst/>
                        </a:rPr>
                        <a:t>Sitagliptin </a:t>
                      </a:r>
                      <a:endParaRPr lang="en-GB" sz="1600" b="0" dirty="0">
                        <a:solidFill>
                          <a:schemeClr val="tx1"/>
                        </a:solidFill>
                        <a:effectLst/>
                      </a:endParaRPr>
                    </a:p>
                  </a:txBody>
                  <a:tcPr marL="67053" marR="67053" marT="55877" marB="55877">
                    <a:lnL w="9525" cap="flat" cmpd="sng" algn="ctr">
                      <a:solidFill>
                        <a:srgbClr val="D01452"/>
                      </a:solidFill>
                      <a:prstDash val="solid"/>
                      <a:round/>
                      <a:headEnd type="none" w="med" len="med"/>
                      <a:tailEnd type="none" w="med" len="med"/>
                    </a:lnL>
                    <a:lnR w="9525" cap="flat" cmpd="sng" algn="ctr">
                      <a:solidFill>
                        <a:srgbClr val="40E211"/>
                      </a:solidFill>
                      <a:prstDash val="solid"/>
                      <a:round/>
                      <a:headEnd type="none" w="med" len="med"/>
                      <a:tailEnd type="none" w="med" len="med"/>
                    </a:lnR>
                    <a:lnT w="9525" cap="flat" cmpd="sng" algn="ctr">
                      <a:solidFill>
                        <a:srgbClr val="D01452"/>
                      </a:solidFill>
                      <a:prstDash val="solid"/>
                      <a:round/>
                      <a:headEnd type="none" w="med" len="med"/>
                      <a:tailEnd type="none" w="med" len="med"/>
                    </a:lnT>
                    <a:lnB w="9525" cap="flat" cmpd="sng" algn="ctr">
                      <a:solidFill>
                        <a:srgbClr val="D01452"/>
                      </a:solidFill>
                      <a:prstDash val="solid"/>
                      <a:round/>
                      <a:headEnd type="none" w="med" len="med"/>
                      <a:tailEnd type="none" w="med" len="med"/>
                    </a:lnB>
                    <a:solidFill>
                      <a:srgbClr val="F4F4F4"/>
                    </a:solidFill>
                  </a:tcPr>
                </a:tc>
                <a:tc>
                  <a:txBody>
                    <a:bodyPr/>
                    <a:lstStyle/>
                    <a:p>
                      <a:pPr algn="ctr" fontAlgn="t"/>
                      <a:r>
                        <a:rPr lang="en-GB" sz="1600" b="0" dirty="0" err="1">
                          <a:solidFill>
                            <a:srgbClr val="0070C0"/>
                          </a:solidFill>
                          <a:effectLst/>
                        </a:rPr>
                        <a:t>Januvia</a:t>
                      </a:r>
                      <a:endParaRPr lang="en-GB" sz="1600" b="0" dirty="0">
                        <a:solidFill>
                          <a:srgbClr val="0070C0"/>
                        </a:solidFill>
                        <a:effectLst/>
                      </a:endParaRPr>
                    </a:p>
                  </a:txBody>
                  <a:tcPr marL="67053" marR="67053" marT="55877" marB="55877">
                    <a:lnL w="9525" cap="flat" cmpd="sng" algn="ctr">
                      <a:solidFill>
                        <a:srgbClr val="40E211"/>
                      </a:solidFill>
                      <a:prstDash val="solid"/>
                      <a:round/>
                      <a:headEnd type="none" w="med" len="med"/>
                      <a:tailEnd type="none" w="med" len="med"/>
                    </a:lnL>
                    <a:lnR w="9525" cap="flat" cmpd="sng" algn="ctr">
                      <a:solidFill>
                        <a:srgbClr val="D1D2D4"/>
                      </a:solidFill>
                      <a:prstDash val="solid"/>
                      <a:round/>
                      <a:headEnd type="none" w="med" len="med"/>
                      <a:tailEnd type="none" w="med" len="med"/>
                    </a:lnR>
                    <a:lnT w="9525" cap="flat" cmpd="sng" algn="ctr">
                      <a:solidFill>
                        <a:srgbClr val="00E711"/>
                      </a:solidFill>
                      <a:prstDash val="solid"/>
                      <a:round/>
                      <a:headEnd type="none" w="med" len="med"/>
                      <a:tailEnd type="none" w="med" len="med"/>
                    </a:lnT>
                    <a:lnB w="9525" cap="flat" cmpd="sng" algn="ctr">
                      <a:solidFill>
                        <a:srgbClr val="D01452"/>
                      </a:solidFill>
                      <a:prstDash val="solid"/>
                      <a:round/>
                      <a:headEnd type="none" w="med" len="med"/>
                      <a:tailEnd type="none" w="med" len="med"/>
                    </a:lnB>
                    <a:solidFill>
                      <a:srgbClr val="F4F4F4"/>
                    </a:solidFill>
                  </a:tcPr>
                </a:tc>
                <a:extLst>
                  <a:ext uri="{0D108BD9-81ED-4DB2-BD59-A6C34878D82A}">
                    <a16:rowId xmlns:a16="http://schemas.microsoft.com/office/drawing/2014/main" val="3125932541"/>
                  </a:ext>
                </a:extLst>
              </a:tr>
              <a:tr h="661637">
                <a:tc>
                  <a:txBody>
                    <a:bodyPr/>
                    <a:lstStyle/>
                    <a:p>
                      <a:pPr algn="ctr" fontAlgn="t"/>
                      <a:r>
                        <a:rPr lang="en-GB" sz="1600" b="0" dirty="0">
                          <a:solidFill>
                            <a:schemeClr val="tx1"/>
                          </a:solidFill>
                          <a:effectLst/>
                        </a:rPr>
                        <a:t>Vildagliptin</a:t>
                      </a:r>
                    </a:p>
                  </a:txBody>
                  <a:tcPr marL="67053" marR="67053" marT="55877" marB="55877">
                    <a:lnL w="9525" cap="flat" cmpd="sng" algn="ctr">
                      <a:solidFill>
                        <a:srgbClr val="D01452"/>
                      </a:solidFill>
                      <a:prstDash val="solid"/>
                      <a:round/>
                      <a:headEnd type="none" w="med" len="med"/>
                      <a:tailEnd type="none" w="med" len="med"/>
                    </a:lnL>
                    <a:lnR w="9525" cap="flat" cmpd="sng" algn="ctr">
                      <a:solidFill>
                        <a:srgbClr val="D01452"/>
                      </a:solidFill>
                      <a:prstDash val="solid"/>
                      <a:round/>
                      <a:headEnd type="none" w="med" len="med"/>
                      <a:tailEnd type="none" w="med" len="med"/>
                    </a:lnR>
                    <a:lnT w="9525" cap="flat" cmpd="sng" algn="ctr">
                      <a:solidFill>
                        <a:srgbClr val="D01452"/>
                      </a:solidFill>
                      <a:prstDash val="solid"/>
                      <a:round/>
                      <a:headEnd type="none" w="med" len="med"/>
                      <a:tailEnd type="none" w="med" len="med"/>
                    </a:lnT>
                    <a:lnB w="9525" cap="flat" cmpd="sng" algn="ctr">
                      <a:solidFill>
                        <a:srgbClr val="D01452"/>
                      </a:solidFill>
                      <a:prstDash val="solid"/>
                      <a:round/>
                      <a:headEnd type="none" w="med" len="med"/>
                      <a:tailEnd type="none" w="med" len="med"/>
                    </a:lnB>
                    <a:solidFill>
                      <a:srgbClr val="FFFFFF"/>
                    </a:solidFill>
                  </a:tcPr>
                </a:tc>
                <a:tc>
                  <a:txBody>
                    <a:bodyPr/>
                    <a:lstStyle/>
                    <a:p>
                      <a:pPr algn="ctr" fontAlgn="t"/>
                      <a:r>
                        <a:rPr lang="en-GB" sz="1600" b="0" dirty="0" err="1">
                          <a:solidFill>
                            <a:srgbClr val="0070C0"/>
                          </a:solidFill>
                          <a:effectLst/>
                        </a:rPr>
                        <a:t>Galvus</a:t>
                      </a:r>
                      <a:endParaRPr lang="en-GB" sz="1600" b="0" dirty="0">
                        <a:solidFill>
                          <a:srgbClr val="0070C0"/>
                        </a:solidFill>
                        <a:effectLst/>
                      </a:endParaRPr>
                    </a:p>
                  </a:txBody>
                  <a:tcPr marL="67053" marR="67053" marT="55877" marB="55877">
                    <a:lnL w="9525" cap="flat" cmpd="sng" algn="ctr">
                      <a:solidFill>
                        <a:srgbClr val="D01452"/>
                      </a:solidFill>
                      <a:prstDash val="solid"/>
                      <a:round/>
                      <a:headEnd type="none" w="med" len="med"/>
                      <a:tailEnd type="none" w="med" len="med"/>
                    </a:lnL>
                    <a:lnR w="9525" cap="flat" cmpd="sng" algn="ctr">
                      <a:solidFill>
                        <a:srgbClr val="D01452"/>
                      </a:solidFill>
                      <a:prstDash val="solid"/>
                      <a:round/>
                      <a:headEnd type="none" w="med" len="med"/>
                      <a:tailEnd type="none" w="med" len="med"/>
                    </a:lnR>
                    <a:lnT w="9525" cap="flat" cmpd="sng" algn="ctr">
                      <a:solidFill>
                        <a:srgbClr val="D01452"/>
                      </a:solidFill>
                      <a:prstDash val="solid"/>
                      <a:round/>
                      <a:headEnd type="none" w="med" len="med"/>
                      <a:tailEnd type="none" w="med" len="med"/>
                    </a:lnT>
                    <a:lnB w="9525" cap="flat" cmpd="sng" algn="ctr">
                      <a:solidFill>
                        <a:srgbClr val="A0C111"/>
                      </a:solidFill>
                      <a:prstDash val="solid"/>
                      <a:round/>
                      <a:headEnd type="none" w="med" len="med"/>
                      <a:tailEnd type="none" w="med" len="med"/>
                    </a:lnB>
                    <a:solidFill>
                      <a:srgbClr val="FFFFFF"/>
                    </a:solidFill>
                  </a:tcPr>
                </a:tc>
                <a:extLst>
                  <a:ext uri="{0D108BD9-81ED-4DB2-BD59-A6C34878D82A}">
                    <a16:rowId xmlns:a16="http://schemas.microsoft.com/office/drawing/2014/main" val="1938291985"/>
                  </a:ext>
                </a:extLst>
              </a:tr>
              <a:tr h="661637">
                <a:tc>
                  <a:txBody>
                    <a:bodyPr/>
                    <a:lstStyle/>
                    <a:p>
                      <a:pPr algn="ctr" fontAlgn="t"/>
                      <a:r>
                        <a:rPr lang="en-GB" sz="1600" b="0" dirty="0" err="1">
                          <a:solidFill>
                            <a:schemeClr val="tx1"/>
                          </a:solidFill>
                          <a:effectLst/>
                        </a:rPr>
                        <a:t>Saxagliptin</a:t>
                      </a:r>
                      <a:endParaRPr lang="en-GB" sz="1600" b="0" dirty="0">
                        <a:solidFill>
                          <a:schemeClr val="tx1"/>
                        </a:solidFill>
                        <a:effectLst/>
                      </a:endParaRPr>
                    </a:p>
                  </a:txBody>
                  <a:tcPr marL="67053" marR="67053" marT="55877" marB="55877">
                    <a:lnL w="9525" cap="flat" cmpd="sng" algn="ctr">
                      <a:solidFill>
                        <a:srgbClr val="D01452"/>
                      </a:solidFill>
                      <a:prstDash val="solid"/>
                      <a:round/>
                      <a:headEnd type="none" w="med" len="med"/>
                      <a:tailEnd type="none" w="med" len="med"/>
                    </a:lnL>
                    <a:lnR w="9525" cap="flat" cmpd="sng" algn="ctr">
                      <a:solidFill>
                        <a:srgbClr val="00DD11"/>
                      </a:solidFill>
                      <a:prstDash val="solid"/>
                      <a:round/>
                      <a:headEnd type="none" w="med" len="med"/>
                      <a:tailEnd type="none" w="med" len="med"/>
                    </a:lnR>
                    <a:lnT w="9525" cap="flat" cmpd="sng" algn="ctr">
                      <a:solidFill>
                        <a:srgbClr val="D01452"/>
                      </a:solidFill>
                      <a:prstDash val="solid"/>
                      <a:round/>
                      <a:headEnd type="none" w="med" len="med"/>
                      <a:tailEnd type="none" w="med" len="med"/>
                    </a:lnT>
                    <a:lnB w="9525" cap="flat" cmpd="sng" algn="ctr">
                      <a:solidFill>
                        <a:srgbClr val="D01452"/>
                      </a:solidFill>
                      <a:prstDash val="solid"/>
                      <a:round/>
                      <a:headEnd type="none" w="med" len="med"/>
                      <a:tailEnd type="none" w="med" len="med"/>
                    </a:lnB>
                    <a:solidFill>
                      <a:srgbClr val="F4F4F4"/>
                    </a:solidFill>
                  </a:tcPr>
                </a:tc>
                <a:tc>
                  <a:txBody>
                    <a:bodyPr/>
                    <a:lstStyle/>
                    <a:p>
                      <a:pPr algn="ctr" fontAlgn="t"/>
                      <a:r>
                        <a:rPr lang="en-GB" sz="1600" b="0" dirty="0" err="1">
                          <a:solidFill>
                            <a:srgbClr val="0070C0"/>
                          </a:solidFill>
                          <a:effectLst/>
                        </a:rPr>
                        <a:t>Onglyza</a:t>
                      </a:r>
                      <a:endParaRPr lang="en-GB" sz="1600" b="0" dirty="0">
                        <a:solidFill>
                          <a:srgbClr val="0070C0"/>
                        </a:solidFill>
                        <a:effectLst/>
                      </a:endParaRPr>
                    </a:p>
                  </a:txBody>
                  <a:tcPr marL="67053" marR="67053" marT="55877" marB="55877">
                    <a:lnL w="9525" cap="flat" cmpd="sng" algn="ctr">
                      <a:solidFill>
                        <a:srgbClr val="00DD11"/>
                      </a:solidFill>
                      <a:prstDash val="solid"/>
                      <a:round/>
                      <a:headEnd type="none" w="med" len="med"/>
                      <a:tailEnd type="none" w="med" len="med"/>
                    </a:lnL>
                    <a:lnR w="9525" cap="flat" cmpd="sng" algn="ctr">
                      <a:solidFill>
                        <a:srgbClr val="D1D2D4"/>
                      </a:solidFill>
                      <a:prstDash val="solid"/>
                      <a:round/>
                      <a:headEnd type="none" w="med" len="med"/>
                      <a:tailEnd type="none" w="med" len="med"/>
                    </a:lnR>
                    <a:lnT w="9525" cap="flat" cmpd="sng" algn="ctr">
                      <a:solidFill>
                        <a:srgbClr val="A0C111"/>
                      </a:solidFill>
                      <a:prstDash val="solid"/>
                      <a:round/>
                      <a:headEnd type="none" w="med" len="med"/>
                      <a:tailEnd type="none" w="med" len="med"/>
                    </a:lnT>
                    <a:lnB w="9525" cap="flat" cmpd="sng" algn="ctr">
                      <a:solidFill>
                        <a:srgbClr val="D01452"/>
                      </a:solidFill>
                      <a:prstDash val="solid"/>
                      <a:round/>
                      <a:headEnd type="none" w="med" len="med"/>
                      <a:tailEnd type="none" w="med" len="med"/>
                    </a:lnB>
                    <a:solidFill>
                      <a:srgbClr val="F4F4F4"/>
                    </a:solidFill>
                  </a:tcPr>
                </a:tc>
                <a:extLst>
                  <a:ext uri="{0D108BD9-81ED-4DB2-BD59-A6C34878D82A}">
                    <a16:rowId xmlns:a16="http://schemas.microsoft.com/office/drawing/2014/main" val="2583299418"/>
                  </a:ext>
                </a:extLst>
              </a:tr>
              <a:tr h="661637">
                <a:tc>
                  <a:txBody>
                    <a:bodyPr/>
                    <a:lstStyle/>
                    <a:p>
                      <a:pPr algn="ctr" fontAlgn="t"/>
                      <a:r>
                        <a:rPr lang="en-GB" sz="1600" b="0" u="none" strike="noStrike" dirty="0" err="1">
                          <a:solidFill>
                            <a:schemeClr val="tx1"/>
                          </a:solidFill>
                          <a:effectLst/>
                        </a:rPr>
                        <a:t>Alogliptin</a:t>
                      </a:r>
                      <a:r>
                        <a:rPr lang="en-GB" sz="1600" b="0" u="none" strike="noStrike" dirty="0">
                          <a:solidFill>
                            <a:schemeClr val="tx1"/>
                          </a:solidFill>
                          <a:effectLst/>
                        </a:rPr>
                        <a:t> </a:t>
                      </a:r>
                      <a:endParaRPr lang="en-GB" sz="1600" b="0" dirty="0">
                        <a:solidFill>
                          <a:schemeClr val="tx1"/>
                        </a:solidFill>
                        <a:effectLst/>
                      </a:endParaRPr>
                    </a:p>
                  </a:txBody>
                  <a:tcPr marL="67053" marR="67053" marT="55877" marB="55877">
                    <a:lnL w="9525" cap="flat" cmpd="sng" algn="ctr">
                      <a:solidFill>
                        <a:srgbClr val="D01452"/>
                      </a:solidFill>
                      <a:prstDash val="solid"/>
                      <a:round/>
                      <a:headEnd type="none" w="med" len="med"/>
                      <a:tailEnd type="none" w="med" len="med"/>
                    </a:lnL>
                    <a:lnR w="9525" cap="flat" cmpd="sng" algn="ctr">
                      <a:solidFill>
                        <a:srgbClr val="D01452"/>
                      </a:solidFill>
                      <a:prstDash val="solid"/>
                      <a:round/>
                      <a:headEnd type="none" w="med" len="med"/>
                      <a:tailEnd type="none" w="med" len="med"/>
                    </a:lnR>
                    <a:lnT w="9525" cap="flat" cmpd="sng" algn="ctr">
                      <a:solidFill>
                        <a:srgbClr val="D01452"/>
                      </a:solidFill>
                      <a:prstDash val="solid"/>
                      <a:round/>
                      <a:headEnd type="none" w="med" len="med"/>
                      <a:tailEnd type="none" w="med" len="med"/>
                    </a:lnT>
                    <a:lnB w="9525" cap="flat" cmpd="sng" algn="ctr">
                      <a:solidFill>
                        <a:srgbClr val="D01452"/>
                      </a:solidFill>
                      <a:prstDash val="solid"/>
                      <a:round/>
                      <a:headEnd type="none" w="med" len="med"/>
                      <a:tailEnd type="none" w="med" len="med"/>
                    </a:lnB>
                    <a:solidFill>
                      <a:srgbClr val="FFFFFF"/>
                    </a:solidFill>
                  </a:tcPr>
                </a:tc>
                <a:tc>
                  <a:txBody>
                    <a:bodyPr/>
                    <a:lstStyle/>
                    <a:p>
                      <a:pPr algn="ctr" fontAlgn="t"/>
                      <a:r>
                        <a:rPr lang="en-GB" sz="1600" b="0" dirty="0" err="1">
                          <a:solidFill>
                            <a:srgbClr val="0070C0"/>
                          </a:solidFill>
                          <a:effectLst/>
                        </a:rPr>
                        <a:t>Vipidia</a:t>
                      </a:r>
                      <a:endParaRPr lang="en-GB" sz="1600" b="0" dirty="0">
                        <a:solidFill>
                          <a:srgbClr val="0070C0"/>
                        </a:solidFill>
                        <a:effectLst/>
                      </a:endParaRPr>
                    </a:p>
                  </a:txBody>
                  <a:tcPr marL="67053" marR="67053" marT="55877" marB="55877">
                    <a:lnL w="9525" cap="flat" cmpd="sng" algn="ctr">
                      <a:solidFill>
                        <a:srgbClr val="D01452"/>
                      </a:solidFill>
                      <a:prstDash val="solid"/>
                      <a:round/>
                      <a:headEnd type="none" w="med" len="med"/>
                      <a:tailEnd type="none" w="med" len="med"/>
                    </a:lnL>
                    <a:lnR w="9525" cap="flat" cmpd="sng" algn="ctr">
                      <a:solidFill>
                        <a:srgbClr val="D01452"/>
                      </a:solidFill>
                      <a:prstDash val="solid"/>
                      <a:round/>
                      <a:headEnd type="none" w="med" len="med"/>
                      <a:tailEnd type="none" w="med" len="med"/>
                    </a:lnR>
                    <a:lnT w="9525" cap="flat" cmpd="sng" algn="ctr">
                      <a:solidFill>
                        <a:srgbClr val="D01452"/>
                      </a:solidFill>
                      <a:prstDash val="solid"/>
                      <a:round/>
                      <a:headEnd type="none" w="med" len="med"/>
                      <a:tailEnd type="none" w="med" len="med"/>
                    </a:lnT>
                    <a:lnB w="9525" cap="flat" cmpd="sng" algn="ctr">
                      <a:solidFill>
                        <a:srgbClr val="E09611"/>
                      </a:solidFill>
                      <a:prstDash val="solid"/>
                      <a:round/>
                      <a:headEnd type="none" w="med" len="med"/>
                      <a:tailEnd type="none" w="med" len="med"/>
                    </a:lnB>
                    <a:solidFill>
                      <a:srgbClr val="FFFFFF"/>
                    </a:solidFill>
                  </a:tcPr>
                </a:tc>
                <a:extLst>
                  <a:ext uri="{0D108BD9-81ED-4DB2-BD59-A6C34878D82A}">
                    <a16:rowId xmlns:a16="http://schemas.microsoft.com/office/drawing/2014/main" val="4040894198"/>
                  </a:ext>
                </a:extLst>
              </a:tr>
              <a:tr h="661637">
                <a:tc>
                  <a:txBody>
                    <a:bodyPr/>
                    <a:lstStyle/>
                    <a:p>
                      <a:pPr algn="ctr" fontAlgn="t"/>
                      <a:r>
                        <a:rPr lang="en-GB" sz="1600" b="0" u="none" strike="noStrike" dirty="0">
                          <a:solidFill>
                            <a:schemeClr val="tx1"/>
                          </a:solidFill>
                          <a:effectLst/>
                        </a:rPr>
                        <a:t>Linagliptin</a:t>
                      </a:r>
                      <a:endParaRPr lang="en-GB" sz="1600" b="0" dirty="0">
                        <a:solidFill>
                          <a:schemeClr val="tx1"/>
                        </a:solidFill>
                        <a:effectLst/>
                      </a:endParaRPr>
                    </a:p>
                  </a:txBody>
                  <a:tcPr marL="67053" marR="67053" marT="55877" marB="55877">
                    <a:lnL w="9525" cap="flat" cmpd="sng" algn="ctr">
                      <a:solidFill>
                        <a:srgbClr val="D01452"/>
                      </a:solidFill>
                      <a:prstDash val="solid"/>
                      <a:round/>
                      <a:headEnd type="none" w="med" len="med"/>
                      <a:tailEnd type="none" w="med" len="med"/>
                    </a:lnL>
                    <a:lnR w="9525" cap="flat" cmpd="sng" algn="ctr">
                      <a:solidFill>
                        <a:srgbClr val="A09011"/>
                      </a:solidFill>
                      <a:prstDash val="solid"/>
                      <a:round/>
                      <a:headEnd type="none" w="med" len="med"/>
                      <a:tailEnd type="none" w="med" len="med"/>
                    </a:lnR>
                    <a:lnT w="9525" cap="flat" cmpd="sng" algn="ctr">
                      <a:solidFill>
                        <a:srgbClr val="D01452"/>
                      </a:solidFill>
                      <a:prstDash val="solid"/>
                      <a:round/>
                      <a:headEnd type="none" w="med" len="med"/>
                      <a:tailEnd type="none" w="med" len="med"/>
                    </a:lnT>
                    <a:lnB w="9525" cap="flat" cmpd="sng" algn="ctr">
                      <a:solidFill>
                        <a:srgbClr val="D01452"/>
                      </a:solidFill>
                      <a:prstDash val="solid"/>
                      <a:round/>
                      <a:headEnd type="none" w="med" len="med"/>
                      <a:tailEnd type="none" w="med" len="med"/>
                    </a:lnB>
                    <a:solidFill>
                      <a:srgbClr val="F4F4F4"/>
                    </a:solidFill>
                  </a:tcPr>
                </a:tc>
                <a:tc>
                  <a:txBody>
                    <a:bodyPr/>
                    <a:lstStyle/>
                    <a:p>
                      <a:pPr algn="ctr" fontAlgn="t"/>
                      <a:r>
                        <a:rPr lang="en-GB" sz="1600" b="0" dirty="0" err="1">
                          <a:solidFill>
                            <a:srgbClr val="0070C0"/>
                          </a:solidFill>
                          <a:effectLst/>
                        </a:rPr>
                        <a:t>Trajenta</a:t>
                      </a:r>
                      <a:endParaRPr lang="en-GB" sz="1600" b="0" dirty="0">
                        <a:solidFill>
                          <a:srgbClr val="0070C0"/>
                        </a:solidFill>
                        <a:effectLst/>
                      </a:endParaRPr>
                    </a:p>
                  </a:txBody>
                  <a:tcPr marL="67053" marR="67053" marT="55877" marB="55877">
                    <a:lnL w="9525" cap="flat" cmpd="sng" algn="ctr">
                      <a:solidFill>
                        <a:srgbClr val="A09011"/>
                      </a:solidFill>
                      <a:prstDash val="solid"/>
                      <a:round/>
                      <a:headEnd type="none" w="med" len="med"/>
                      <a:tailEnd type="none" w="med" len="med"/>
                    </a:lnL>
                    <a:lnR w="9525" cap="flat" cmpd="sng" algn="ctr">
                      <a:solidFill>
                        <a:srgbClr val="D1D2D4"/>
                      </a:solidFill>
                      <a:prstDash val="solid"/>
                      <a:round/>
                      <a:headEnd type="none" w="med" len="med"/>
                      <a:tailEnd type="none" w="med" len="med"/>
                    </a:lnR>
                    <a:lnT w="9525" cap="flat" cmpd="sng" algn="ctr">
                      <a:solidFill>
                        <a:srgbClr val="E09611"/>
                      </a:solidFill>
                      <a:prstDash val="solid"/>
                      <a:round/>
                      <a:headEnd type="none" w="med" len="med"/>
                      <a:tailEnd type="none" w="med" len="med"/>
                    </a:lnT>
                    <a:lnB w="9525" cap="flat" cmpd="sng" algn="ctr">
                      <a:solidFill>
                        <a:srgbClr val="C0BD11"/>
                      </a:solidFill>
                      <a:prstDash val="solid"/>
                      <a:round/>
                      <a:headEnd type="none" w="med" len="med"/>
                      <a:tailEnd type="none" w="med" len="med"/>
                    </a:lnB>
                    <a:solidFill>
                      <a:srgbClr val="F4F4F4"/>
                    </a:solidFill>
                  </a:tcPr>
                </a:tc>
                <a:extLst>
                  <a:ext uri="{0D108BD9-81ED-4DB2-BD59-A6C34878D82A}">
                    <a16:rowId xmlns:a16="http://schemas.microsoft.com/office/drawing/2014/main" val="736634400"/>
                  </a:ext>
                </a:extLst>
              </a:tr>
            </a:tbl>
          </a:graphicData>
        </a:graphic>
      </p:graphicFrame>
    </p:spTree>
    <p:extLst>
      <p:ext uri="{BB962C8B-B14F-4D97-AF65-F5344CB8AC3E}">
        <p14:creationId xmlns:p14="http://schemas.microsoft.com/office/powerpoint/2010/main" val="412705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F920-D384-2D80-ABA6-DB708FB4F473}"/>
              </a:ext>
            </a:extLst>
          </p:cNvPr>
          <p:cNvSpPr>
            <a:spLocks noGrp="1"/>
          </p:cNvSpPr>
          <p:nvPr>
            <p:ph type="title"/>
          </p:nvPr>
        </p:nvSpPr>
        <p:spPr>
          <a:xfrm>
            <a:off x="628650" y="365126"/>
            <a:ext cx="7886700" cy="1135705"/>
          </a:xfrm>
        </p:spPr>
        <p:txBody>
          <a:bodyPr/>
          <a:lstStyle/>
          <a:p>
            <a:pPr algn="ctr"/>
            <a:r>
              <a:rPr lang="en-GB" b="1" dirty="0"/>
              <a:t>2010s:</a:t>
            </a:r>
            <a:r>
              <a:rPr lang="en-GB" dirty="0"/>
              <a:t> </a:t>
            </a:r>
            <a:r>
              <a:rPr lang="en-GB" b="1" dirty="0">
                <a:solidFill>
                  <a:srgbClr val="0070C0"/>
                </a:solidFill>
              </a:rPr>
              <a:t>SGLT2 Inhibitors ‘</a:t>
            </a:r>
            <a:r>
              <a:rPr lang="en-GB" b="1" i="0" dirty="0">
                <a:solidFill>
                  <a:srgbClr val="0070C0"/>
                </a:solidFill>
                <a:effectLst/>
              </a:rPr>
              <a:t>gliflozins’</a:t>
            </a:r>
            <a:endParaRPr lang="en-US" b="1" dirty="0">
              <a:solidFill>
                <a:srgbClr val="0070C0"/>
              </a:solidFill>
            </a:endParaRPr>
          </a:p>
        </p:txBody>
      </p:sp>
      <p:sp>
        <p:nvSpPr>
          <p:cNvPr id="3" name="Content Placeholder 2">
            <a:extLst>
              <a:ext uri="{FF2B5EF4-FFF2-40B4-BE49-F238E27FC236}">
                <a16:creationId xmlns:a16="http://schemas.microsoft.com/office/drawing/2014/main" id="{6E862201-7030-3EEB-EBEF-9592051C375B}"/>
              </a:ext>
            </a:extLst>
          </p:cNvPr>
          <p:cNvSpPr>
            <a:spLocks noGrp="1"/>
          </p:cNvSpPr>
          <p:nvPr>
            <p:ph idx="1"/>
          </p:nvPr>
        </p:nvSpPr>
        <p:spPr>
          <a:xfrm>
            <a:off x="628650" y="1582556"/>
            <a:ext cx="7886700" cy="4351338"/>
          </a:xfrm>
        </p:spPr>
        <p:txBody>
          <a:bodyPr>
            <a:normAutofit/>
          </a:bodyPr>
          <a:lstStyle/>
          <a:p>
            <a:r>
              <a:rPr lang="en-GB" sz="2000" b="0" i="0" dirty="0">
                <a:effectLst/>
              </a:rPr>
              <a:t>Sodium-glucose co-transporter-2 inhibitors </a:t>
            </a:r>
          </a:p>
          <a:p>
            <a:r>
              <a:rPr lang="en-GB" sz="2000" b="0" i="0" dirty="0">
                <a:effectLst/>
              </a:rPr>
              <a:t>Dapagliflozin (</a:t>
            </a:r>
            <a:r>
              <a:rPr lang="en-GB" sz="2000" b="0" i="0" dirty="0" err="1">
                <a:effectLst/>
              </a:rPr>
              <a:t>Forxiga</a:t>
            </a:r>
            <a:r>
              <a:rPr lang="en-GB" sz="2000" b="0" i="0" dirty="0">
                <a:effectLst/>
              </a:rPr>
              <a:t>), </a:t>
            </a:r>
            <a:r>
              <a:rPr lang="en-GB" sz="2000" dirty="0"/>
              <a:t>E</a:t>
            </a:r>
            <a:r>
              <a:rPr lang="en-GB" sz="2000" b="0" i="0" dirty="0">
                <a:effectLst/>
              </a:rPr>
              <a:t>mpagliflozin (Jardiance) , Canagliflozin (</a:t>
            </a:r>
            <a:r>
              <a:rPr lang="en-GB" sz="2000" dirty="0"/>
              <a:t>I</a:t>
            </a:r>
            <a:r>
              <a:rPr lang="en-GB" sz="2000" b="0" i="0" dirty="0">
                <a:effectLst/>
              </a:rPr>
              <a:t>nvokana) and Ertugliflozin (</a:t>
            </a:r>
            <a:r>
              <a:rPr lang="en-GB" sz="2000" b="0" i="0" dirty="0" err="1">
                <a:effectLst/>
              </a:rPr>
              <a:t>Stegaltro</a:t>
            </a:r>
            <a:r>
              <a:rPr lang="en-GB" sz="2000" b="0" i="0" dirty="0">
                <a:effectLst/>
              </a:rPr>
              <a:t>)</a:t>
            </a:r>
          </a:p>
        </p:txBody>
      </p:sp>
      <p:pic>
        <p:nvPicPr>
          <p:cNvPr id="8" name="Picture 7" descr="A box of tablets with a label&#10;&#10;Description automatically generated">
            <a:extLst>
              <a:ext uri="{FF2B5EF4-FFF2-40B4-BE49-F238E27FC236}">
                <a16:creationId xmlns:a16="http://schemas.microsoft.com/office/drawing/2014/main" id="{52D4F98F-1DD4-F3D9-9110-F785F483F14C}"/>
              </a:ext>
            </a:extLst>
          </p:cNvPr>
          <p:cNvPicPr>
            <a:picLocks noChangeAspect="1"/>
          </p:cNvPicPr>
          <p:nvPr/>
        </p:nvPicPr>
        <p:blipFill>
          <a:blip r:embed="rId3"/>
          <a:stretch>
            <a:fillRect/>
          </a:stretch>
        </p:blipFill>
        <p:spPr>
          <a:xfrm>
            <a:off x="5039831" y="3500588"/>
            <a:ext cx="3912781" cy="2351581"/>
          </a:xfrm>
          <a:prstGeom prst="rect">
            <a:avLst/>
          </a:prstGeom>
        </p:spPr>
      </p:pic>
      <p:pic>
        <p:nvPicPr>
          <p:cNvPr id="7170" name="Picture 2">
            <a:extLst>
              <a:ext uri="{FF2B5EF4-FFF2-40B4-BE49-F238E27FC236}">
                <a16:creationId xmlns:a16="http://schemas.microsoft.com/office/drawing/2014/main" id="{24E2DE04-DA84-06F1-1950-EDC5B0EF8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57661"/>
            <a:ext cx="3625701" cy="362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666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83" y="124508"/>
            <a:ext cx="8229600" cy="809880"/>
          </a:xfrm>
        </p:spPr>
        <p:txBody>
          <a:bodyPr>
            <a:normAutofit fontScale="90000"/>
          </a:bodyPr>
          <a:lstStyle/>
          <a:p>
            <a:br>
              <a:rPr lang="en-GB" dirty="0"/>
            </a:br>
            <a:r>
              <a:rPr lang="en-GB" sz="4400" b="1" dirty="0">
                <a:solidFill>
                  <a:srgbClr val="0070C0"/>
                </a:solidFill>
              </a:rPr>
              <a:t>Mechanism of action </a:t>
            </a:r>
            <a:br>
              <a:rPr lang="en-GB" dirty="0"/>
            </a:br>
            <a:endParaRPr dirty="0"/>
          </a:p>
        </p:txBody>
      </p:sp>
      <p:sp>
        <p:nvSpPr>
          <p:cNvPr id="3" name="Content Placeholder 2"/>
          <p:cNvSpPr>
            <a:spLocks noGrp="1"/>
          </p:cNvSpPr>
          <p:nvPr>
            <p:ph sz="half" idx="1"/>
          </p:nvPr>
        </p:nvSpPr>
        <p:spPr>
          <a:xfrm>
            <a:off x="146476" y="1121519"/>
            <a:ext cx="4038600" cy="4939039"/>
          </a:xfrm>
        </p:spPr>
        <p:txBody>
          <a:bodyPr>
            <a:normAutofit/>
          </a:bodyPr>
          <a:lstStyle/>
          <a:p>
            <a:r>
              <a:rPr lang="en-GB" sz="2000" dirty="0"/>
              <a:t>SGLT2 is a protein in humans that facilitates glucose reabsorption in the kidney. </a:t>
            </a:r>
          </a:p>
          <a:p>
            <a:r>
              <a:rPr lang="en-GB" sz="2000" dirty="0"/>
              <a:t>90%  of glucose is reabsorbed in S1 of the proximal tubule</a:t>
            </a:r>
          </a:p>
          <a:p>
            <a:r>
              <a:rPr lang="en-GB" sz="2000" dirty="0"/>
              <a:t>10% of glucose resorbed in distal S2/3 segment via SGLT1 </a:t>
            </a:r>
          </a:p>
          <a:p>
            <a:endParaRPr lang="en-GB" sz="2000" dirty="0"/>
          </a:p>
          <a:p>
            <a:pPr marL="0" indent="0">
              <a:buNone/>
            </a:pPr>
            <a:endParaRPr lang="en-GB" sz="2000" dirty="0"/>
          </a:p>
          <a:p>
            <a:endParaRPr lang="en-GB" sz="2800" dirty="0"/>
          </a:p>
          <a:p>
            <a:endParaRPr sz="2800" dirty="0"/>
          </a:p>
          <a:p>
            <a:pPr marL="0" indent="0">
              <a:buNone/>
            </a:pPr>
            <a:endParaRPr lang="en-GB" dirty="0"/>
          </a:p>
        </p:txBody>
      </p:sp>
      <p:sp>
        <p:nvSpPr>
          <p:cNvPr id="11" name="Content Placeholder 10">
            <a:extLst>
              <a:ext uri="{FF2B5EF4-FFF2-40B4-BE49-F238E27FC236}">
                <a16:creationId xmlns:a16="http://schemas.microsoft.com/office/drawing/2014/main" id="{F71003F9-DA51-8CC2-CAB4-C0A95819EFE4}"/>
              </a:ext>
            </a:extLst>
          </p:cNvPr>
          <p:cNvSpPr>
            <a:spLocks noGrp="1"/>
          </p:cNvSpPr>
          <p:nvPr>
            <p:ph sz="half" idx="2"/>
          </p:nvPr>
        </p:nvSpPr>
        <p:spPr>
          <a:xfrm>
            <a:off x="4979762" y="1417638"/>
            <a:ext cx="3887791" cy="5095790"/>
          </a:xfrm>
        </p:spPr>
        <p:txBody>
          <a:bodyPr/>
          <a:lstStyle/>
          <a:p>
            <a:endParaRPr lang="en-US" dirty="0"/>
          </a:p>
          <a:p>
            <a:endParaRPr lang="en-US" dirty="0"/>
          </a:p>
          <a:p>
            <a:endParaRPr lang="en-US" dirty="0"/>
          </a:p>
          <a:p>
            <a:endParaRPr lang="en-US" dirty="0"/>
          </a:p>
          <a:p>
            <a:endParaRPr lang="en-US" dirty="0"/>
          </a:p>
          <a:p>
            <a:r>
              <a:rPr lang="en-US" sz="2000" dirty="0"/>
              <a:t>If SGLT2 is blocked, glucose reabsorption is blocked and excreted in the urine</a:t>
            </a:r>
          </a:p>
          <a:p>
            <a:r>
              <a:rPr lang="en-US" sz="2000" dirty="0"/>
              <a:t>Lower blood glucose levels  </a:t>
            </a:r>
          </a:p>
        </p:txBody>
      </p:sp>
      <p:sp>
        <p:nvSpPr>
          <p:cNvPr id="8" name="Striped Right Arrow 7">
            <a:extLst>
              <a:ext uri="{FF2B5EF4-FFF2-40B4-BE49-F238E27FC236}">
                <a16:creationId xmlns:a16="http://schemas.microsoft.com/office/drawing/2014/main" id="{F0DBD48C-AEFA-62B3-9881-E93C81DCD876}"/>
              </a:ext>
            </a:extLst>
          </p:cNvPr>
          <p:cNvSpPr/>
          <p:nvPr/>
        </p:nvSpPr>
        <p:spPr>
          <a:xfrm>
            <a:off x="8495414" y="1988289"/>
            <a:ext cx="372139" cy="14885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A75AA391-90DD-6F8C-8E1E-590A0D572E58}"/>
              </a:ext>
            </a:extLst>
          </p:cNvPr>
          <p:cNvSpPr>
            <a:spLocks noChangeArrowheads="1"/>
          </p:cNvSpPr>
          <p:nvPr/>
        </p:nvSpPr>
        <p:spPr bwMode="auto">
          <a:xfrm>
            <a:off x="978196" y="33386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2" descr="A diagram of glucose reabsorption&#10;&#10;Description automatically generated">
            <a:extLst>
              <a:ext uri="{FF2B5EF4-FFF2-40B4-BE49-F238E27FC236}">
                <a16:creationId xmlns:a16="http://schemas.microsoft.com/office/drawing/2014/main" id="{98705EA2-C75F-6131-04E7-6E28224A7F8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b="49463"/>
          <a:stretch>
            <a:fillRect/>
          </a:stretch>
        </p:blipFill>
        <p:spPr bwMode="auto">
          <a:xfrm>
            <a:off x="114292" y="3691750"/>
            <a:ext cx="4683085" cy="250249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a:extLst>
              <a:ext uri="{FF2B5EF4-FFF2-40B4-BE49-F238E27FC236}">
                <a16:creationId xmlns:a16="http://schemas.microsoft.com/office/drawing/2014/main" id="{33F76E22-2D8E-6CBD-BAC9-2A5AC64E82F4}"/>
              </a:ext>
            </a:extLst>
          </p:cNvPr>
          <p:cNvSpPr>
            <a:spLocks noChangeArrowheads="1"/>
          </p:cNvSpPr>
          <p:nvPr/>
        </p:nvSpPr>
        <p:spPr bwMode="auto">
          <a:xfrm>
            <a:off x="4384298" y="1084520"/>
            <a:ext cx="71403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195" name="Picture 2" descr="A diagram of glucose reabsorption&#10;&#10;Description automatically generated">
            <a:extLst>
              <a:ext uri="{FF2B5EF4-FFF2-40B4-BE49-F238E27FC236}">
                <a16:creationId xmlns:a16="http://schemas.microsoft.com/office/drawing/2014/main" id="{12F1D7A3-4B9A-2177-6F63-6474CC2DA3E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47858"/>
          <a:stretch>
            <a:fillRect/>
          </a:stretch>
        </p:blipFill>
        <p:spPr bwMode="auto">
          <a:xfrm>
            <a:off x="4566683" y="1107379"/>
            <a:ext cx="4572000" cy="2634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EDD02-C155-DFFA-3792-619D17584FEE}"/>
              </a:ext>
            </a:extLst>
          </p:cNvPr>
          <p:cNvSpPr>
            <a:spLocks noGrp="1"/>
          </p:cNvSpPr>
          <p:nvPr>
            <p:ph type="title"/>
          </p:nvPr>
        </p:nvSpPr>
        <p:spPr>
          <a:xfrm>
            <a:off x="628650" y="365127"/>
            <a:ext cx="7886700" cy="900148"/>
          </a:xfrm>
        </p:spPr>
        <p:txBody>
          <a:bodyPr/>
          <a:lstStyle/>
          <a:p>
            <a:r>
              <a:rPr lang="en-GB" b="1" dirty="0">
                <a:solidFill>
                  <a:srgbClr val="0070C0"/>
                </a:solidFill>
              </a:rPr>
              <a:t>SGLT2 Inhibitors</a:t>
            </a:r>
            <a:endParaRPr lang="en-US" b="1" dirty="0">
              <a:solidFill>
                <a:srgbClr val="0070C0"/>
              </a:solidFill>
            </a:endParaRPr>
          </a:p>
        </p:txBody>
      </p:sp>
      <p:sp>
        <p:nvSpPr>
          <p:cNvPr id="3" name="Content Placeholder 2">
            <a:extLst>
              <a:ext uri="{FF2B5EF4-FFF2-40B4-BE49-F238E27FC236}">
                <a16:creationId xmlns:a16="http://schemas.microsoft.com/office/drawing/2014/main" id="{4C0553D4-044D-45B9-2F5A-378D0F61262F}"/>
              </a:ext>
            </a:extLst>
          </p:cNvPr>
          <p:cNvSpPr>
            <a:spLocks noGrp="1"/>
          </p:cNvSpPr>
          <p:nvPr>
            <p:ph idx="1"/>
          </p:nvPr>
        </p:nvSpPr>
        <p:spPr>
          <a:xfrm>
            <a:off x="457200" y="1265274"/>
            <a:ext cx="8229600" cy="4860889"/>
          </a:xfrm>
        </p:spPr>
        <p:txBody>
          <a:bodyPr>
            <a:normAutofit lnSpcReduction="10000"/>
          </a:bodyPr>
          <a:lstStyle/>
          <a:p>
            <a:pPr marL="0" indent="0" algn="l">
              <a:buNone/>
            </a:pPr>
            <a:r>
              <a:rPr lang="en-GB" sz="2200" b="1" i="0" dirty="0">
                <a:solidFill>
                  <a:srgbClr val="0E0E0E"/>
                </a:solidFill>
                <a:effectLst/>
              </a:rPr>
              <a:t>Use as monotherapy or in combination with insulin or other antidiabetic drugs</a:t>
            </a:r>
          </a:p>
          <a:p>
            <a:pPr algn="l"/>
            <a:r>
              <a:rPr lang="en-GB" sz="2200" dirty="0"/>
              <a:t>Dose: 10mg od  </a:t>
            </a:r>
            <a:br>
              <a:rPr lang="en-GB" sz="2200" dirty="0"/>
            </a:br>
            <a:endParaRPr lang="en-GB" sz="2200" dirty="0"/>
          </a:p>
          <a:p>
            <a:pPr marL="457200" lvl="1" indent="0">
              <a:buNone/>
            </a:pPr>
            <a:r>
              <a:rPr lang="en-GB" sz="2200" dirty="0"/>
              <a:t>Heart failure benefit</a:t>
            </a:r>
          </a:p>
          <a:p>
            <a:pPr lvl="1"/>
            <a:r>
              <a:rPr lang="en-GB" sz="2200" dirty="0"/>
              <a:t>CKD progression slowed</a:t>
            </a:r>
          </a:p>
          <a:p>
            <a:pPr lvl="1"/>
            <a:r>
              <a:rPr lang="en-GB" sz="2200" dirty="0"/>
              <a:t>Low hypoglycaemia risk</a:t>
            </a:r>
          </a:p>
          <a:p>
            <a:pPr lvl="1"/>
            <a:r>
              <a:rPr lang="en-GB" sz="2200" dirty="0"/>
              <a:t>Risk: dehydration, genitourinary infections, DKA (rare)</a:t>
            </a:r>
          </a:p>
          <a:p>
            <a:pPr marL="457200" lvl="1" indent="0">
              <a:buNone/>
            </a:pPr>
            <a:endParaRPr lang="en-GB" sz="2200" dirty="0"/>
          </a:p>
          <a:p>
            <a:r>
              <a:rPr lang="en-GB" sz="2200" b="1" dirty="0">
                <a:solidFill>
                  <a:srgbClr val="000000"/>
                </a:solidFill>
              </a:rPr>
              <a:t>Sick Day Rules</a:t>
            </a:r>
          </a:p>
          <a:p>
            <a:pPr lvl="1"/>
            <a:r>
              <a:rPr lang="en-GB" sz="2200" b="0" i="0" dirty="0">
                <a:solidFill>
                  <a:srgbClr val="0E0E0E"/>
                </a:solidFill>
                <a:effectLst/>
              </a:rPr>
              <a:t>interrupt SGLT2 inhibitor treatment in patients who are hospitalised for major surgery or acute serious illnesses; treatment may be restarted once the patient's condition has stabilised</a:t>
            </a:r>
          </a:p>
          <a:p>
            <a:pPr lvl="1"/>
            <a:endParaRPr lang="en-US" dirty="0"/>
          </a:p>
        </p:txBody>
      </p:sp>
    </p:spTree>
    <p:extLst>
      <p:ext uri="{BB962C8B-B14F-4D97-AF65-F5344CB8AC3E}">
        <p14:creationId xmlns:p14="http://schemas.microsoft.com/office/powerpoint/2010/main" val="3646852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51"/>
          <p:cNvSpPr>
            <a:spLocks noChangeArrowheads="1"/>
          </p:cNvSpPr>
          <p:nvPr/>
        </p:nvSpPr>
        <p:spPr bwMode="auto">
          <a:xfrm>
            <a:off x="1303338" y="1631950"/>
            <a:ext cx="2176462" cy="4841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075" name="Oval 111"/>
          <p:cNvSpPr>
            <a:spLocks noChangeArrowheads="1"/>
          </p:cNvSpPr>
          <p:nvPr/>
        </p:nvSpPr>
        <p:spPr bwMode="auto">
          <a:xfrm>
            <a:off x="820738" y="5362575"/>
            <a:ext cx="107950" cy="107950"/>
          </a:xfrm>
          <a:prstGeom prst="ellipse">
            <a:avLst/>
          </a:prstGeom>
          <a:solidFill>
            <a:schemeClr val="tx1"/>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076" name="Oval 112"/>
          <p:cNvSpPr>
            <a:spLocks noChangeArrowheads="1"/>
          </p:cNvSpPr>
          <p:nvPr/>
        </p:nvSpPr>
        <p:spPr bwMode="auto">
          <a:xfrm>
            <a:off x="5662613" y="5376863"/>
            <a:ext cx="107950" cy="107950"/>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077" name="Text Box 113"/>
          <p:cNvSpPr txBox="1">
            <a:spLocks noChangeArrowheads="1"/>
          </p:cNvSpPr>
          <p:nvPr/>
        </p:nvSpPr>
        <p:spPr bwMode="auto">
          <a:xfrm>
            <a:off x="923925" y="5267325"/>
            <a:ext cx="3763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dirty="0">
                <a:solidFill>
                  <a:srgbClr val="001965"/>
                </a:solidFill>
                <a:latin typeface="Verdana" pitchFamily="34" charset="0"/>
              </a:rPr>
              <a:t>Oral glucose load (50 g/400 mL)</a:t>
            </a:r>
          </a:p>
        </p:txBody>
      </p:sp>
      <p:sp>
        <p:nvSpPr>
          <p:cNvPr id="3078" name="Text Box 114"/>
          <p:cNvSpPr txBox="1">
            <a:spLocks noChangeArrowheads="1"/>
          </p:cNvSpPr>
          <p:nvPr/>
        </p:nvSpPr>
        <p:spPr bwMode="auto">
          <a:xfrm>
            <a:off x="5776913" y="5253038"/>
            <a:ext cx="3333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dirty="0">
                <a:solidFill>
                  <a:srgbClr val="001965"/>
                </a:solidFill>
                <a:latin typeface="Verdana" pitchFamily="34" charset="0"/>
              </a:rPr>
              <a:t>IV glucose infusion</a:t>
            </a:r>
          </a:p>
        </p:txBody>
      </p:sp>
      <p:sp>
        <p:nvSpPr>
          <p:cNvPr id="3079" name="Text Box 116"/>
          <p:cNvSpPr txBox="1">
            <a:spLocks noChangeArrowheads="1"/>
          </p:cNvSpPr>
          <p:nvPr/>
        </p:nvSpPr>
        <p:spPr bwMode="auto">
          <a:xfrm rot="-5400000">
            <a:off x="-846931" y="3026569"/>
            <a:ext cx="3081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dirty="0">
                <a:solidFill>
                  <a:srgbClr val="001965"/>
                </a:solidFill>
                <a:latin typeface="Verdana" pitchFamily="34" charset="0"/>
              </a:rPr>
              <a:t>Plasma glucose (mmol/L)</a:t>
            </a:r>
          </a:p>
        </p:txBody>
      </p:sp>
      <p:sp>
        <p:nvSpPr>
          <p:cNvPr id="3080" name="Text Box 118"/>
          <p:cNvSpPr txBox="1">
            <a:spLocks noChangeArrowheads="1"/>
          </p:cNvSpPr>
          <p:nvPr/>
        </p:nvSpPr>
        <p:spPr bwMode="auto">
          <a:xfrm>
            <a:off x="727075" y="4448175"/>
            <a:ext cx="574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dirty="0">
                <a:solidFill>
                  <a:srgbClr val="001965"/>
                </a:solidFill>
                <a:latin typeface="Verdana" pitchFamily="34" charset="0"/>
              </a:rPr>
              <a:t>–10</a:t>
            </a:r>
          </a:p>
        </p:txBody>
      </p:sp>
      <p:sp>
        <p:nvSpPr>
          <p:cNvPr id="3081" name="Text Box 119"/>
          <p:cNvSpPr txBox="1">
            <a:spLocks noChangeArrowheads="1"/>
          </p:cNvSpPr>
          <p:nvPr/>
        </p:nvSpPr>
        <p:spPr bwMode="auto">
          <a:xfrm>
            <a:off x="1158875" y="4448175"/>
            <a:ext cx="444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dirty="0">
                <a:solidFill>
                  <a:srgbClr val="001965"/>
                </a:solidFill>
                <a:latin typeface="Verdana" pitchFamily="34" charset="0"/>
              </a:rPr>
              <a:t>–5</a:t>
            </a:r>
          </a:p>
        </p:txBody>
      </p:sp>
      <p:sp>
        <p:nvSpPr>
          <p:cNvPr id="3082" name="Text Box 120"/>
          <p:cNvSpPr txBox="1">
            <a:spLocks noChangeArrowheads="1"/>
          </p:cNvSpPr>
          <p:nvPr/>
        </p:nvSpPr>
        <p:spPr bwMode="auto">
          <a:xfrm>
            <a:off x="1903413" y="4448175"/>
            <a:ext cx="444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dirty="0">
                <a:solidFill>
                  <a:srgbClr val="001965"/>
                </a:solidFill>
                <a:latin typeface="Verdana" pitchFamily="34" charset="0"/>
              </a:rPr>
              <a:t>60</a:t>
            </a:r>
            <a:endParaRPr lang="en-GB" altLang="en-US" sz="1600" baseline="-25000" dirty="0">
              <a:solidFill>
                <a:srgbClr val="001965"/>
              </a:solidFill>
              <a:latin typeface="Verdana" pitchFamily="34" charset="0"/>
            </a:endParaRPr>
          </a:p>
        </p:txBody>
      </p:sp>
      <p:sp>
        <p:nvSpPr>
          <p:cNvPr id="3083" name="Text Box 121"/>
          <p:cNvSpPr txBox="1">
            <a:spLocks noChangeArrowheads="1"/>
          </p:cNvSpPr>
          <p:nvPr/>
        </p:nvSpPr>
        <p:spPr bwMode="auto">
          <a:xfrm>
            <a:off x="2619375" y="4448175"/>
            <a:ext cx="574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dirty="0">
                <a:solidFill>
                  <a:srgbClr val="001965"/>
                </a:solidFill>
                <a:latin typeface="Verdana" pitchFamily="34" charset="0"/>
              </a:rPr>
              <a:t>120</a:t>
            </a:r>
            <a:endParaRPr lang="en-GB" altLang="en-US" sz="1600" baseline="-25000" dirty="0">
              <a:solidFill>
                <a:srgbClr val="001965"/>
              </a:solidFill>
              <a:latin typeface="Verdana" pitchFamily="34" charset="0"/>
            </a:endParaRPr>
          </a:p>
        </p:txBody>
      </p:sp>
      <p:sp>
        <p:nvSpPr>
          <p:cNvPr id="3084" name="Text Box 122"/>
          <p:cNvSpPr txBox="1">
            <a:spLocks noChangeArrowheads="1"/>
          </p:cNvSpPr>
          <p:nvPr/>
        </p:nvSpPr>
        <p:spPr bwMode="auto">
          <a:xfrm>
            <a:off x="3403600" y="4448175"/>
            <a:ext cx="574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dirty="0">
                <a:solidFill>
                  <a:srgbClr val="001965"/>
                </a:solidFill>
                <a:latin typeface="Verdana" pitchFamily="34" charset="0"/>
              </a:rPr>
              <a:t>180</a:t>
            </a:r>
            <a:endParaRPr lang="en-GB" altLang="en-US" sz="1600" baseline="-25000" dirty="0">
              <a:solidFill>
                <a:srgbClr val="001965"/>
              </a:solidFill>
              <a:latin typeface="Verdana" pitchFamily="34" charset="0"/>
            </a:endParaRPr>
          </a:p>
        </p:txBody>
      </p:sp>
      <p:sp>
        <p:nvSpPr>
          <p:cNvPr id="3085" name="Text Box 128"/>
          <p:cNvSpPr txBox="1">
            <a:spLocks noChangeArrowheads="1"/>
          </p:cNvSpPr>
          <p:nvPr/>
        </p:nvSpPr>
        <p:spPr bwMode="auto">
          <a:xfrm>
            <a:off x="739775" y="2795588"/>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altLang="en-US" sz="1600" dirty="0">
                <a:solidFill>
                  <a:srgbClr val="001965"/>
                </a:solidFill>
                <a:latin typeface="Verdana" pitchFamily="34" charset="0"/>
              </a:rPr>
              <a:t>10</a:t>
            </a:r>
            <a:endParaRPr lang="en-GB" altLang="en-US" sz="1600" baseline="-25000" dirty="0">
              <a:solidFill>
                <a:srgbClr val="001965"/>
              </a:solidFill>
              <a:latin typeface="Verdana" pitchFamily="34" charset="0"/>
            </a:endParaRPr>
          </a:p>
        </p:txBody>
      </p:sp>
      <p:grpSp>
        <p:nvGrpSpPr>
          <p:cNvPr id="3086" name="Group 129"/>
          <p:cNvGrpSpPr>
            <a:grpSpLocks/>
          </p:cNvGrpSpPr>
          <p:nvPr/>
        </p:nvGrpSpPr>
        <p:grpSpPr bwMode="auto">
          <a:xfrm flipV="1">
            <a:off x="1160463" y="3784600"/>
            <a:ext cx="77787" cy="50800"/>
            <a:chOff x="2620" y="2453"/>
            <a:chExt cx="57" cy="79"/>
          </a:xfrm>
        </p:grpSpPr>
        <p:sp>
          <p:nvSpPr>
            <p:cNvPr id="3296" name="Line 130"/>
            <p:cNvSpPr>
              <a:spLocks noChangeShapeType="1"/>
            </p:cNvSpPr>
            <p:nvPr/>
          </p:nvSpPr>
          <p:spPr bwMode="auto">
            <a:xfrm>
              <a:off x="2649" y="2453"/>
              <a:ext cx="0" cy="79"/>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97" name="Line 131"/>
            <p:cNvSpPr>
              <a:spLocks noChangeShapeType="1"/>
            </p:cNvSpPr>
            <p:nvPr/>
          </p:nvSpPr>
          <p:spPr bwMode="auto">
            <a:xfrm>
              <a:off x="2620" y="2453"/>
              <a:ext cx="5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087" name="Group 132"/>
          <p:cNvGrpSpPr>
            <a:grpSpLocks/>
          </p:cNvGrpSpPr>
          <p:nvPr/>
        </p:nvGrpSpPr>
        <p:grpSpPr bwMode="auto">
          <a:xfrm flipV="1">
            <a:off x="1295400" y="3770313"/>
            <a:ext cx="77788" cy="52387"/>
            <a:chOff x="2620" y="2453"/>
            <a:chExt cx="57" cy="79"/>
          </a:xfrm>
        </p:grpSpPr>
        <p:sp>
          <p:nvSpPr>
            <p:cNvPr id="3294" name="Line 133"/>
            <p:cNvSpPr>
              <a:spLocks noChangeShapeType="1"/>
            </p:cNvSpPr>
            <p:nvPr/>
          </p:nvSpPr>
          <p:spPr bwMode="auto">
            <a:xfrm>
              <a:off x="2649" y="2453"/>
              <a:ext cx="0" cy="79"/>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95" name="Line 134"/>
            <p:cNvSpPr>
              <a:spLocks noChangeShapeType="1"/>
            </p:cNvSpPr>
            <p:nvPr/>
          </p:nvSpPr>
          <p:spPr bwMode="auto">
            <a:xfrm>
              <a:off x="2620" y="2453"/>
              <a:ext cx="5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088" name="Group 135"/>
          <p:cNvGrpSpPr>
            <a:grpSpLocks/>
          </p:cNvGrpSpPr>
          <p:nvPr/>
        </p:nvGrpSpPr>
        <p:grpSpPr bwMode="auto">
          <a:xfrm flipV="1">
            <a:off x="1490663" y="3541713"/>
            <a:ext cx="76200" cy="52387"/>
            <a:chOff x="2620" y="2453"/>
            <a:chExt cx="57" cy="79"/>
          </a:xfrm>
        </p:grpSpPr>
        <p:sp>
          <p:nvSpPr>
            <p:cNvPr id="3292" name="Line 136"/>
            <p:cNvSpPr>
              <a:spLocks noChangeShapeType="1"/>
            </p:cNvSpPr>
            <p:nvPr/>
          </p:nvSpPr>
          <p:spPr bwMode="auto">
            <a:xfrm>
              <a:off x="2649" y="2453"/>
              <a:ext cx="0" cy="79"/>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93" name="Line 137"/>
            <p:cNvSpPr>
              <a:spLocks noChangeShapeType="1"/>
            </p:cNvSpPr>
            <p:nvPr/>
          </p:nvSpPr>
          <p:spPr bwMode="auto">
            <a:xfrm>
              <a:off x="2620" y="2453"/>
              <a:ext cx="5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089" name="Group 138"/>
          <p:cNvGrpSpPr>
            <a:grpSpLocks/>
          </p:cNvGrpSpPr>
          <p:nvPr/>
        </p:nvGrpSpPr>
        <p:grpSpPr bwMode="auto">
          <a:xfrm flipV="1">
            <a:off x="1493838" y="3541713"/>
            <a:ext cx="77787" cy="52387"/>
            <a:chOff x="2620" y="2453"/>
            <a:chExt cx="57" cy="79"/>
          </a:xfrm>
        </p:grpSpPr>
        <p:sp>
          <p:nvSpPr>
            <p:cNvPr id="3290" name="Line 139"/>
            <p:cNvSpPr>
              <a:spLocks noChangeShapeType="1"/>
            </p:cNvSpPr>
            <p:nvPr/>
          </p:nvSpPr>
          <p:spPr bwMode="auto">
            <a:xfrm>
              <a:off x="2649" y="2453"/>
              <a:ext cx="0" cy="79"/>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91" name="Line 140"/>
            <p:cNvSpPr>
              <a:spLocks noChangeShapeType="1"/>
            </p:cNvSpPr>
            <p:nvPr/>
          </p:nvSpPr>
          <p:spPr bwMode="auto">
            <a:xfrm>
              <a:off x="2620" y="2453"/>
              <a:ext cx="5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090" name="Group 141"/>
          <p:cNvGrpSpPr>
            <a:grpSpLocks/>
          </p:cNvGrpSpPr>
          <p:nvPr/>
        </p:nvGrpSpPr>
        <p:grpSpPr bwMode="auto">
          <a:xfrm flipV="1">
            <a:off x="1697038" y="3306763"/>
            <a:ext cx="77787" cy="50800"/>
            <a:chOff x="2620" y="2453"/>
            <a:chExt cx="57" cy="79"/>
          </a:xfrm>
        </p:grpSpPr>
        <p:sp>
          <p:nvSpPr>
            <p:cNvPr id="3288" name="Line 142"/>
            <p:cNvSpPr>
              <a:spLocks noChangeShapeType="1"/>
            </p:cNvSpPr>
            <p:nvPr/>
          </p:nvSpPr>
          <p:spPr bwMode="auto">
            <a:xfrm>
              <a:off x="2649" y="2453"/>
              <a:ext cx="0" cy="79"/>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89" name="Line 143"/>
            <p:cNvSpPr>
              <a:spLocks noChangeShapeType="1"/>
            </p:cNvSpPr>
            <p:nvPr/>
          </p:nvSpPr>
          <p:spPr bwMode="auto">
            <a:xfrm>
              <a:off x="2620" y="2453"/>
              <a:ext cx="5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091" name="Group 144"/>
          <p:cNvGrpSpPr>
            <a:grpSpLocks/>
          </p:cNvGrpSpPr>
          <p:nvPr/>
        </p:nvGrpSpPr>
        <p:grpSpPr bwMode="auto">
          <a:xfrm flipV="1">
            <a:off x="1897063" y="3297238"/>
            <a:ext cx="77787" cy="50800"/>
            <a:chOff x="2620" y="2453"/>
            <a:chExt cx="57" cy="79"/>
          </a:xfrm>
        </p:grpSpPr>
        <p:sp>
          <p:nvSpPr>
            <p:cNvPr id="3286" name="Line 145"/>
            <p:cNvSpPr>
              <a:spLocks noChangeShapeType="1"/>
            </p:cNvSpPr>
            <p:nvPr/>
          </p:nvSpPr>
          <p:spPr bwMode="auto">
            <a:xfrm>
              <a:off x="2649" y="2453"/>
              <a:ext cx="0" cy="79"/>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87" name="Line 146"/>
            <p:cNvSpPr>
              <a:spLocks noChangeShapeType="1"/>
            </p:cNvSpPr>
            <p:nvPr/>
          </p:nvSpPr>
          <p:spPr bwMode="auto">
            <a:xfrm>
              <a:off x="2620" y="2453"/>
              <a:ext cx="5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092" name="Group 147"/>
          <p:cNvGrpSpPr>
            <a:grpSpLocks/>
          </p:cNvGrpSpPr>
          <p:nvPr/>
        </p:nvGrpSpPr>
        <p:grpSpPr bwMode="auto">
          <a:xfrm flipV="1">
            <a:off x="2095500" y="3348038"/>
            <a:ext cx="77788" cy="52387"/>
            <a:chOff x="2620" y="2453"/>
            <a:chExt cx="57" cy="79"/>
          </a:xfrm>
        </p:grpSpPr>
        <p:sp>
          <p:nvSpPr>
            <p:cNvPr id="3284" name="Line 148"/>
            <p:cNvSpPr>
              <a:spLocks noChangeShapeType="1"/>
            </p:cNvSpPr>
            <p:nvPr/>
          </p:nvSpPr>
          <p:spPr bwMode="auto">
            <a:xfrm>
              <a:off x="2649" y="2453"/>
              <a:ext cx="0" cy="79"/>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85" name="Line 149"/>
            <p:cNvSpPr>
              <a:spLocks noChangeShapeType="1"/>
            </p:cNvSpPr>
            <p:nvPr/>
          </p:nvSpPr>
          <p:spPr bwMode="auto">
            <a:xfrm>
              <a:off x="2620" y="2453"/>
              <a:ext cx="5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093" name="Group 150"/>
          <p:cNvGrpSpPr>
            <a:grpSpLocks/>
          </p:cNvGrpSpPr>
          <p:nvPr/>
        </p:nvGrpSpPr>
        <p:grpSpPr bwMode="auto">
          <a:xfrm flipV="1">
            <a:off x="2281238" y="3489325"/>
            <a:ext cx="77787" cy="52388"/>
            <a:chOff x="2620" y="2453"/>
            <a:chExt cx="57" cy="79"/>
          </a:xfrm>
        </p:grpSpPr>
        <p:sp>
          <p:nvSpPr>
            <p:cNvPr id="3282" name="Line 151"/>
            <p:cNvSpPr>
              <a:spLocks noChangeShapeType="1"/>
            </p:cNvSpPr>
            <p:nvPr/>
          </p:nvSpPr>
          <p:spPr bwMode="auto">
            <a:xfrm>
              <a:off x="2649" y="2453"/>
              <a:ext cx="0" cy="79"/>
            </a:xfrm>
            <a:prstGeom prst="line">
              <a:avLst/>
            </a:prstGeom>
            <a:noFill/>
            <a:ln w="25400">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83" name="Line 152"/>
            <p:cNvSpPr>
              <a:spLocks noChangeShapeType="1"/>
            </p:cNvSpPr>
            <p:nvPr/>
          </p:nvSpPr>
          <p:spPr bwMode="auto">
            <a:xfrm>
              <a:off x="2620" y="2453"/>
              <a:ext cx="57" cy="0"/>
            </a:xfrm>
            <a:prstGeom prst="line">
              <a:avLst/>
            </a:prstGeom>
            <a:noFill/>
            <a:ln w="25400">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094" name="Group 153"/>
          <p:cNvGrpSpPr>
            <a:grpSpLocks/>
          </p:cNvGrpSpPr>
          <p:nvPr/>
        </p:nvGrpSpPr>
        <p:grpSpPr bwMode="auto">
          <a:xfrm flipV="1">
            <a:off x="2476500" y="3611563"/>
            <a:ext cx="77788" cy="50800"/>
            <a:chOff x="2620" y="2453"/>
            <a:chExt cx="57" cy="79"/>
          </a:xfrm>
        </p:grpSpPr>
        <p:sp>
          <p:nvSpPr>
            <p:cNvPr id="3280" name="Line 154"/>
            <p:cNvSpPr>
              <a:spLocks noChangeShapeType="1"/>
            </p:cNvSpPr>
            <p:nvPr/>
          </p:nvSpPr>
          <p:spPr bwMode="auto">
            <a:xfrm>
              <a:off x="2649" y="2453"/>
              <a:ext cx="0" cy="79"/>
            </a:xfrm>
            <a:prstGeom prst="line">
              <a:avLst/>
            </a:prstGeom>
            <a:noFill/>
            <a:ln w="25400">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81" name="Line 155"/>
            <p:cNvSpPr>
              <a:spLocks noChangeShapeType="1"/>
            </p:cNvSpPr>
            <p:nvPr/>
          </p:nvSpPr>
          <p:spPr bwMode="auto">
            <a:xfrm>
              <a:off x="2620" y="2453"/>
              <a:ext cx="57" cy="0"/>
            </a:xfrm>
            <a:prstGeom prst="line">
              <a:avLst/>
            </a:prstGeom>
            <a:noFill/>
            <a:ln w="25400">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095" name="Group 156"/>
          <p:cNvGrpSpPr>
            <a:grpSpLocks/>
          </p:cNvGrpSpPr>
          <p:nvPr/>
        </p:nvGrpSpPr>
        <p:grpSpPr bwMode="auto">
          <a:xfrm flipV="1">
            <a:off x="2679700" y="3638550"/>
            <a:ext cx="77788" cy="52388"/>
            <a:chOff x="2620" y="2453"/>
            <a:chExt cx="57" cy="79"/>
          </a:xfrm>
        </p:grpSpPr>
        <p:sp>
          <p:nvSpPr>
            <p:cNvPr id="3278" name="Line 157"/>
            <p:cNvSpPr>
              <a:spLocks noChangeShapeType="1"/>
            </p:cNvSpPr>
            <p:nvPr/>
          </p:nvSpPr>
          <p:spPr bwMode="auto">
            <a:xfrm>
              <a:off x="2649" y="2453"/>
              <a:ext cx="0" cy="79"/>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79" name="Line 158"/>
            <p:cNvSpPr>
              <a:spLocks noChangeShapeType="1"/>
            </p:cNvSpPr>
            <p:nvPr/>
          </p:nvSpPr>
          <p:spPr bwMode="auto">
            <a:xfrm>
              <a:off x="2620" y="2453"/>
              <a:ext cx="5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096" name="Group 159"/>
          <p:cNvGrpSpPr>
            <a:grpSpLocks/>
          </p:cNvGrpSpPr>
          <p:nvPr/>
        </p:nvGrpSpPr>
        <p:grpSpPr bwMode="auto">
          <a:xfrm flipV="1">
            <a:off x="2867025" y="3748088"/>
            <a:ext cx="80963" cy="73025"/>
            <a:chOff x="2620" y="2453"/>
            <a:chExt cx="57" cy="79"/>
          </a:xfrm>
        </p:grpSpPr>
        <p:sp>
          <p:nvSpPr>
            <p:cNvPr id="3276" name="Line 160"/>
            <p:cNvSpPr>
              <a:spLocks noChangeShapeType="1"/>
            </p:cNvSpPr>
            <p:nvPr/>
          </p:nvSpPr>
          <p:spPr bwMode="auto">
            <a:xfrm>
              <a:off x="2649" y="2453"/>
              <a:ext cx="0" cy="79"/>
            </a:xfrm>
            <a:prstGeom prst="line">
              <a:avLst/>
            </a:prstGeom>
            <a:noFill/>
            <a:ln w="25400">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77" name="Line 161"/>
            <p:cNvSpPr>
              <a:spLocks noChangeShapeType="1"/>
            </p:cNvSpPr>
            <p:nvPr/>
          </p:nvSpPr>
          <p:spPr bwMode="auto">
            <a:xfrm>
              <a:off x="2620" y="2455"/>
              <a:ext cx="57" cy="0"/>
            </a:xfrm>
            <a:prstGeom prst="line">
              <a:avLst/>
            </a:prstGeom>
            <a:noFill/>
            <a:ln w="25400">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097" name="Group 162"/>
          <p:cNvGrpSpPr>
            <a:grpSpLocks/>
          </p:cNvGrpSpPr>
          <p:nvPr/>
        </p:nvGrpSpPr>
        <p:grpSpPr bwMode="auto">
          <a:xfrm flipV="1">
            <a:off x="3246438" y="3862388"/>
            <a:ext cx="80962" cy="52387"/>
            <a:chOff x="2620" y="2453"/>
            <a:chExt cx="57" cy="79"/>
          </a:xfrm>
        </p:grpSpPr>
        <p:sp>
          <p:nvSpPr>
            <p:cNvPr id="3274" name="Line 163"/>
            <p:cNvSpPr>
              <a:spLocks noChangeShapeType="1"/>
            </p:cNvSpPr>
            <p:nvPr/>
          </p:nvSpPr>
          <p:spPr bwMode="auto">
            <a:xfrm>
              <a:off x="2649" y="2453"/>
              <a:ext cx="0" cy="79"/>
            </a:xfrm>
            <a:prstGeom prst="line">
              <a:avLst/>
            </a:prstGeom>
            <a:noFill/>
            <a:ln w="25400">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75" name="Line 164"/>
            <p:cNvSpPr>
              <a:spLocks noChangeShapeType="1"/>
            </p:cNvSpPr>
            <p:nvPr/>
          </p:nvSpPr>
          <p:spPr bwMode="auto">
            <a:xfrm>
              <a:off x="2620" y="2453"/>
              <a:ext cx="57" cy="0"/>
            </a:xfrm>
            <a:prstGeom prst="line">
              <a:avLst/>
            </a:prstGeom>
            <a:noFill/>
            <a:ln w="25400">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sp>
        <p:nvSpPr>
          <p:cNvPr id="3098" name="Oval 165"/>
          <p:cNvSpPr>
            <a:spLocks noChangeArrowheads="1"/>
          </p:cNvSpPr>
          <p:nvPr/>
        </p:nvSpPr>
        <p:spPr bwMode="auto">
          <a:xfrm>
            <a:off x="1157288" y="3725863"/>
            <a:ext cx="79375" cy="66675"/>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099" name="Oval 166"/>
          <p:cNvSpPr>
            <a:spLocks noChangeArrowheads="1"/>
          </p:cNvSpPr>
          <p:nvPr/>
        </p:nvSpPr>
        <p:spPr bwMode="auto">
          <a:xfrm>
            <a:off x="1300163" y="3714750"/>
            <a:ext cx="79375" cy="68263"/>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grpSp>
        <p:nvGrpSpPr>
          <p:cNvPr id="3100" name="Group 167"/>
          <p:cNvGrpSpPr>
            <a:grpSpLocks/>
          </p:cNvGrpSpPr>
          <p:nvPr/>
        </p:nvGrpSpPr>
        <p:grpSpPr bwMode="auto">
          <a:xfrm flipV="1">
            <a:off x="3643313" y="3859213"/>
            <a:ext cx="80962" cy="52387"/>
            <a:chOff x="2620" y="2453"/>
            <a:chExt cx="57" cy="79"/>
          </a:xfrm>
        </p:grpSpPr>
        <p:sp>
          <p:nvSpPr>
            <p:cNvPr id="3272" name="Line 168"/>
            <p:cNvSpPr>
              <a:spLocks noChangeShapeType="1"/>
            </p:cNvSpPr>
            <p:nvPr/>
          </p:nvSpPr>
          <p:spPr bwMode="auto">
            <a:xfrm>
              <a:off x="2649" y="2453"/>
              <a:ext cx="0" cy="79"/>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73" name="Line 169"/>
            <p:cNvSpPr>
              <a:spLocks noChangeShapeType="1"/>
            </p:cNvSpPr>
            <p:nvPr/>
          </p:nvSpPr>
          <p:spPr bwMode="auto">
            <a:xfrm>
              <a:off x="2620" y="2453"/>
              <a:ext cx="5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sp>
        <p:nvSpPr>
          <p:cNvPr id="3101" name="Text Box 170"/>
          <p:cNvSpPr txBox="1">
            <a:spLocks noChangeArrowheads="1"/>
          </p:cNvSpPr>
          <p:nvPr/>
        </p:nvSpPr>
        <p:spPr bwMode="auto">
          <a:xfrm>
            <a:off x="2095500" y="4732338"/>
            <a:ext cx="1333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dirty="0">
                <a:solidFill>
                  <a:srgbClr val="001965"/>
                </a:solidFill>
                <a:latin typeface="Verdana" pitchFamily="34" charset="0"/>
              </a:rPr>
              <a:t>Time (min)</a:t>
            </a:r>
          </a:p>
        </p:txBody>
      </p:sp>
      <p:sp>
        <p:nvSpPr>
          <p:cNvPr id="3102" name="Oval 171"/>
          <p:cNvSpPr>
            <a:spLocks noChangeArrowheads="1"/>
          </p:cNvSpPr>
          <p:nvPr/>
        </p:nvSpPr>
        <p:spPr bwMode="auto">
          <a:xfrm>
            <a:off x="1482725" y="3465513"/>
            <a:ext cx="79375" cy="65087"/>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03" name="Oval 172"/>
          <p:cNvSpPr>
            <a:spLocks noChangeArrowheads="1"/>
          </p:cNvSpPr>
          <p:nvPr/>
        </p:nvSpPr>
        <p:spPr bwMode="auto">
          <a:xfrm>
            <a:off x="1695450" y="3263900"/>
            <a:ext cx="77788" cy="68263"/>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04" name="Oval 173"/>
          <p:cNvSpPr>
            <a:spLocks noChangeArrowheads="1"/>
          </p:cNvSpPr>
          <p:nvPr/>
        </p:nvSpPr>
        <p:spPr bwMode="auto">
          <a:xfrm>
            <a:off x="1893888" y="3168650"/>
            <a:ext cx="79375" cy="68263"/>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05" name="Oval 174"/>
          <p:cNvSpPr>
            <a:spLocks noChangeArrowheads="1"/>
          </p:cNvSpPr>
          <p:nvPr/>
        </p:nvSpPr>
        <p:spPr bwMode="auto">
          <a:xfrm>
            <a:off x="2089150" y="3259138"/>
            <a:ext cx="77788" cy="66675"/>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06" name="Oval 175"/>
          <p:cNvSpPr>
            <a:spLocks noChangeArrowheads="1"/>
          </p:cNvSpPr>
          <p:nvPr/>
        </p:nvSpPr>
        <p:spPr bwMode="auto">
          <a:xfrm>
            <a:off x="2282825" y="3325813"/>
            <a:ext cx="79375" cy="68262"/>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07" name="Oval 176"/>
          <p:cNvSpPr>
            <a:spLocks noChangeArrowheads="1"/>
          </p:cNvSpPr>
          <p:nvPr/>
        </p:nvSpPr>
        <p:spPr bwMode="auto">
          <a:xfrm>
            <a:off x="2470150" y="3467100"/>
            <a:ext cx="77788" cy="66675"/>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08" name="Oval 177"/>
          <p:cNvSpPr>
            <a:spLocks noChangeArrowheads="1"/>
          </p:cNvSpPr>
          <p:nvPr/>
        </p:nvSpPr>
        <p:spPr bwMode="auto">
          <a:xfrm>
            <a:off x="2671763" y="3552825"/>
            <a:ext cx="79375" cy="66675"/>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09" name="Oval 178"/>
          <p:cNvSpPr>
            <a:spLocks noChangeArrowheads="1"/>
          </p:cNvSpPr>
          <p:nvPr/>
        </p:nvSpPr>
        <p:spPr bwMode="auto">
          <a:xfrm>
            <a:off x="2867025" y="3635375"/>
            <a:ext cx="77788" cy="66675"/>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10" name="Oval 179"/>
          <p:cNvSpPr>
            <a:spLocks noChangeArrowheads="1"/>
          </p:cNvSpPr>
          <p:nvPr/>
        </p:nvSpPr>
        <p:spPr bwMode="auto">
          <a:xfrm>
            <a:off x="3246438" y="3736975"/>
            <a:ext cx="77787" cy="68263"/>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11" name="Oval 180"/>
          <p:cNvSpPr>
            <a:spLocks noChangeArrowheads="1"/>
          </p:cNvSpPr>
          <p:nvPr/>
        </p:nvSpPr>
        <p:spPr bwMode="auto">
          <a:xfrm>
            <a:off x="3638550" y="3786188"/>
            <a:ext cx="79375" cy="66675"/>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grpSp>
        <p:nvGrpSpPr>
          <p:cNvPr id="3112" name="Group 181"/>
          <p:cNvGrpSpPr>
            <a:grpSpLocks/>
          </p:cNvGrpSpPr>
          <p:nvPr/>
        </p:nvGrpSpPr>
        <p:grpSpPr bwMode="auto">
          <a:xfrm>
            <a:off x="1158875" y="3711575"/>
            <a:ext cx="77788" cy="52388"/>
            <a:chOff x="2620" y="2453"/>
            <a:chExt cx="57" cy="79"/>
          </a:xfrm>
        </p:grpSpPr>
        <p:sp>
          <p:nvSpPr>
            <p:cNvPr id="3270" name="Line 182"/>
            <p:cNvSpPr>
              <a:spLocks noChangeShapeType="1"/>
            </p:cNvSpPr>
            <p:nvPr/>
          </p:nvSpPr>
          <p:spPr bwMode="auto">
            <a:xfrm>
              <a:off x="2649" y="2453"/>
              <a:ext cx="0" cy="79"/>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71" name="Line 183"/>
            <p:cNvSpPr>
              <a:spLocks noChangeShapeType="1"/>
            </p:cNvSpPr>
            <p:nvPr/>
          </p:nvSpPr>
          <p:spPr bwMode="auto">
            <a:xfrm flipV="1">
              <a:off x="2620" y="2453"/>
              <a:ext cx="57"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113" name="Group 184"/>
          <p:cNvGrpSpPr>
            <a:grpSpLocks/>
          </p:cNvGrpSpPr>
          <p:nvPr/>
        </p:nvGrpSpPr>
        <p:grpSpPr bwMode="auto">
          <a:xfrm>
            <a:off x="1293813" y="3713163"/>
            <a:ext cx="77787" cy="52387"/>
            <a:chOff x="2620" y="2453"/>
            <a:chExt cx="57" cy="79"/>
          </a:xfrm>
        </p:grpSpPr>
        <p:sp>
          <p:nvSpPr>
            <p:cNvPr id="3268" name="Line 185"/>
            <p:cNvSpPr>
              <a:spLocks noChangeShapeType="1"/>
            </p:cNvSpPr>
            <p:nvPr/>
          </p:nvSpPr>
          <p:spPr bwMode="auto">
            <a:xfrm>
              <a:off x="2649" y="2453"/>
              <a:ext cx="0" cy="79"/>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69" name="Line 186"/>
            <p:cNvSpPr>
              <a:spLocks noChangeShapeType="1"/>
            </p:cNvSpPr>
            <p:nvPr/>
          </p:nvSpPr>
          <p:spPr bwMode="auto">
            <a:xfrm flipV="1">
              <a:off x="2620" y="2453"/>
              <a:ext cx="57"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114" name="Group 187"/>
          <p:cNvGrpSpPr>
            <a:grpSpLocks/>
          </p:cNvGrpSpPr>
          <p:nvPr/>
        </p:nvGrpSpPr>
        <p:grpSpPr bwMode="auto">
          <a:xfrm>
            <a:off x="1484313" y="3440113"/>
            <a:ext cx="77787" cy="52387"/>
            <a:chOff x="2620" y="2453"/>
            <a:chExt cx="57" cy="79"/>
          </a:xfrm>
        </p:grpSpPr>
        <p:sp>
          <p:nvSpPr>
            <p:cNvPr id="3266" name="Line 188"/>
            <p:cNvSpPr>
              <a:spLocks noChangeShapeType="1"/>
            </p:cNvSpPr>
            <p:nvPr/>
          </p:nvSpPr>
          <p:spPr bwMode="auto">
            <a:xfrm>
              <a:off x="2649" y="2453"/>
              <a:ext cx="0" cy="79"/>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67" name="Line 189"/>
            <p:cNvSpPr>
              <a:spLocks noChangeShapeType="1"/>
            </p:cNvSpPr>
            <p:nvPr/>
          </p:nvSpPr>
          <p:spPr bwMode="auto">
            <a:xfrm flipV="1">
              <a:off x="2620" y="2453"/>
              <a:ext cx="57"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115" name="Group 190"/>
          <p:cNvGrpSpPr>
            <a:grpSpLocks/>
          </p:cNvGrpSpPr>
          <p:nvPr/>
        </p:nvGrpSpPr>
        <p:grpSpPr bwMode="auto">
          <a:xfrm>
            <a:off x="1695450" y="3192463"/>
            <a:ext cx="77788" cy="76200"/>
            <a:chOff x="2620" y="2453"/>
            <a:chExt cx="57" cy="79"/>
          </a:xfrm>
        </p:grpSpPr>
        <p:sp>
          <p:nvSpPr>
            <p:cNvPr id="3264" name="Line 191"/>
            <p:cNvSpPr>
              <a:spLocks noChangeShapeType="1"/>
            </p:cNvSpPr>
            <p:nvPr/>
          </p:nvSpPr>
          <p:spPr bwMode="auto">
            <a:xfrm>
              <a:off x="2649" y="2453"/>
              <a:ext cx="0" cy="79"/>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65" name="Line 192"/>
            <p:cNvSpPr>
              <a:spLocks noChangeShapeType="1"/>
            </p:cNvSpPr>
            <p:nvPr/>
          </p:nvSpPr>
          <p:spPr bwMode="auto">
            <a:xfrm flipV="1">
              <a:off x="2620" y="2455"/>
              <a:ext cx="57"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116" name="Group 193"/>
          <p:cNvGrpSpPr>
            <a:grpSpLocks/>
          </p:cNvGrpSpPr>
          <p:nvPr/>
        </p:nvGrpSpPr>
        <p:grpSpPr bwMode="auto">
          <a:xfrm>
            <a:off x="1895475" y="3148013"/>
            <a:ext cx="77788" cy="47625"/>
            <a:chOff x="2620" y="2453"/>
            <a:chExt cx="57" cy="79"/>
          </a:xfrm>
        </p:grpSpPr>
        <p:sp>
          <p:nvSpPr>
            <p:cNvPr id="3262" name="Line 194"/>
            <p:cNvSpPr>
              <a:spLocks noChangeShapeType="1"/>
            </p:cNvSpPr>
            <p:nvPr/>
          </p:nvSpPr>
          <p:spPr bwMode="auto">
            <a:xfrm>
              <a:off x="2649" y="2453"/>
              <a:ext cx="0" cy="79"/>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63" name="Line 195"/>
            <p:cNvSpPr>
              <a:spLocks noChangeShapeType="1"/>
            </p:cNvSpPr>
            <p:nvPr/>
          </p:nvSpPr>
          <p:spPr bwMode="auto">
            <a:xfrm flipV="1">
              <a:off x="2620" y="2453"/>
              <a:ext cx="57"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117" name="Group 196"/>
          <p:cNvGrpSpPr>
            <a:grpSpLocks/>
          </p:cNvGrpSpPr>
          <p:nvPr/>
        </p:nvGrpSpPr>
        <p:grpSpPr bwMode="auto">
          <a:xfrm>
            <a:off x="2093913" y="3203575"/>
            <a:ext cx="73025" cy="82550"/>
            <a:chOff x="2620" y="2453"/>
            <a:chExt cx="57" cy="79"/>
          </a:xfrm>
        </p:grpSpPr>
        <p:sp>
          <p:nvSpPr>
            <p:cNvPr id="3260" name="Line 197"/>
            <p:cNvSpPr>
              <a:spLocks noChangeShapeType="1"/>
            </p:cNvSpPr>
            <p:nvPr/>
          </p:nvSpPr>
          <p:spPr bwMode="auto">
            <a:xfrm>
              <a:off x="2648" y="2453"/>
              <a:ext cx="0" cy="79"/>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61" name="Line 198"/>
            <p:cNvSpPr>
              <a:spLocks noChangeShapeType="1"/>
            </p:cNvSpPr>
            <p:nvPr/>
          </p:nvSpPr>
          <p:spPr bwMode="auto">
            <a:xfrm flipV="1">
              <a:off x="2620" y="2455"/>
              <a:ext cx="57"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118" name="Group 199"/>
          <p:cNvGrpSpPr>
            <a:grpSpLocks/>
          </p:cNvGrpSpPr>
          <p:nvPr/>
        </p:nvGrpSpPr>
        <p:grpSpPr bwMode="auto">
          <a:xfrm>
            <a:off x="2284413" y="3251200"/>
            <a:ext cx="73025" cy="82550"/>
            <a:chOff x="2620" y="2453"/>
            <a:chExt cx="57" cy="79"/>
          </a:xfrm>
        </p:grpSpPr>
        <p:sp>
          <p:nvSpPr>
            <p:cNvPr id="3258" name="Line 200"/>
            <p:cNvSpPr>
              <a:spLocks noChangeShapeType="1"/>
            </p:cNvSpPr>
            <p:nvPr/>
          </p:nvSpPr>
          <p:spPr bwMode="auto">
            <a:xfrm>
              <a:off x="2648" y="2453"/>
              <a:ext cx="0" cy="79"/>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59" name="Line 201"/>
            <p:cNvSpPr>
              <a:spLocks noChangeShapeType="1"/>
            </p:cNvSpPr>
            <p:nvPr/>
          </p:nvSpPr>
          <p:spPr bwMode="auto">
            <a:xfrm flipV="1">
              <a:off x="2620" y="2455"/>
              <a:ext cx="57"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119" name="Group 202"/>
          <p:cNvGrpSpPr>
            <a:grpSpLocks/>
          </p:cNvGrpSpPr>
          <p:nvPr/>
        </p:nvGrpSpPr>
        <p:grpSpPr bwMode="auto">
          <a:xfrm>
            <a:off x="2474913" y="3433763"/>
            <a:ext cx="73025" cy="60325"/>
            <a:chOff x="2620" y="2453"/>
            <a:chExt cx="57" cy="79"/>
          </a:xfrm>
        </p:grpSpPr>
        <p:sp>
          <p:nvSpPr>
            <p:cNvPr id="3256" name="Line 203"/>
            <p:cNvSpPr>
              <a:spLocks noChangeShapeType="1"/>
            </p:cNvSpPr>
            <p:nvPr/>
          </p:nvSpPr>
          <p:spPr bwMode="auto">
            <a:xfrm>
              <a:off x="2648" y="2453"/>
              <a:ext cx="0" cy="79"/>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57" name="Line 204"/>
            <p:cNvSpPr>
              <a:spLocks noChangeShapeType="1"/>
            </p:cNvSpPr>
            <p:nvPr/>
          </p:nvSpPr>
          <p:spPr bwMode="auto">
            <a:xfrm flipV="1">
              <a:off x="2620" y="2453"/>
              <a:ext cx="57"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120" name="Group 205"/>
          <p:cNvGrpSpPr>
            <a:grpSpLocks/>
          </p:cNvGrpSpPr>
          <p:nvPr/>
        </p:nvGrpSpPr>
        <p:grpSpPr bwMode="auto">
          <a:xfrm>
            <a:off x="2674938" y="3514725"/>
            <a:ext cx="73025" cy="58738"/>
            <a:chOff x="2620" y="2453"/>
            <a:chExt cx="57" cy="79"/>
          </a:xfrm>
        </p:grpSpPr>
        <p:sp>
          <p:nvSpPr>
            <p:cNvPr id="3254" name="Line 206"/>
            <p:cNvSpPr>
              <a:spLocks noChangeShapeType="1"/>
            </p:cNvSpPr>
            <p:nvPr/>
          </p:nvSpPr>
          <p:spPr bwMode="auto">
            <a:xfrm>
              <a:off x="2648" y="2453"/>
              <a:ext cx="0" cy="79"/>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55" name="Line 207"/>
            <p:cNvSpPr>
              <a:spLocks noChangeShapeType="1"/>
            </p:cNvSpPr>
            <p:nvPr/>
          </p:nvSpPr>
          <p:spPr bwMode="auto">
            <a:xfrm flipV="1">
              <a:off x="2620" y="2453"/>
              <a:ext cx="57"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121" name="Group 208"/>
          <p:cNvGrpSpPr>
            <a:grpSpLocks/>
          </p:cNvGrpSpPr>
          <p:nvPr/>
        </p:nvGrpSpPr>
        <p:grpSpPr bwMode="auto">
          <a:xfrm>
            <a:off x="2868613" y="3600450"/>
            <a:ext cx="73025" cy="60325"/>
            <a:chOff x="2620" y="2453"/>
            <a:chExt cx="57" cy="79"/>
          </a:xfrm>
        </p:grpSpPr>
        <p:sp>
          <p:nvSpPr>
            <p:cNvPr id="3252" name="Line 209"/>
            <p:cNvSpPr>
              <a:spLocks noChangeShapeType="1"/>
            </p:cNvSpPr>
            <p:nvPr/>
          </p:nvSpPr>
          <p:spPr bwMode="auto">
            <a:xfrm>
              <a:off x="2648" y="2453"/>
              <a:ext cx="0" cy="79"/>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53" name="Line 210"/>
            <p:cNvSpPr>
              <a:spLocks noChangeShapeType="1"/>
            </p:cNvSpPr>
            <p:nvPr/>
          </p:nvSpPr>
          <p:spPr bwMode="auto">
            <a:xfrm flipV="1">
              <a:off x="2620" y="2453"/>
              <a:ext cx="57"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122" name="Group 211"/>
          <p:cNvGrpSpPr>
            <a:grpSpLocks/>
          </p:cNvGrpSpPr>
          <p:nvPr/>
        </p:nvGrpSpPr>
        <p:grpSpPr bwMode="auto">
          <a:xfrm>
            <a:off x="3248025" y="3722688"/>
            <a:ext cx="73025" cy="58737"/>
            <a:chOff x="2620" y="2453"/>
            <a:chExt cx="57" cy="79"/>
          </a:xfrm>
        </p:grpSpPr>
        <p:sp>
          <p:nvSpPr>
            <p:cNvPr id="3250" name="Line 212"/>
            <p:cNvSpPr>
              <a:spLocks noChangeShapeType="1"/>
            </p:cNvSpPr>
            <p:nvPr/>
          </p:nvSpPr>
          <p:spPr bwMode="auto">
            <a:xfrm>
              <a:off x="2649" y="2453"/>
              <a:ext cx="0" cy="79"/>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51" name="Line 213"/>
            <p:cNvSpPr>
              <a:spLocks noChangeShapeType="1"/>
            </p:cNvSpPr>
            <p:nvPr/>
          </p:nvSpPr>
          <p:spPr bwMode="auto">
            <a:xfrm flipV="1">
              <a:off x="2620" y="2453"/>
              <a:ext cx="57"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grpSp>
        <p:nvGrpSpPr>
          <p:cNvPr id="3123" name="Group 214"/>
          <p:cNvGrpSpPr>
            <a:grpSpLocks/>
          </p:cNvGrpSpPr>
          <p:nvPr/>
        </p:nvGrpSpPr>
        <p:grpSpPr bwMode="auto">
          <a:xfrm>
            <a:off x="3644900" y="3770313"/>
            <a:ext cx="73025" cy="58737"/>
            <a:chOff x="2620" y="2453"/>
            <a:chExt cx="57" cy="79"/>
          </a:xfrm>
        </p:grpSpPr>
        <p:sp>
          <p:nvSpPr>
            <p:cNvPr id="3248" name="Line 215"/>
            <p:cNvSpPr>
              <a:spLocks noChangeShapeType="1"/>
            </p:cNvSpPr>
            <p:nvPr/>
          </p:nvSpPr>
          <p:spPr bwMode="auto">
            <a:xfrm>
              <a:off x="2649" y="2453"/>
              <a:ext cx="0" cy="79"/>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49" name="Line 216"/>
            <p:cNvSpPr>
              <a:spLocks noChangeShapeType="1"/>
            </p:cNvSpPr>
            <p:nvPr/>
          </p:nvSpPr>
          <p:spPr bwMode="auto">
            <a:xfrm flipV="1">
              <a:off x="2620" y="2453"/>
              <a:ext cx="57"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grpSp>
      <p:sp>
        <p:nvSpPr>
          <p:cNvPr id="3124" name="Freeform 217"/>
          <p:cNvSpPr>
            <a:spLocks/>
          </p:cNvSpPr>
          <p:nvPr/>
        </p:nvSpPr>
        <p:spPr bwMode="auto">
          <a:xfrm>
            <a:off x="1187450" y="3194050"/>
            <a:ext cx="2487613" cy="615950"/>
          </a:xfrm>
          <a:custGeom>
            <a:avLst/>
            <a:gdLst>
              <a:gd name="T0" fmla="*/ 0 w 1737"/>
              <a:gd name="T1" fmla="*/ 2147483647 h 477"/>
              <a:gd name="T2" fmla="*/ 2147483647 w 1737"/>
              <a:gd name="T3" fmla="*/ 2147483647 h 477"/>
              <a:gd name="T4" fmla="*/ 2147483647 w 1737"/>
              <a:gd name="T5" fmla="*/ 2147483647 h 477"/>
              <a:gd name="T6" fmla="*/ 2147483647 w 1737"/>
              <a:gd name="T7" fmla="*/ 2147483647 h 477"/>
              <a:gd name="T8" fmla="*/ 2147483647 w 1737"/>
              <a:gd name="T9" fmla="*/ 0 h 477"/>
              <a:gd name="T10" fmla="*/ 2147483647 w 1737"/>
              <a:gd name="T11" fmla="*/ 2147483647 h 477"/>
              <a:gd name="T12" fmla="*/ 2147483647 w 1737"/>
              <a:gd name="T13" fmla="*/ 2147483647 h 477"/>
              <a:gd name="T14" fmla="*/ 2147483647 w 1737"/>
              <a:gd name="T15" fmla="*/ 2147483647 h 477"/>
              <a:gd name="T16" fmla="*/ 2147483647 w 1737"/>
              <a:gd name="T17" fmla="*/ 2147483647 h 477"/>
              <a:gd name="T18" fmla="*/ 2147483647 w 1737"/>
              <a:gd name="T19" fmla="*/ 2147483647 h 477"/>
              <a:gd name="T20" fmla="*/ 2147483647 w 1737"/>
              <a:gd name="T21" fmla="*/ 2147483647 h 477"/>
              <a:gd name="T22" fmla="*/ 2147483647 w 1737"/>
              <a:gd name="T23" fmla="*/ 2147483647 h 4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7"/>
              <a:gd name="T37" fmla="*/ 0 h 477"/>
              <a:gd name="T38" fmla="*/ 1737 w 1737"/>
              <a:gd name="T39" fmla="*/ 477 h 4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7" h="477">
                <a:moveTo>
                  <a:pt x="0" y="432"/>
                </a:moveTo>
                <a:lnTo>
                  <a:pt x="99" y="438"/>
                </a:lnTo>
                <a:lnTo>
                  <a:pt x="228" y="231"/>
                </a:lnTo>
                <a:lnTo>
                  <a:pt x="378" y="75"/>
                </a:lnTo>
                <a:lnTo>
                  <a:pt x="513" y="0"/>
                </a:lnTo>
                <a:lnTo>
                  <a:pt x="651" y="72"/>
                </a:lnTo>
                <a:lnTo>
                  <a:pt x="786" y="126"/>
                </a:lnTo>
                <a:lnTo>
                  <a:pt x="921" y="234"/>
                </a:lnTo>
                <a:lnTo>
                  <a:pt x="1059" y="300"/>
                </a:lnTo>
                <a:lnTo>
                  <a:pt x="1197" y="366"/>
                </a:lnTo>
                <a:lnTo>
                  <a:pt x="1464" y="447"/>
                </a:lnTo>
                <a:lnTo>
                  <a:pt x="1737" y="477"/>
                </a:lnTo>
              </a:path>
            </a:pathLst>
          </a:custGeom>
          <a:noFill/>
          <a:ln w="25400">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3125" name="Oval 218"/>
          <p:cNvSpPr>
            <a:spLocks noChangeArrowheads="1"/>
          </p:cNvSpPr>
          <p:nvPr/>
        </p:nvSpPr>
        <p:spPr bwMode="auto">
          <a:xfrm>
            <a:off x="1490663" y="3505200"/>
            <a:ext cx="80962" cy="68263"/>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26" name="Oval 219"/>
          <p:cNvSpPr>
            <a:spLocks noChangeArrowheads="1"/>
          </p:cNvSpPr>
          <p:nvPr/>
        </p:nvSpPr>
        <p:spPr bwMode="auto">
          <a:xfrm>
            <a:off x="1893888" y="3252788"/>
            <a:ext cx="80962" cy="66675"/>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27" name="Oval 220"/>
          <p:cNvSpPr>
            <a:spLocks noChangeArrowheads="1"/>
          </p:cNvSpPr>
          <p:nvPr/>
        </p:nvSpPr>
        <p:spPr bwMode="auto">
          <a:xfrm>
            <a:off x="2089150" y="3308350"/>
            <a:ext cx="79375" cy="66675"/>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28" name="Oval 221"/>
          <p:cNvSpPr>
            <a:spLocks noChangeArrowheads="1"/>
          </p:cNvSpPr>
          <p:nvPr/>
        </p:nvSpPr>
        <p:spPr bwMode="auto">
          <a:xfrm>
            <a:off x="2282825" y="3436938"/>
            <a:ext cx="80963" cy="66675"/>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29" name="Oval 222"/>
          <p:cNvSpPr>
            <a:spLocks noChangeArrowheads="1"/>
          </p:cNvSpPr>
          <p:nvPr/>
        </p:nvSpPr>
        <p:spPr bwMode="auto">
          <a:xfrm>
            <a:off x="2473325" y="3554413"/>
            <a:ext cx="80963" cy="68262"/>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30" name="Oval 223"/>
          <p:cNvSpPr>
            <a:spLocks noChangeArrowheads="1"/>
          </p:cNvSpPr>
          <p:nvPr/>
        </p:nvSpPr>
        <p:spPr bwMode="auto">
          <a:xfrm>
            <a:off x="2674938" y="3598863"/>
            <a:ext cx="79375" cy="66675"/>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31" name="Oval 224"/>
          <p:cNvSpPr>
            <a:spLocks noChangeArrowheads="1"/>
          </p:cNvSpPr>
          <p:nvPr/>
        </p:nvSpPr>
        <p:spPr bwMode="auto">
          <a:xfrm>
            <a:off x="2867025" y="3703638"/>
            <a:ext cx="79375" cy="68262"/>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32" name="Oval 225"/>
          <p:cNvSpPr>
            <a:spLocks noChangeArrowheads="1"/>
          </p:cNvSpPr>
          <p:nvPr/>
        </p:nvSpPr>
        <p:spPr bwMode="auto">
          <a:xfrm>
            <a:off x="3246438" y="3813175"/>
            <a:ext cx="79375" cy="68263"/>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33" name="Oval 226"/>
          <p:cNvSpPr>
            <a:spLocks noChangeArrowheads="1"/>
          </p:cNvSpPr>
          <p:nvPr/>
        </p:nvSpPr>
        <p:spPr bwMode="auto">
          <a:xfrm>
            <a:off x="3638550" y="3819525"/>
            <a:ext cx="79375" cy="66675"/>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34" name="Oval 227"/>
          <p:cNvSpPr>
            <a:spLocks noChangeArrowheads="1"/>
          </p:cNvSpPr>
          <p:nvPr/>
        </p:nvSpPr>
        <p:spPr bwMode="auto">
          <a:xfrm>
            <a:off x="1695450" y="3205163"/>
            <a:ext cx="79375" cy="66675"/>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35" name="Oval 228"/>
          <p:cNvSpPr>
            <a:spLocks noChangeArrowheads="1"/>
          </p:cNvSpPr>
          <p:nvPr/>
        </p:nvSpPr>
        <p:spPr bwMode="auto">
          <a:xfrm>
            <a:off x="1158875" y="3744913"/>
            <a:ext cx="80963" cy="66675"/>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36" name="Oval 229"/>
          <p:cNvSpPr>
            <a:spLocks noChangeArrowheads="1"/>
          </p:cNvSpPr>
          <p:nvPr/>
        </p:nvSpPr>
        <p:spPr bwMode="auto">
          <a:xfrm>
            <a:off x="1289050" y="3732213"/>
            <a:ext cx="80963" cy="66675"/>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dirty="0">
              <a:solidFill>
                <a:srgbClr val="001965"/>
              </a:solidFill>
              <a:latin typeface="Verdana" pitchFamily="34" charset="0"/>
            </a:endParaRPr>
          </a:p>
        </p:txBody>
      </p:sp>
      <p:sp>
        <p:nvSpPr>
          <p:cNvPr id="3137" name="Freeform 230"/>
          <p:cNvSpPr>
            <a:spLocks/>
          </p:cNvSpPr>
          <p:nvPr/>
        </p:nvSpPr>
        <p:spPr bwMode="auto">
          <a:xfrm>
            <a:off x="1196975" y="3224213"/>
            <a:ext cx="2478088" cy="622300"/>
          </a:xfrm>
          <a:custGeom>
            <a:avLst/>
            <a:gdLst>
              <a:gd name="T0" fmla="*/ 0 w 1731"/>
              <a:gd name="T1" fmla="*/ 2147483647 h 480"/>
              <a:gd name="T2" fmla="*/ 2147483647 w 1731"/>
              <a:gd name="T3" fmla="*/ 2147483647 h 480"/>
              <a:gd name="T4" fmla="*/ 2147483647 w 1731"/>
              <a:gd name="T5" fmla="*/ 2147483647 h 480"/>
              <a:gd name="T6" fmla="*/ 2147483647 w 1731"/>
              <a:gd name="T7" fmla="*/ 0 h 480"/>
              <a:gd name="T8" fmla="*/ 2147483647 w 1731"/>
              <a:gd name="T9" fmla="*/ 2147483647 h 480"/>
              <a:gd name="T10" fmla="*/ 2147483647 w 1731"/>
              <a:gd name="T11" fmla="*/ 2147483647 h 480"/>
              <a:gd name="T12" fmla="*/ 2147483647 w 1731"/>
              <a:gd name="T13" fmla="*/ 2147483647 h 480"/>
              <a:gd name="T14" fmla="*/ 2147483647 w 1731"/>
              <a:gd name="T15" fmla="*/ 2147483647 h 480"/>
              <a:gd name="T16" fmla="*/ 2147483647 w 1731"/>
              <a:gd name="T17" fmla="*/ 2147483647 h 480"/>
              <a:gd name="T18" fmla="*/ 2147483647 w 1731"/>
              <a:gd name="T19" fmla="*/ 2147483647 h 480"/>
              <a:gd name="T20" fmla="*/ 2147483647 w 1731"/>
              <a:gd name="T21" fmla="*/ 2147483647 h 480"/>
              <a:gd name="T22" fmla="*/ 2147483647 w 1731"/>
              <a:gd name="T23" fmla="*/ 2147483647 h 4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1"/>
              <a:gd name="T37" fmla="*/ 0 h 480"/>
              <a:gd name="T38" fmla="*/ 1731 w 1731"/>
              <a:gd name="T39" fmla="*/ 480 h 4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1" h="480">
                <a:moveTo>
                  <a:pt x="0" y="426"/>
                </a:moveTo>
                <a:lnTo>
                  <a:pt x="93" y="417"/>
                </a:lnTo>
                <a:lnTo>
                  <a:pt x="228" y="240"/>
                </a:lnTo>
                <a:lnTo>
                  <a:pt x="372" y="0"/>
                </a:lnTo>
                <a:lnTo>
                  <a:pt x="516" y="48"/>
                </a:lnTo>
                <a:lnTo>
                  <a:pt x="648" y="87"/>
                </a:lnTo>
                <a:lnTo>
                  <a:pt x="786" y="186"/>
                </a:lnTo>
                <a:lnTo>
                  <a:pt x="915" y="276"/>
                </a:lnTo>
                <a:lnTo>
                  <a:pt x="1059" y="312"/>
                </a:lnTo>
                <a:lnTo>
                  <a:pt x="1191" y="387"/>
                </a:lnTo>
                <a:lnTo>
                  <a:pt x="1458" y="477"/>
                </a:lnTo>
                <a:lnTo>
                  <a:pt x="1731" y="480"/>
                </a:lnTo>
              </a:path>
            </a:pathLst>
          </a:cu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3138" name="Text Box 234"/>
          <p:cNvSpPr txBox="1">
            <a:spLocks noChangeArrowheads="1"/>
          </p:cNvSpPr>
          <p:nvPr/>
        </p:nvSpPr>
        <p:spPr bwMode="auto">
          <a:xfrm>
            <a:off x="863600" y="3455988"/>
            <a:ext cx="314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altLang="en-US" sz="1600" dirty="0">
                <a:solidFill>
                  <a:srgbClr val="001965"/>
                </a:solidFill>
                <a:latin typeface="Verdana" pitchFamily="34" charset="0"/>
              </a:rPr>
              <a:t>5</a:t>
            </a:r>
          </a:p>
        </p:txBody>
      </p:sp>
      <p:sp>
        <p:nvSpPr>
          <p:cNvPr id="3139" name="Text Box 235"/>
          <p:cNvSpPr txBox="1">
            <a:spLocks noChangeArrowheads="1"/>
          </p:cNvSpPr>
          <p:nvPr/>
        </p:nvSpPr>
        <p:spPr bwMode="auto">
          <a:xfrm>
            <a:off x="863600" y="4168775"/>
            <a:ext cx="314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altLang="en-US" sz="1600" dirty="0">
                <a:solidFill>
                  <a:srgbClr val="001965"/>
                </a:solidFill>
                <a:latin typeface="Verdana" pitchFamily="34" charset="0"/>
              </a:rPr>
              <a:t>0</a:t>
            </a:r>
            <a:endParaRPr lang="en-GB" altLang="en-US" sz="1600" baseline="-25000" dirty="0">
              <a:solidFill>
                <a:srgbClr val="001965"/>
              </a:solidFill>
              <a:latin typeface="Verdana" pitchFamily="34" charset="0"/>
            </a:endParaRPr>
          </a:p>
        </p:txBody>
      </p:sp>
      <p:sp>
        <p:nvSpPr>
          <p:cNvPr id="3140" name="Text Box 237"/>
          <p:cNvSpPr txBox="1">
            <a:spLocks noChangeArrowheads="1"/>
          </p:cNvSpPr>
          <p:nvPr/>
        </p:nvSpPr>
        <p:spPr bwMode="auto">
          <a:xfrm>
            <a:off x="735013" y="2089150"/>
            <a:ext cx="442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altLang="en-US" sz="1600" dirty="0">
                <a:solidFill>
                  <a:srgbClr val="001965"/>
                </a:solidFill>
                <a:latin typeface="Verdana" pitchFamily="34" charset="0"/>
              </a:rPr>
              <a:t>15</a:t>
            </a:r>
            <a:endParaRPr lang="en-GB" altLang="en-US" sz="1600" baseline="-25000" dirty="0">
              <a:solidFill>
                <a:srgbClr val="001965"/>
              </a:solidFill>
              <a:latin typeface="Verdana" pitchFamily="34" charset="0"/>
            </a:endParaRPr>
          </a:p>
        </p:txBody>
      </p:sp>
      <p:sp>
        <p:nvSpPr>
          <p:cNvPr id="3141" name="Text Box 238"/>
          <p:cNvSpPr txBox="1">
            <a:spLocks noChangeArrowheads="1"/>
          </p:cNvSpPr>
          <p:nvPr/>
        </p:nvSpPr>
        <p:spPr bwMode="auto">
          <a:xfrm>
            <a:off x="1722438" y="1627188"/>
            <a:ext cx="1766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dirty="0">
                <a:solidFill>
                  <a:srgbClr val="001965"/>
                </a:solidFill>
                <a:latin typeface="Verdana" pitchFamily="34" charset="0"/>
              </a:rPr>
              <a:t>Plasma glucose</a:t>
            </a:r>
          </a:p>
        </p:txBody>
      </p:sp>
      <p:sp>
        <p:nvSpPr>
          <p:cNvPr id="3142" name="Text Box 242"/>
          <p:cNvSpPr txBox="1">
            <a:spLocks noChangeArrowheads="1"/>
          </p:cNvSpPr>
          <p:nvPr/>
        </p:nvSpPr>
        <p:spPr bwMode="auto">
          <a:xfrm>
            <a:off x="3817938" y="3551238"/>
            <a:ext cx="444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dirty="0">
                <a:solidFill>
                  <a:srgbClr val="001965"/>
                </a:solidFill>
                <a:latin typeface="Verdana" pitchFamily="34" charset="0"/>
              </a:rPr>
              <a:t>90</a:t>
            </a:r>
          </a:p>
        </p:txBody>
      </p:sp>
      <p:sp>
        <p:nvSpPr>
          <p:cNvPr id="3143" name="Text Box 243"/>
          <p:cNvSpPr txBox="1">
            <a:spLocks noChangeArrowheads="1"/>
          </p:cNvSpPr>
          <p:nvPr/>
        </p:nvSpPr>
        <p:spPr bwMode="auto">
          <a:xfrm>
            <a:off x="3881438" y="4164013"/>
            <a:ext cx="314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dirty="0">
                <a:solidFill>
                  <a:srgbClr val="001965"/>
                </a:solidFill>
                <a:latin typeface="Verdana" pitchFamily="34" charset="0"/>
              </a:rPr>
              <a:t>0</a:t>
            </a:r>
            <a:endParaRPr lang="en-GB" altLang="en-US" sz="1600" baseline="-25000" dirty="0">
              <a:solidFill>
                <a:srgbClr val="001965"/>
              </a:solidFill>
              <a:latin typeface="Verdana" pitchFamily="34" charset="0"/>
            </a:endParaRPr>
          </a:p>
        </p:txBody>
      </p:sp>
      <p:sp>
        <p:nvSpPr>
          <p:cNvPr id="3144" name="Text Box 245"/>
          <p:cNvSpPr txBox="1">
            <a:spLocks noChangeArrowheads="1"/>
          </p:cNvSpPr>
          <p:nvPr/>
        </p:nvSpPr>
        <p:spPr bwMode="auto">
          <a:xfrm>
            <a:off x="3763963" y="2814638"/>
            <a:ext cx="574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dirty="0">
                <a:solidFill>
                  <a:srgbClr val="001965"/>
                </a:solidFill>
                <a:latin typeface="Verdana" pitchFamily="34" charset="0"/>
              </a:rPr>
              <a:t>180</a:t>
            </a:r>
          </a:p>
        </p:txBody>
      </p:sp>
      <p:sp>
        <p:nvSpPr>
          <p:cNvPr id="3145" name="Text Box 246"/>
          <p:cNvSpPr txBox="1">
            <a:spLocks noChangeArrowheads="1"/>
          </p:cNvSpPr>
          <p:nvPr/>
        </p:nvSpPr>
        <p:spPr bwMode="auto">
          <a:xfrm>
            <a:off x="3783013" y="2109788"/>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dirty="0">
                <a:solidFill>
                  <a:srgbClr val="001965"/>
                </a:solidFill>
                <a:latin typeface="Verdana" pitchFamily="34" charset="0"/>
              </a:rPr>
              <a:t>270</a:t>
            </a:r>
          </a:p>
        </p:txBody>
      </p:sp>
      <p:sp>
        <p:nvSpPr>
          <p:cNvPr id="3146" name="Text Box 247"/>
          <p:cNvSpPr txBox="1">
            <a:spLocks noChangeArrowheads="1"/>
          </p:cNvSpPr>
          <p:nvPr/>
        </p:nvSpPr>
        <p:spPr bwMode="auto">
          <a:xfrm rot="-5400000" flipH="1" flipV="1">
            <a:off x="2734469" y="3156744"/>
            <a:ext cx="3367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dirty="0">
                <a:solidFill>
                  <a:srgbClr val="001965"/>
                </a:solidFill>
                <a:latin typeface="Verdana" pitchFamily="34" charset="0"/>
              </a:rPr>
              <a:t>Plasma glucose (mg/</a:t>
            </a:r>
            <a:r>
              <a:rPr lang="en-GB" altLang="en-US" sz="1600" dirty="0" err="1">
                <a:solidFill>
                  <a:srgbClr val="001965"/>
                </a:solidFill>
                <a:latin typeface="Verdana" pitchFamily="34" charset="0"/>
              </a:rPr>
              <a:t>dL</a:t>
            </a:r>
            <a:r>
              <a:rPr lang="en-GB" altLang="en-US" sz="1600" dirty="0">
                <a:solidFill>
                  <a:srgbClr val="001965"/>
                </a:solidFill>
                <a:latin typeface="Verdana" pitchFamily="34" charset="0"/>
              </a:rPr>
              <a:t>)</a:t>
            </a:r>
          </a:p>
        </p:txBody>
      </p:sp>
      <p:sp>
        <p:nvSpPr>
          <p:cNvPr id="3147" name="Line 117"/>
          <p:cNvSpPr>
            <a:spLocks noChangeShapeType="1"/>
          </p:cNvSpPr>
          <p:nvPr/>
        </p:nvSpPr>
        <p:spPr bwMode="auto">
          <a:xfrm flipV="1">
            <a:off x="1108075" y="4330700"/>
            <a:ext cx="28321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2" name="Line 47"/>
          <p:cNvSpPr>
            <a:spLocks noChangeShapeType="1"/>
          </p:cNvSpPr>
          <p:nvPr/>
        </p:nvSpPr>
        <p:spPr bwMode="auto">
          <a:xfrm flipH="1" flipV="1">
            <a:off x="1117600" y="2252663"/>
            <a:ext cx="0" cy="2087562"/>
          </a:xfrm>
          <a:prstGeom prst="line">
            <a:avLst/>
          </a:prstGeom>
          <a:noFill/>
          <a:ln w="28575" algn="ctr">
            <a:solidFill>
              <a:schemeClr val="tx1"/>
            </a:solidFill>
            <a:round/>
            <a:headEnd/>
            <a:tailEnd/>
          </a:ln>
        </p:spPr>
        <p:txBody>
          <a:bodyPr/>
          <a:lstStyle/>
          <a:p>
            <a:pPr algn="ctr">
              <a:defRPr/>
            </a:pPr>
            <a:endParaRPr lang="en-US" sz="1600">
              <a:ln>
                <a:solidFill>
                  <a:srgbClr val="001965"/>
                </a:solidFill>
              </a:ln>
              <a:solidFill>
                <a:srgbClr val="001965"/>
              </a:solidFill>
              <a:latin typeface="Verdana"/>
            </a:endParaRPr>
          </a:p>
        </p:txBody>
      </p:sp>
      <p:sp>
        <p:nvSpPr>
          <p:cNvPr id="3149" name="Rectangle 2"/>
          <p:cNvSpPr>
            <a:spLocks noGrp="1" noChangeArrowheads="1"/>
          </p:cNvSpPr>
          <p:nvPr>
            <p:ph type="title"/>
          </p:nvPr>
        </p:nvSpPr>
        <p:spPr>
          <a:xfrm>
            <a:off x="854075" y="214313"/>
            <a:ext cx="7777163" cy="989012"/>
          </a:xfrm>
        </p:spPr>
        <p:txBody>
          <a:bodyPr>
            <a:normAutofit/>
          </a:bodyPr>
          <a:lstStyle/>
          <a:p>
            <a:pPr algn="ctr" eaLnBrk="1" hangingPunct="1"/>
            <a:r>
              <a:rPr lang="en-GB" altLang="en-US" sz="3200" b="1" dirty="0">
                <a:solidFill>
                  <a:schemeClr val="accent1"/>
                </a:solidFill>
              </a:rPr>
              <a:t>The incretin hormones play a crucial role in a healthy insulin response</a:t>
            </a:r>
          </a:p>
        </p:txBody>
      </p:sp>
      <p:sp>
        <p:nvSpPr>
          <p:cNvPr id="3150" name="Text Box 115"/>
          <p:cNvSpPr txBox="1">
            <a:spLocks noChangeArrowheads="1"/>
          </p:cNvSpPr>
          <p:nvPr/>
        </p:nvSpPr>
        <p:spPr bwMode="auto">
          <a:xfrm>
            <a:off x="233363" y="5732463"/>
            <a:ext cx="815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3" rIns="91427" bIns="45713">
            <a:spAutoFit/>
          </a:bodyPr>
          <a:lstStyle>
            <a:lvl1pPr marL="342900" indent="-342900" eaLnBrk="0" hangingPunct="0">
              <a:defRPr>
                <a:solidFill>
                  <a:schemeClr val="tx1"/>
                </a:solidFill>
                <a:latin typeface="Arial" charset="0"/>
              </a:defRPr>
            </a:lvl1pPr>
            <a:lvl2pPr marL="365125" indent="-1825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Clr>
                <a:srgbClr val="880038"/>
              </a:buClr>
              <a:buFontTx/>
              <a:buChar char="•"/>
            </a:pPr>
            <a:r>
              <a:rPr lang="en-US" altLang="en-US">
                <a:solidFill>
                  <a:srgbClr val="001965"/>
                </a:solidFill>
                <a:latin typeface="Verdana" pitchFamily="34" charset="0"/>
              </a:rPr>
              <a:t>Insulin response is greater following oral glucose than IV glucose, despite similar plasma glucose concentration</a:t>
            </a:r>
          </a:p>
        </p:txBody>
      </p:sp>
      <p:sp>
        <p:nvSpPr>
          <p:cNvPr id="3151" name="Text Box 7"/>
          <p:cNvSpPr txBox="1">
            <a:spLocks noChangeArrowheads="1"/>
          </p:cNvSpPr>
          <p:nvPr/>
        </p:nvSpPr>
        <p:spPr bwMode="auto">
          <a:xfrm>
            <a:off x="436563" y="6496050"/>
            <a:ext cx="7408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a:solidFill>
                  <a:srgbClr val="001965"/>
                </a:solidFill>
                <a:latin typeface="Verdana" pitchFamily="34" charset="0"/>
              </a:rPr>
              <a:t>Nauck </a:t>
            </a:r>
            <a:r>
              <a:rPr lang="en-US" altLang="en-US" sz="1200" i="1">
                <a:solidFill>
                  <a:srgbClr val="001965"/>
                </a:solidFill>
                <a:latin typeface="Verdana" pitchFamily="34" charset="0"/>
              </a:rPr>
              <a:t>et al. Diabetologia </a:t>
            </a:r>
            <a:r>
              <a:rPr lang="en-US" altLang="en-US" sz="1200">
                <a:solidFill>
                  <a:srgbClr val="001965"/>
                </a:solidFill>
                <a:latin typeface="Verdana" pitchFamily="34" charset="0"/>
              </a:rPr>
              <a:t>1986;29:46–52, healthy volunteers (n=8)</a:t>
            </a:r>
            <a:endParaRPr lang="en-GB" altLang="en-US" sz="1200">
              <a:solidFill>
                <a:srgbClr val="001965"/>
              </a:solidFill>
              <a:latin typeface="Verdana" pitchFamily="34" charset="0"/>
            </a:endParaRPr>
          </a:p>
        </p:txBody>
      </p:sp>
      <p:sp>
        <p:nvSpPr>
          <p:cNvPr id="3152" name="AutoShape 5"/>
          <p:cNvSpPr>
            <a:spLocks noChangeAspect="1" noChangeArrowheads="1"/>
          </p:cNvSpPr>
          <p:nvPr/>
        </p:nvSpPr>
        <p:spPr bwMode="auto">
          <a:xfrm>
            <a:off x="541338" y="1435100"/>
            <a:ext cx="3987800" cy="3763963"/>
          </a:xfrm>
          <a:prstGeom prst="roundRect">
            <a:avLst>
              <a:gd name="adj" fmla="val 3560"/>
            </a:avLst>
          </a:prstGeom>
          <a:noFill/>
          <a:ln w="19050">
            <a:solidFill>
              <a:srgbClr val="00196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001965"/>
              </a:solidFill>
              <a:latin typeface="Verdana" pitchFamily="34" charset="0"/>
            </a:endParaRPr>
          </a:p>
        </p:txBody>
      </p:sp>
      <p:grpSp>
        <p:nvGrpSpPr>
          <p:cNvPr id="27" name="Group 226"/>
          <p:cNvGrpSpPr>
            <a:grpSpLocks/>
          </p:cNvGrpSpPr>
          <p:nvPr/>
        </p:nvGrpSpPr>
        <p:grpSpPr bwMode="auto">
          <a:xfrm>
            <a:off x="4614863" y="1435100"/>
            <a:ext cx="4386262" cy="3759200"/>
            <a:chOff x="4614863" y="1435100"/>
            <a:chExt cx="4386262" cy="3759200"/>
          </a:xfrm>
        </p:grpSpPr>
        <p:grpSp>
          <p:nvGrpSpPr>
            <p:cNvPr id="3154" name="Group 225"/>
            <p:cNvGrpSpPr>
              <a:grpSpLocks/>
            </p:cNvGrpSpPr>
            <p:nvPr/>
          </p:nvGrpSpPr>
          <p:grpSpPr bwMode="auto">
            <a:xfrm>
              <a:off x="4646613" y="1641475"/>
              <a:ext cx="4354512" cy="3425825"/>
              <a:chOff x="3057" y="1034"/>
              <a:chExt cx="2596" cy="2158"/>
            </a:xfrm>
          </p:grpSpPr>
          <p:sp>
            <p:nvSpPr>
              <p:cNvPr id="3156" name="AutoShape 252"/>
              <p:cNvSpPr>
                <a:spLocks noChangeArrowheads="1"/>
              </p:cNvSpPr>
              <p:nvPr/>
            </p:nvSpPr>
            <p:spPr bwMode="auto">
              <a:xfrm>
                <a:off x="4282" y="1198"/>
                <a:ext cx="1371" cy="30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57" name="Text Box 110"/>
              <p:cNvSpPr txBox="1">
                <a:spLocks noChangeArrowheads="1"/>
              </p:cNvSpPr>
              <p:nvPr/>
            </p:nvSpPr>
            <p:spPr bwMode="auto">
              <a:xfrm>
                <a:off x="3754" y="1034"/>
                <a:ext cx="118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a:solidFill>
                      <a:srgbClr val="001965"/>
                    </a:solidFill>
                    <a:latin typeface="Verdana" pitchFamily="34" charset="0"/>
                  </a:rPr>
                  <a:t>Insulin response</a:t>
                </a:r>
              </a:p>
            </p:txBody>
          </p:sp>
          <p:sp>
            <p:nvSpPr>
              <p:cNvPr id="3158" name="Line 4"/>
              <p:cNvSpPr>
                <a:spLocks noChangeShapeType="1"/>
              </p:cNvSpPr>
              <p:nvPr/>
            </p:nvSpPr>
            <p:spPr bwMode="auto">
              <a:xfrm>
                <a:off x="3586" y="2706"/>
                <a:ext cx="0" cy="39"/>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159" name="Line 5"/>
              <p:cNvSpPr>
                <a:spLocks noChangeShapeType="1"/>
              </p:cNvSpPr>
              <p:nvPr/>
            </p:nvSpPr>
            <p:spPr bwMode="auto">
              <a:xfrm>
                <a:off x="3681" y="2696"/>
                <a:ext cx="0" cy="39"/>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160" name="Text Box 6"/>
              <p:cNvSpPr txBox="1">
                <a:spLocks noChangeArrowheads="1"/>
              </p:cNvSpPr>
              <p:nvPr/>
            </p:nvSpPr>
            <p:spPr bwMode="auto">
              <a:xfrm rot="-5400000">
                <a:off x="2629" y="1949"/>
                <a:ext cx="10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a:solidFill>
                      <a:srgbClr val="001965"/>
                    </a:solidFill>
                    <a:latin typeface="Verdana" pitchFamily="34" charset="0"/>
                  </a:rPr>
                  <a:t>Insulin (mU/L)</a:t>
                </a:r>
              </a:p>
            </p:txBody>
          </p:sp>
          <p:sp>
            <p:nvSpPr>
              <p:cNvPr id="3161" name="Text Box 7"/>
              <p:cNvSpPr txBox="1">
                <a:spLocks noChangeArrowheads="1"/>
              </p:cNvSpPr>
              <p:nvPr/>
            </p:nvSpPr>
            <p:spPr bwMode="auto">
              <a:xfrm>
                <a:off x="3208" y="1307"/>
                <a:ext cx="27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altLang="en-US" sz="1600">
                    <a:solidFill>
                      <a:srgbClr val="001965"/>
                    </a:solidFill>
                    <a:latin typeface="Verdana" pitchFamily="34" charset="0"/>
                  </a:rPr>
                  <a:t>80</a:t>
                </a:r>
                <a:endParaRPr lang="en-GB" altLang="en-US" sz="1600" baseline="-25000">
                  <a:solidFill>
                    <a:srgbClr val="001965"/>
                  </a:solidFill>
                  <a:latin typeface="Verdana" pitchFamily="34" charset="0"/>
                </a:endParaRPr>
              </a:p>
            </p:txBody>
          </p:sp>
          <p:sp>
            <p:nvSpPr>
              <p:cNvPr id="3162" name="Text Box 8"/>
              <p:cNvSpPr txBox="1">
                <a:spLocks noChangeArrowheads="1"/>
              </p:cNvSpPr>
              <p:nvPr/>
            </p:nvSpPr>
            <p:spPr bwMode="auto">
              <a:xfrm>
                <a:off x="3208" y="1623"/>
                <a:ext cx="27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altLang="en-US" sz="1600">
                    <a:solidFill>
                      <a:srgbClr val="001965"/>
                    </a:solidFill>
                    <a:latin typeface="Verdana" pitchFamily="34" charset="0"/>
                  </a:rPr>
                  <a:t>60</a:t>
                </a:r>
                <a:endParaRPr lang="en-GB" altLang="en-US" sz="1600" baseline="-25000">
                  <a:solidFill>
                    <a:srgbClr val="001965"/>
                  </a:solidFill>
                  <a:latin typeface="Verdana" pitchFamily="34" charset="0"/>
                </a:endParaRPr>
              </a:p>
            </p:txBody>
          </p:sp>
          <p:sp>
            <p:nvSpPr>
              <p:cNvPr id="3163" name="Text Box 9"/>
              <p:cNvSpPr txBox="1">
                <a:spLocks noChangeArrowheads="1"/>
              </p:cNvSpPr>
              <p:nvPr/>
            </p:nvSpPr>
            <p:spPr bwMode="auto">
              <a:xfrm>
                <a:off x="3208" y="1968"/>
                <a:ext cx="27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altLang="en-US" sz="1600" dirty="0">
                    <a:solidFill>
                      <a:srgbClr val="001965"/>
                    </a:solidFill>
                    <a:latin typeface="Verdana" pitchFamily="34" charset="0"/>
                  </a:rPr>
                  <a:t>40</a:t>
                </a:r>
                <a:endParaRPr lang="en-GB" altLang="en-US" sz="1600" baseline="-25000" dirty="0">
                  <a:solidFill>
                    <a:srgbClr val="001965"/>
                  </a:solidFill>
                  <a:latin typeface="Verdana" pitchFamily="34" charset="0"/>
                </a:endParaRPr>
              </a:p>
            </p:txBody>
          </p:sp>
          <p:sp>
            <p:nvSpPr>
              <p:cNvPr id="3164" name="Text Box 10"/>
              <p:cNvSpPr txBox="1">
                <a:spLocks noChangeArrowheads="1"/>
              </p:cNvSpPr>
              <p:nvPr/>
            </p:nvSpPr>
            <p:spPr bwMode="auto">
              <a:xfrm>
                <a:off x="3208" y="2301"/>
                <a:ext cx="27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altLang="en-US" sz="1600">
                    <a:solidFill>
                      <a:srgbClr val="001965"/>
                    </a:solidFill>
                    <a:latin typeface="Verdana" pitchFamily="34" charset="0"/>
                  </a:rPr>
                  <a:t>20</a:t>
                </a:r>
                <a:endParaRPr lang="en-GB" altLang="en-US" sz="1600" baseline="-25000">
                  <a:solidFill>
                    <a:srgbClr val="001965"/>
                  </a:solidFill>
                  <a:latin typeface="Verdana" pitchFamily="34" charset="0"/>
                </a:endParaRPr>
              </a:p>
            </p:txBody>
          </p:sp>
          <p:sp>
            <p:nvSpPr>
              <p:cNvPr id="3165" name="Text Box 11"/>
              <p:cNvSpPr txBox="1">
                <a:spLocks noChangeArrowheads="1"/>
              </p:cNvSpPr>
              <p:nvPr/>
            </p:nvSpPr>
            <p:spPr bwMode="auto">
              <a:xfrm>
                <a:off x="3320" y="2794"/>
                <a:ext cx="3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a:solidFill>
                      <a:srgbClr val="001965"/>
                    </a:solidFill>
                    <a:latin typeface="Verdana" pitchFamily="34" charset="0"/>
                  </a:rPr>
                  <a:t>–10</a:t>
                </a:r>
              </a:p>
            </p:txBody>
          </p:sp>
          <p:sp>
            <p:nvSpPr>
              <p:cNvPr id="3166" name="Text Box 12"/>
              <p:cNvSpPr txBox="1">
                <a:spLocks noChangeArrowheads="1"/>
              </p:cNvSpPr>
              <p:nvPr/>
            </p:nvSpPr>
            <p:spPr bwMode="auto">
              <a:xfrm>
                <a:off x="3570" y="2794"/>
                <a:ext cx="2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a:solidFill>
                      <a:srgbClr val="001965"/>
                    </a:solidFill>
                    <a:latin typeface="Verdana" pitchFamily="34" charset="0"/>
                  </a:rPr>
                  <a:t>–5</a:t>
                </a:r>
              </a:p>
            </p:txBody>
          </p:sp>
          <p:sp>
            <p:nvSpPr>
              <p:cNvPr id="3167" name="Text Box 13"/>
              <p:cNvSpPr txBox="1">
                <a:spLocks noChangeArrowheads="1"/>
              </p:cNvSpPr>
              <p:nvPr/>
            </p:nvSpPr>
            <p:spPr bwMode="auto">
              <a:xfrm>
                <a:off x="4046" y="2794"/>
                <a:ext cx="2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a:solidFill>
                      <a:srgbClr val="001965"/>
                    </a:solidFill>
                    <a:latin typeface="Verdana" pitchFamily="34" charset="0"/>
                  </a:rPr>
                  <a:t>60</a:t>
                </a:r>
                <a:endParaRPr lang="en-GB" altLang="en-US" sz="1600" baseline="-25000">
                  <a:solidFill>
                    <a:srgbClr val="001965"/>
                  </a:solidFill>
                  <a:latin typeface="Verdana" pitchFamily="34" charset="0"/>
                </a:endParaRPr>
              </a:p>
            </p:txBody>
          </p:sp>
          <p:sp>
            <p:nvSpPr>
              <p:cNvPr id="3168" name="Text Box 14"/>
              <p:cNvSpPr txBox="1">
                <a:spLocks noChangeArrowheads="1"/>
              </p:cNvSpPr>
              <p:nvPr/>
            </p:nvSpPr>
            <p:spPr bwMode="auto">
              <a:xfrm>
                <a:off x="4514" y="2794"/>
                <a:ext cx="3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a:solidFill>
                      <a:srgbClr val="001965"/>
                    </a:solidFill>
                    <a:latin typeface="Verdana" pitchFamily="34" charset="0"/>
                  </a:rPr>
                  <a:t>120</a:t>
                </a:r>
                <a:endParaRPr lang="en-GB" altLang="en-US" sz="1600" baseline="-25000">
                  <a:solidFill>
                    <a:srgbClr val="001965"/>
                  </a:solidFill>
                  <a:latin typeface="Verdana" pitchFamily="34" charset="0"/>
                </a:endParaRPr>
              </a:p>
            </p:txBody>
          </p:sp>
          <p:sp>
            <p:nvSpPr>
              <p:cNvPr id="3169" name="Text Box 15"/>
              <p:cNvSpPr txBox="1">
                <a:spLocks noChangeArrowheads="1"/>
              </p:cNvSpPr>
              <p:nvPr/>
            </p:nvSpPr>
            <p:spPr bwMode="auto">
              <a:xfrm>
                <a:off x="5026" y="2794"/>
                <a:ext cx="3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a:solidFill>
                      <a:srgbClr val="001965"/>
                    </a:solidFill>
                    <a:latin typeface="Verdana" pitchFamily="34" charset="0"/>
                  </a:rPr>
                  <a:t>180</a:t>
                </a:r>
                <a:endParaRPr lang="en-GB" altLang="en-US" sz="1600" baseline="-25000">
                  <a:solidFill>
                    <a:srgbClr val="001965"/>
                  </a:solidFill>
                  <a:latin typeface="Verdana" pitchFamily="34" charset="0"/>
                </a:endParaRPr>
              </a:p>
            </p:txBody>
          </p:sp>
          <p:sp>
            <p:nvSpPr>
              <p:cNvPr id="3170" name="Text Box 16"/>
              <p:cNvSpPr txBox="1">
                <a:spLocks noChangeArrowheads="1"/>
              </p:cNvSpPr>
              <p:nvPr/>
            </p:nvSpPr>
            <p:spPr bwMode="auto">
              <a:xfrm>
                <a:off x="3290" y="2664"/>
                <a:ext cx="1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altLang="en-US" sz="1600">
                    <a:solidFill>
                      <a:srgbClr val="001965"/>
                    </a:solidFill>
                    <a:latin typeface="Verdana" pitchFamily="34" charset="0"/>
                  </a:rPr>
                  <a:t>0</a:t>
                </a:r>
                <a:endParaRPr lang="en-GB" altLang="en-US" sz="1600" baseline="-25000">
                  <a:solidFill>
                    <a:srgbClr val="001965"/>
                  </a:solidFill>
                  <a:latin typeface="Verdana" pitchFamily="34" charset="0"/>
                </a:endParaRPr>
              </a:p>
            </p:txBody>
          </p:sp>
          <p:sp>
            <p:nvSpPr>
              <p:cNvPr id="3171" name="Freeform 17"/>
              <p:cNvSpPr>
                <a:spLocks/>
              </p:cNvSpPr>
              <p:nvPr/>
            </p:nvSpPr>
            <p:spPr bwMode="auto">
              <a:xfrm>
                <a:off x="3587" y="2414"/>
                <a:ext cx="1621" cy="292"/>
              </a:xfrm>
              <a:custGeom>
                <a:avLst/>
                <a:gdLst>
                  <a:gd name="T0" fmla="*/ 0 w 1497"/>
                  <a:gd name="T1" fmla="*/ 2147483647 h 270"/>
                  <a:gd name="T2" fmla="*/ 2147483647 w 1497"/>
                  <a:gd name="T3" fmla="*/ 2147483647 h 270"/>
                  <a:gd name="T4" fmla="*/ 2147483647 w 1497"/>
                  <a:gd name="T5" fmla="*/ 2147483647 h 270"/>
                  <a:gd name="T6" fmla="*/ 2147483647 w 1497"/>
                  <a:gd name="T7" fmla="*/ 2147483647 h 270"/>
                  <a:gd name="T8" fmla="*/ 2147483647 w 1497"/>
                  <a:gd name="T9" fmla="*/ 2147483647 h 270"/>
                  <a:gd name="T10" fmla="*/ 2147483647 w 1497"/>
                  <a:gd name="T11" fmla="*/ 2147483647 h 270"/>
                  <a:gd name="T12" fmla="*/ 2147483647 w 1497"/>
                  <a:gd name="T13" fmla="*/ 0 h 270"/>
                  <a:gd name="T14" fmla="*/ 2147483647 w 1497"/>
                  <a:gd name="T15" fmla="*/ 2147483647 h 270"/>
                  <a:gd name="T16" fmla="*/ 2147483647 w 1497"/>
                  <a:gd name="T17" fmla="*/ 2147483647 h 270"/>
                  <a:gd name="T18" fmla="*/ 2147483647 w 1497"/>
                  <a:gd name="T19" fmla="*/ 2147483647 h 270"/>
                  <a:gd name="T20" fmla="*/ 2147483647 w 1497"/>
                  <a:gd name="T21" fmla="*/ 2147483647 h 270"/>
                  <a:gd name="T22" fmla="*/ 2147483647 w 1497"/>
                  <a:gd name="T23" fmla="*/ 2147483647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7"/>
                  <a:gd name="T37" fmla="*/ 0 h 270"/>
                  <a:gd name="T38" fmla="*/ 1497 w 1497"/>
                  <a:gd name="T39" fmla="*/ 270 h 2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7" h="270">
                    <a:moveTo>
                      <a:pt x="0" y="270"/>
                    </a:moveTo>
                    <a:lnTo>
                      <a:pt x="90" y="264"/>
                    </a:lnTo>
                    <a:lnTo>
                      <a:pt x="201" y="153"/>
                    </a:lnTo>
                    <a:lnTo>
                      <a:pt x="315" y="72"/>
                    </a:lnTo>
                    <a:lnTo>
                      <a:pt x="432" y="27"/>
                    </a:lnTo>
                    <a:lnTo>
                      <a:pt x="555" y="15"/>
                    </a:lnTo>
                    <a:lnTo>
                      <a:pt x="666" y="0"/>
                    </a:lnTo>
                    <a:lnTo>
                      <a:pt x="792" y="54"/>
                    </a:lnTo>
                    <a:lnTo>
                      <a:pt x="909" y="120"/>
                    </a:lnTo>
                    <a:lnTo>
                      <a:pt x="1026" y="150"/>
                    </a:lnTo>
                    <a:lnTo>
                      <a:pt x="1266" y="228"/>
                    </a:lnTo>
                    <a:lnTo>
                      <a:pt x="1497" y="237"/>
                    </a:lnTo>
                  </a:path>
                </a:pathLst>
              </a:custGeom>
              <a:noFill/>
              <a:ln w="25400">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72" name="Oval 18"/>
              <p:cNvSpPr>
                <a:spLocks noChangeArrowheads="1"/>
              </p:cNvSpPr>
              <p:nvPr/>
            </p:nvSpPr>
            <p:spPr bwMode="auto">
              <a:xfrm>
                <a:off x="3663" y="2675"/>
                <a:ext cx="48" cy="48"/>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73" name="Oval 19"/>
              <p:cNvSpPr>
                <a:spLocks noChangeArrowheads="1"/>
              </p:cNvSpPr>
              <p:nvPr/>
            </p:nvSpPr>
            <p:spPr bwMode="auto">
              <a:xfrm>
                <a:off x="5183" y="2639"/>
                <a:ext cx="48" cy="49"/>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74" name="Line 20"/>
              <p:cNvSpPr>
                <a:spLocks noChangeShapeType="1"/>
              </p:cNvSpPr>
              <p:nvPr/>
            </p:nvSpPr>
            <p:spPr bwMode="auto">
              <a:xfrm flipV="1">
                <a:off x="3480" y="2774"/>
                <a:ext cx="182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 name="Oval 26"/>
              <p:cNvSpPr>
                <a:spLocks noChangeArrowheads="1"/>
              </p:cNvSpPr>
              <p:nvPr/>
            </p:nvSpPr>
            <p:spPr bwMode="auto">
              <a:xfrm>
                <a:off x="3773" y="2314"/>
                <a:ext cx="44" cy="49"/>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76" name="Oval 27"/>
              <p:cNvSpPr>
                <a:spLocks noChangeArrowheads="1"/>
              </p:cNvSpPr>
              <p:nvPr/>
            </p:nvSpPr>
            <p:spPr bwMode="auto">
              <a:xfrm>
                <a:off x="3897" y="1869"/>
                <a:ext cx="44" cy="48"/>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77" name="Oval 28"/>
              <p:cNvSpPr>
                <a:spLocks noChangeArrowheads="1"/>
              </p:cNvSpPr>
              <p:nvPr/>
            </p:nvSpPr>
            <p:spPr bwMode="auto">
              <a:xfrm>
                <a:off x="4028" y="1689"/>
                <a:ext cx="48" cy="49"/>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78" name="Oval 29"/>
              <p:cNvSpPr>
                <a:spLocks noChangeArrowheads="1"/>
              </p:cNvSpPr>
              <p:nvPr/>
            </p:nvSpPr>
            <p:spPr bwMode="auto">
              <a:xfrm>
                <a:off x="4155" y="1574"/>
                <a:ext cx="50" cy="48"/>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79" name="Oval 30"/>
              <p:cNvSpPr>
                <a:spLocks noChangeArrowheads="1"/>
              </p:cNvSpPr>
              <p:nvPr/>
            </p:nvSpPr>
            <p:spPr bwMode="auto">
              <a:xfrm>
                <a:off x="4286" y="1823"/>
                <a:ext cx="44" cy="50"/>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80" name="Oval 31"/>
              <p:cNvSpPr>
                <a:spLocks noChangeArrowheads="1"/>
              </p:cNvSpPr>
              <p:nvPr/>
            </p:nvSpPr>
            <p:spPr bwMode="auto">
              <a:xfrm>
                <a:off x="4418" y="2010"/>
                <a:ext cx="49" cy="47"/>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81" name="Oval 32"/>
              <p:cNvSpPr>
                <a:spLocks noChangeArrowheads="1"/>
              </p:cNvSpPr>
              <p:nvPr/>
            </p:nvSpPr>
            <p:spPr bwMode="auto">
              <a:xfrm>
                <a:off x="4543" y="2188"/>
                <a:ext cx="48" cy="48"/>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82" name="Oval 33"/>
              <p:cNvSpPr>
                <a:spLocks noChangeArrowheads="1"/>
              </p:cNvSpPr>
              <p:nvPr/>
            </p:nvSpPr>
            <p:spPr bwMode="auto">
              <a:xfrm>
                <a:off x="4672" y="2351"/>
                <a:ext cx="51" cy="48"/>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83" name="Oval 34"/>
              <p:cNvSpPr>
                <a:spLocks noChangeArrowheads="1"/>
              </p:cNvSpPr>
              <p:nvPr/>
            </p:nvSpPr>
            <p:spPr bwMode="auto">
              <a:xfrm>
                <a:off x="4928" y="2549"/>
                <a:ext cx="47" cy="49"/>
              </a:xfrm>
              <a:prstGeom prst="ellipse">
                <a:avLst/>
              </a:prstGeom>
              <a:solidFill>
                <a:srgbClr val="001965"/>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84" name="Oval 35"/>
              <p:cNvSpPr>
                <a:spLocks noChangeArrowheads="1"/>
              </p:cNvSpPr>
              <p:nvPr/>
            </p:nvSpPr>
            <p:spPr bwMode="auto">
              <a:xfrm>
                <a:off x="3777" y="2556"/>
                <a:ext cx="49" cy="48"/>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85" name="Oval 36"/>
              <p:cNvSpPr>
                <a:spLocks noChangeArrowheads="1"/>
              </p:cNvSpPr>
              <p:nvPr/>
            </p:nvSpPr>
            <p:spPr bwMode="auto">
              <a:xfrm>
                <a:off x="3906" y="2463"/>
                <a:ext cx="48" cy="50"/>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86" name="Oval 37"/>
              <p:cNvSpPr>
                <a:spLocks noChangeArrowheads="1"/>
              </p:cNvSpPr>
              <p:nvPr/>
            </p:nvSpPr>
            <p:spPr bwMode="auto">
              <a:xfrm>
                <a:off x="4029" y="2425"/>
                <a:ext cx="49" cy="49"/>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87" name="Oval 38"/>
              <p:cNvSpPr>
                <a:spLocks noChangeArrowheads="1"/>
              </p:cNvSpPr>
              <p:nvPr/>
            </p:nvSpPr>
            <p:spPr bwMode="auto">
              <a:xfrm>
                <a:off x="4161" y="2410"/>
                <a:ext cx="44" cy="49"/>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88" name="Oval 39"/>
              <p:cNvSpPr>
                <a:spLocks noChangeArrowheads="1"/>
              </p:cNvSpPr>
              <p:nvPr/>
            </p:nvSpPr>
            <p:spPr bwMode="auto">
              <a:xfrm>
                <a:off x="4285" y="2392"/>
                <a:ext cx="44" cy="48"/>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89" name="Oval 40"/>
              <p:cNvSpPr>
                <a:spLocks noChangeArrowheads="1"/>
              </p:cNvSpPr>
              <p:nvPr/>
            </p:nvSpPr>
            <p:spPr bwMode="auto">
              <a:xfrm>
                <a:off x="4420" y="2448"/>
                <a:ext cx="49" cy="49"/>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90" name="Oval 41"/>
              <p:cNvSpPr>
                <a:spLocks noChangeArrowheads="1"/>
              </p:cNvSpPr>
              <p:nvPr/>
            </p:nvSpPr>
            <p:spPr bwMode="auto">
              <a:xfrm>
                <a:off x="4541" y="2517"/>
                <a:ext cx="49" cy="49"/>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91" name="Oval 42"/>
              <p:cNvSpPr>
                <a:spLocks noChangeArrowheads="1"/>
              </p:cNvSpPr>
              <p:nvPr/>
            </p:nvSpPr>
            <p:spPr bwMode="auto">
              <a:xfrm>
                <a:off x="4671" y="2554"/>
                <a:ext cx="51" cy="48"/>
              </a:xfrm>
              <a:prstGeom prst="ellipse">
                <a:avLst/>
              </a:prstGeom>
              <a:solidFill>
                <a:schemeClr val="folHlink"/>
              </a:solidFill>
              <a:ln w="25400">
                <a:solidFill>
                  <a:schemeClr val="folHlink"/>
                </a:solidFill>
                <a:round/>
                <a:headEnd type="none" w="sm" len="sm"/>
                <a:tailEnd type="none" w="sm" len="sm"/>
              </a:ln>
            </p:spPr>
            <p:txBody>
              <a:bodyPr wrap="none" lIns="91427" tIns="45713" rIns="91427" bIns="45713"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b="1">
                  <a:solidFill>
                    <a:srgbClr val="001965"/>
                  </a:solidFill>
                  <a:latin typeface="Verdana" pitchFamily="34" charset="0"/>
                </a:endParaRPr>
              </a:p>
            </p:txBody>
          </p:sp>
          <p:sp>
            <p:nvSpPr>
              <p:cNvPr id="3192" name="Oval 43"/>
              <p:cNvSpPr>
                <a:spLocks noChangeArrowheads="1"/>
              </p:cNvSpPr>
              <p:nvPr/>
            </p:nvSpPr>
            <p:spPr bwMode="auto">
              <a:xfrm>
                <a:off x="4930" y="2638"/>
                <a:ext cx="50" cy="48"/>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193" name="Freeform 44"/>
              <p:cNvSpPr>
                <a:spLocks/>
              </p:cNvSpPr>
              <p:nvPr/>
            </p:nvSpPr>
            <p:spPr bwMode="auto">
              <a:xfrm>
                <a:off x="3590" y="1593"/>
                <a:ext cx="1621" cy="1110"/>
              </a:xfrm>
              <a:custGeom>
                <a:avLst/>
                <a:gdLst>
                  <a:gd name="T0" fmla="*/ 0 w 1497"/>
                  <a:gd name="T1" fmla="*/ 2147483647 h 1029"/>
                  <a:gd name="T2" fmla="*/ 2147483647 w 1497"/>
                  <a:gd name="T3" fmla="*/ 2147483647 h 1029"/>
                  <a:gd name="T4" fmla="*/ 2147483647 w 1497"/>
                  <a:gd name="T5" fmla="*/ 2147483647 h 1029"/>
                  <a:gd name="T6" fmla="*/ 2147483647 w 1497"/>
                  <a:gd name="T7" fmla="*/ 2147483647 h 1029"/>
                  <a:gd name="T8" fmla="*/ 2147483647 w 1497"/>
                  <a:gd name="T9" fmla="*/ 2147483647 h 1029"/>
                  <a:gd name="T10" fmla="*/ 2147483647 w 1497"/>
                  <a:gd name="T11" fmla="*/ 0 h 1029"/>
                  <a:gd name="T12" fmla="*/ 2147483647 w 1497"/>
                  <a:gd name="T13" fmla="*/ 2147483647 h 1029"/>
                  <a:gd name="T14" fmla="*/ 2147483647 w 1497"/>
                  <a:gd name="T15" fmla="*/ 2147483647 h 1029"/>
                  <a:gd name="T16" fmla="*/ 2147483647 w 1497"/>
                  <a:gd name="T17" fmla="*/ 2147483647 h 1029"/>
                  <a:gd name="T18" fmla="*/ 2147483647 w 1497"/>
                  <a:gd name="T19" fmla="*/ 2147483647 h 1029"/>
                  <a:gd name="T20" fmla="*/ 2147483647 w 1497"/>
                  <a:gd name="T21" fmla="*/ 2147483647 h 1029"/>
                  <a:gd name="T22" fmla="*/ 2147483647 w 1497"/>
                  <a:gd name="T23" fmla="*/ 2147483647 h 10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7"/>
                  <a:gd name="T37" fmla="*/ 0 h 1029"/>
                  <a:gd name="T38" fmla="*/ 1497 w 1497"/>
                  <a:gd name="T39" fmla="*/ 1029 h 10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7" h="1029">
                    <a:moveTo>
                      <a:pt x="0" y="1029"/>
                    </a:moveTo>
                    <a:lnTo>
                      <a:pt x="81" y="1020"/>
                    </a:lnTo>
                    <a:lnTo>
                      <a:pt x="192" y="687"/>
                    </a:lnTo>
                    <a:lnTo>
                      <a:pt x="306" y="276"/>
                    </a:lnTo>
                    <a:lnTo>
                      <a:pt x="429" y="99"/>
                    </a:lnTo>
                    <a:lnTo>
                      <a:pt x="546" y="0"/>
                    </a:lnTo>
                    <a:lnTo>
                      <a:pt x="666" y="231"/>
                    </a:lnTo>
                    <a:lnTo>
                      <a:pt x="783" y="408"/>
                    </a:lnTo>
                    <a:lnTo>
                      <a:pt x="900" y="573"/>
                    </a:lnTo>
                    <a:lnTo>
                      <a:pt x="1023" y="726"/>
                    </a:lnTo>
                    <a:lnTo>
                      <a:pt x="1257" y="909"/>
                    </a:lnTo>
                    <a:lnTo>
                      <a:pt x="1497" y="984"/>
                    </a:lnTo>
                  </a:path>
                </a:pathLst>
              </a:cu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94" name="Line 45"/>
              <p:cNvSpPr>
                <a:spLocks noChangeShapeType="1"/>
              </p:cNvSpPr>
              <p:nvPr/>
            </p:nvSpPr>
            <p:spPr bwMode="auto">
              <a:xfrm>
                <a:off x="3932" y="2492"/>
                <a:ext cx="0" cy="36"/>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195" name="Line 46"/>
              <p:cNvSpPr>
                <a:spLocks noChangeShapeType="1"/>
              </p:cNvSpPr>
              <p:nvPr/>
            </p:nvSpPr>
            <p:spPr bwMode="auto">
              <a:xfrm>
                <a:off x="4054" y="2448"/>
                <a:ext cx="0" cy="81"/>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196" name="Line 47"/>
              <p:cNvSpPr>
                <a:spLocks noChangeShapeType="1"/>
              </p:cNvSpPr>
              <p:nvPr/>
            </p:nvSpPr>
            <p:spPr bwMode="auto">
              <a:xfrm>
                <a:off x="4185" y="2434"/>
                <a:ext cx="0" cy="91"/>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197" name="Line 48"/>
              <p:cNvSpPr>
                <a:spLocks noChangeShapeType="1"/>
              </p:cNvSpPr>
              <p:nvPr/>
            </p:nvSpPr>
            <p:spPr bwMode="auto">
              <a:xfrm>
                <a:off x="4311" y="2424"/>
                <a:ext cx="0" cy="94"/>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198" name="Line 49"/>
              <p:cNvSpPr>
                <a:spLocks noChangeShapeType="1"/>
              </p:cNvSpPr>
              <p:nvPr/>
            </p:nvSpPr>
            <p:spPr bwMode="auto">
              <a:xfrm>
                <a:off x="4441" y="2473"/>
                <a:ext cx="0" cy="9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199" name="Line 50"/>
              <p:cNvSpPr>
                <a:spLocks noChangeShapeType="1"/>
              </p:cNvSpPr>
              <p:nvPr/>
            </p:nvSpPr>
            <p:spPr bwMode="auto">
              <a:xfrm>
                <a:off x="4563" y="2545"/>
                <a:ext cx="0" cy="74"/>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00" name="Line 51"/>
              <p:cNvSpPr>
                <a:spLocks noChangeShapeType="1"/>
              </p:cNvSpPr>
              <p:nvPr/>
            </p:nvSpPr>
            <p:spPr bwMode="auto">
              <a:xfrm>
                <a:off x="4695" y="2580"/>
                <a:ext cx="0" cy="48"/>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01" name="Line 52"/>
              <p:cNvSpPr>
                <a:spLocks noChangeShapeType="1"/>
              </p:cNvSpPr>
              <p:nvPr/>
            </p:nvSpPr>
            <p:spPr bwMode="auto">
              <a:xfrm>
                <a:off x="4957" y="2670"/>
                <a:ext cx="0" cy="46"/>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02" name="Line 53"/>
              <p:cNvSpPr>
                <a:spLocks noChangeShapeType="1"/>
              </p:cNvSpPr>
              <p:nvPr/>
            </p:nvSpPr>
            <p:spPr bwMode="auto">
              <a:xfrm>
                <a:off x="5209" y="2664"/>
                <a:ext cx="0" cy="42"/>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03" name="Line 54"/>
              <p:cNvSpPr>
                <a:spLocks noChangeShapeType="1"/>
              </p:cNvSpPr>
              <p:nvPr/>
            </p:nvSpPr>
            <p:spPr bwMode="auto">
              <a:xfrm>
                <a:off x="3802" y="2586"/>
                <a:ext cx="3" cy="39"/>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04" name="Line 55"/>
              <p:cNvSpPr>
                <a:spLocks noChangeShapeType="1"/>
              </p:cNvSpPr>
              <p:nvPr/>
            </p:nvSpPr>
            <p:spPr bwMode="auto">
              <a:xfrm>
                <a:off x="3779" y="2625"/>
                <a:ext cx="52"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05" name="Line 56"/>
              <p:cNvSpPr>
                <a:spLocks noChangeShapeType="1"/>
              </p:cNvSpPr>
              <p:nvPr/>
            </p:nvSpPr>
            <p:spPr bwMode="auto">
              <a:xfrm>
                <a:off x="3906" y="2531"/>
                <a:ext cx="51"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06" name="Line 57"/>
              <p:cNvSpPr>
                <a:spLocks noChangeShapeType="1"/>
              </p:cNvSpPr>
              <p:nvPr/>
            </p:nvSpPr>
            <p:spPr bwMode="auto">
              <a:xfrm flipV="1">
                <a:off x="4028" y="2531"/>
                <a:ext cx="54"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07" name="Line 58"/>
              <p:cNvSpPr>
                <a:spLocks noChangeShapeType="1"/>
              </p:cNvSpPr>
              <p:nvPr/>
            </p:nvSpPr>
            <p:spPr bwMode="auto">
              <a:xfrm flipV="1">
                <a:off x="4160" y="2529"/>
                <a:ext cx="51"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08" name="Line 59"/>
              <p:cNvSpPr>
                <a:spLocks noChangeShapeType="1"/>
              </p:cNvSpPr>
              <p:nvPr/>
            </p:nvSpPr>
            <p:spPr bwMode="auto">
              <a:xfrm flipV="1">
                <a:off x="4287" y="2520"/>
                <a:ext cx="52"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09" name="Line 60"/>
              <p:cNvSpPr>
                <a:spLocks noChangeShapeType="1"/>
              </p:cNvSpPr>
              <p:nvPr/>
            </p:nvSpPr>
            <p:spPr bwMode="auto">
              <a:xfrm flipV="1">
                <a:off x="4414" y="2567"/>
                <a:ext cx="54"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10" name="Line 61"/>
              <p:cNvSpPr>
                <a:spLocks noChangeShapeType="1"/>
              </p:cNvSpPr>
              <p:nvPr/>
            </p:nvSpPr>
            <p:spPr bwMode="auto">
              <a:xfrm flipV="1">
                <a:off x="4537" y="2622"/>
                <a:ext cx="51"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11" name="Line 62"/>
              <p:cNvSpPr>
                <a:spLocks noChangeShapeType="1"/>
              </p:cNvSpPr>
              <p:nvPr/>
            </p:nvSpPr>
            <p:spPr bwMode="auto">
              <a:xfrm flipV="1">
                <a:off x="4669" y="2633"/>
                <a:ext cx="54"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12" name="Line 63"/>
              <p:cNvSpPr>
                <a:spLocks noChangeShapeType="1"/>
              </p:cNvSpPr>
              <p:nvPr/>
            </p:nvSpPr>
            <p:spPr bwMode="auto">
              <a:xfrm flipV="1">
                <a:off x="4930" y="2720"/>
                <a:ext cx="52"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13" name="Line 64"/>
              <p:cNvSpPr>
                <a:spLocks noChangeShapeType="1"/>
              </p:cNvSpPr>
              <p:nvPr/>
            </p:nvSpPr>
            <p:spPr bwMode="auto">
              <a:xfrm flipV="1">
                <a:off x="5184" y="2708"/>
                <a:ext cx="53"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14" name="Line 65"/>
              <p:cNvSpPr>
                <a:spLocks noChangeShapeType="1"/>
              </p:cNvSpPr>
              <p:nvPr/>
            </p:nvSpPr>
            <p:spPr bwMode="auto">
              <a:xfrm>
                <a:off x="3799" y="2222"/>
                <a:ext cx="0" cy="11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15" name="Line 66"/>
              <p:cNvSpPr>
                <a:spLocks noChangeShapeType="1"/>
              </p:cNvSpPr>
              <p:nvPr/>
            </p:nvSpPr>
            <p:spPr bwMode="auto">
              <a:xfrm>
                <a:off x="3924" y="1791"/>
                <a:ext cx="0" cy="11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16" name="Line 67"/>
              <p:cNvSpPr>
                <a:spLocks noChangeShapeType="1"/>
              </p:cNvSpPr>
              <p:nvPr/>
            </p:nvSpPr>
            <p:spPr bwMode="auto">
              <a:xfrm>
                <a:off x="4051" y="1584"/>
                <a:ext cx="0" cy="11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17" name="Line 68"/>
              <p:cNvSpPr>
                <a:spLocks noChangeShapeType="1"/>
              </p:cNvSpPr>
              <p:nvPr/>
            </p:nvSpPr>
            <p:spPr bwMode="auto">
              <a:xfrm>
                <a:off x="4181" y="1453"/>
                <a:ext cx="0" cy="12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18" name="Line 69"/>
              <p:cNvSpPr>
                <a:spLocks noChangeShapeType="1"/>
              </p:cNvSpPr>
              <p:nvPr/>
            </p:nvSpPr>
            <p:spPr bwMode="auto">
              <a:xfrm>
                <a:off x="4312" y="1710"/>
                <a:ext cx="0" cy="12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19" name="Line 70"/>
              <p:cNvSpPr>
                <a:spLocks noChangeShapeType="1"/>
              </p:cNvSpPr>
              <p:nvPr/>
            </p:nvSpPr>
            <p:spPr bwMode="auto">
              <a:xfrm>
                <a:off x="4442" y="1907"/>
                <a:ext cx="0" cy="12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20" name="Line 71"/>
              <p:cNvSpPr>
                <a:spLocks noChangeShapeType="1"/>
              </p:cNvSpPr>
              <p:nvPr/>
            </p:nvSpPr>
            <p:spPr bwMode="auto">
              <a:xfrm>
                <a:off x="4569" y="2087"/>
                <a:ext cx="0" cy="12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21" name="Line 72"/>
              <p:cNvSpPr>
                <a:spLocks noChangeShapeType="1"/>
              </p:cNvSpPr>
              <p:nvPr/>
            </p:nvSpPr>
            <p:spPr bwMode="auto">
              <a:xfrm>
                <a:off x="4698" y="2267"/>
                <a:ext cx="0" cy="12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22" name="Line 73"/>
              <p:cNvSpPr>
                <a:spLocks noChangeShapeType="1"/>
              </p:cNvSpPr>
              <p:nvPr/>
            </p:nvSpPr>
            <p:spPr bwMode="auto">
              <a:xfrm>
                <a:off x="4952" y="2503"/>
                <a:ext cx="0" cy="7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23" name="Line 74"/>
              <p:cNvSpPr>
                <a:spLocks noChangeShapeType="1"/>
              </p:cNvSpPr>
              <p:nvPr/>
            </p:nvSpPr>
            <p:spPr bwMode="auto">
              <a:xfrm>
                <a:off x="3565" y="2680"/>
                <a:ext cx="51"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24" name="Oval 75"/>
              <p:cNvSpPr>
                <a:spLocks noChangeArrowheads="1"/>
              </p:cNvSpPr>
              <p:nvPr/>
            </p:nvSpPr>
            <p:spPr bwMode="auto">
              <a:xfrm>
                <a:off x="3565" y="2683"/>
                <a:ext cx="49" cy="49"/>
              </a:xfrm>
              <a:prstGeom prst="ellipse">
                <a:avLst/>
              </a:prstGeom>
              <a:solidFill>
                <a:schemeClr val="folHlink"/>
              </a:solidFill>
              <a:ln w="25400">
                <a:solidFill>
                  <a:schemeClr val="folHlink"/>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225" name="Oval 76"/>
              <p:cNvSpPr>
                <a:spLocks noChangeArrowheads="1"/>
              </p:cNvSpPr>
              <p:nvPr/>
            </p:nvSpPr>
            <p:spPr bwMode="auto">
              <a:xfrm>
                <a:off x="3546" y="2679"/>
                <a:ext cx="44" cy="48"/>
              </a:xfrm>
              <a:prstGeom prst="ellipse">
                <a:avLst/>
              </a:prstGeom>
              <a:solidFill>
                <a:schemeClr val="tx1"/>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226" name="Line 77"/>
              <p:cNvSpPr>
                <a:spLocks noChangeShapeType="1"/>
              </p:cNvSpPr>
              <p:nvPr/>
            </p:nvSpPr>
            <p:spPr bwMode="auto">
              <a:xfrm>
                <a:off x="3657" y="2659"/>
                <a:ext cx="5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27" name="Line 83"/>
              <p:cNvSpPr>
                <a:spLocks noChangeShapeType="1"/>
              </p:cNvSpPr>
              <p:nvPr/>
            </p:nvSpPr>
            <p:spPr bwMode="auto">
              <a:xfrm>
                <a:off x="3563" y="2747"/>
                <a:ext cx="52" cy="0"/>
              </a:xfrm>
              <a:prstGeom prst="line">
                <a:avLst/>
              </a:prstGeom>
              <a:noFill/>
              <a:ln w="1587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28" name="Line 84"/>
              <p:cNvSpPr>
                <a:spLocks noChangeShapeType="1"/>
              </p:cNvSpPr>
              <p:nvPr/>
            </p:nvSpPr>
            <p:spPr bwMode="auto">
              <a:xfrm>
                <a:off x="3659" y="2741"/>
                <a:ext cx="51" cy="0"/>
              </a:xfrm>
              <a:prstGeom prst="line">
                <a:avLst/>
              </a:prstGeom>
              <a:noFill/>
              <a:ln w="15875">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29" name="Oval 85"/>
              <p:cNvSpPr>
                <a:spLocks noChangeArrowheads="1"/>
              </p:cNvSpPr>
              <p:nvPr/>
            </p:nvSpPr>
            <p:spPr bwMode="auto">
              <a:xfrm>
                <a:off x="3660" y="2668"/>
                <a:ext cx="49" cy="49"/>
              </a:xfrm>
              <a:prstGeom prst="ellipse">
                <a:avLst/>
              </a:prstGeom>
              <a:solidFill>
                <a:schemeClr val="tx1"/>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3230" name="Line 86"/>
              <p:cNvSpPr>
                <a:spLocks noChangeShapeType="1"/>
              </p:cNvSpPr>
              <p:nvPr/>
            </p:nvSpPr>
            <p:spPr bwMode="auto">
              <a:xfrm>
                <a:off x="3773" y="2231"/>
                <a:ext cx="4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31" name="Line 87"/>
              <p:cNvSpPr>
                <a:spLocks noChangeShapeType="1"/>
              </p:cNvSpPr>
              <p:nvPr/>
            </p:nvSpPr>
            <p:spPr bwMode="auto">
              <a:xfrm>
                <a:off x="4153" y="1448"/>
                <a:ext cx="53"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32" name="Line 88"/>
              <p:cNvSpPr>
                <a:spLocks noChangeShapeType="1"/>
              </p:cNvSpPr>
              <p:nvPr/>
            </p:nvSpPr>
            <p:spPr bwMode="auto">
              <a:xfrm>
                <a:off x="4021" y="1585"/>
                <a:ext cx="5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33" name="Line 89"/>
              <p:cNvSpPr>
                <a:spLocks noChangeShapeType="1"/>
              </p:cNvSpPr>
              <p:nvPr/>
            </p:nvSpPr>
            <p:spPr bwMode="auto">
              <a:xfrm>
                <a:off x="4414" y="1910"/>
                <a:ext cx="5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34" name="Line 90"/>
              <p:cNvSpPr>
                <a:spLocks noChangeShapeType="1"/>
              </p:cNvSpPr>
              <p:nvPr/>
            </p:nvSpPr>
            <p:spPr bwMode="auto">
              <a:xfrm>
                <a:off x="4284" y="1708"/>
                <a:ext cx="53"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35" name="Line 91"/>
              <p:cNvSpPr>
                <a:spLocks noChangeShapeType="1"/>
              </p:cNvSpPr>
              <p:nvPr/>
            </p:nvSpPr>
            <p:spPr bwMode="auto">
              <a:xfrm>
                <a:off x="3895" y="1791"/>
                <a:ext cx="53"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36" name="Line 92"/>
              <p:cNvSpPr>
                <a:spLocks noChangeShapeType="1"/>
              </p:cNvSpPr>
              <p:nvPr/>
            </p:nvSpPr>
            <p:spPr bwMode="auto">
              <a:xfrm>
                <a:off x="4540" y="2092"/>
                <a:ext cx="5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37" name="Line 93"/>
              <p:cNvSpPr>
                <a:spLocks noChangeShapeType="1"/>
              </p:cNvSpPr>
              <p:nvPr/>
            </p:nvSpPr>
            <p:spPr bwMode="auto">
              <a:xfrm>
                <a:off x="4670" y="2268"/>
                <a:ext cx="53"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38" name="Line 94"/>
              <p:cNvSpPr>
                <a:spLocks noChangeShapeType="1"/>
              </p:cNvSpPr>
              <p:nvPr/>
            </p:nvSpPr>
            <p:spPr bwMode="auto">
              <a:xfrm>
                <a:off x="4927" y="2501"/>
                <a:ext cx="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3239" name="Group 95"/>
              <p:cNvGrpSpPr>
                <a:grpSpLocks/>
              </p:cNvGrpSpPr>
              <p:nvPr/>
            </p:nvGrpSpPr>
            <p:grpSpPr bwMode="auto">
              <a:xfrm>
                <a:off x="5182" y="2585"/>
                <a:ext cx="51" cy="73"/>
                <a:chOff x="2620" y="2453"/>
                <a:chExt cx="57" cy="79"/>
              </a:xfrm>
            </p:grpSpPr>
            <p:sp>
              <p:nvSpPr>
                <p:cNvPr id="3246" name="Line 96"/>
                <p:cNvSpPr>
                  <a:spLocks noChangeShapeType="1"/>
                </p:cNvSpPr>
                <p:nvPr/>
              </p:nvSpPr>
              <p:spPr bwMode="auto">
                <a:xfrm>
                  <a:off x="2648" y="2453"/>
                  <a:ext cx="0" cy="7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247" name="Line 97"/>
                <p:cNvSpPr>
                  <a:spLocks noChangeShapeType="1"/>
                </p:cNvSpPr>
                <p:nvPr/>
              </p:nvSpPr>
              <p:spPr bwMode="auto">
                <a:xfrm>
                  <a:off x="2620" y="2454"/>
                  <a:ext cx="5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sp>
            <p:nvSpPr>
              <p:cNvPr id="3240" name="Text Box 105"/>
              <p:cNvSpPr txBox="1">
                <a:spLocks noChangeArrowheads="1"/>
              </p:cNvSpPr>
              <p:nvPr/>
            </p:nvSpPr>
            <p:spPr bwMode="auto">
              <a:xfrm>
                <a:off x="4014" y="2979"/>
                <a:ext cx="84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600">
                    <a:solidFill>
                      <a:srgbClr val="001965"/>
                    </a:solidFill>
                    <a:latin typeface="Verdana" pitchFamily="34" charset="0"/>
                  </a:rPr>
                  <a:t>Time (min)</a:t>
                </a:r>
              </a:p>
            </p:txBody>
          </p:sp>
          <p:sp>
            <p:nvSpPr>
              <p:cNvPr id="3241" name="Line 106"/>
              <p:cNvSpPr>
                <a:spLocks noChangeShapeType="1"/>
              </p:cNvSpPr>
              <p:nvPr/>
            </p:nvSpPr>
            <p:spPr bwMode="auto">
              <a:xfrm>
                <a:off x="4166" y="1668"/>
                <a:ext cx="0" cy="252"/>
              </a:xfrm>
              <a:prstGeom prst="line">
                <a:avLst/>
              </a:prstGeom>
              <a:noFill/>
              <a:ln w="25400">
                <a:solidFill>
                  <a:schemeClr val="accent1"/>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en-GB"/>
              </a:p>
            </p:txBody>
          </p:sp>
          <p:sp>
            <p:nvSpPr>
              <p:cNvPr id="3242" name="Oval 109"/>
              <p:cNvSpPr>
                <a:spLocks noChangeArrowheads="1"/>
              </p:cNvSpPr>
              <p:nvPr/>
            </p:nvSpPr>
            <p:spPr bwMode="auto">
              <a:xfrm>
                <a:off x="5184" y="2628"/>
                <a:ext cx="49" cy="49"/>
              </a:xfrm>
              <a:prstGeom prst="ellipse">
                <a:avLst/>
              </a:prstGeom>
              <a:solidFill>
                <a:schemeClr val="tx1"/>
              </a:solidFill>
              <a:ln w="25400">
                <a:solidFill>
                  <a:schemeClr val="tx1"/>
                </a:solidFill>
                <a:round/>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600">
                  <a:solidFill>
                    <a:srgbClr val="001965"/>
                  </a:solidFill>
                  <a:latin typeface="Verdana" pitchFamily="34" charset="0"/>
                </a:endParaRPr>
              </a:p>
            </p:txBody>
          </p:sp>
          <p:sp>
            <p:nvSpPr>
              <p:cNvPr id="231" name="Text Box 107"/>
              <p:cNvSpPr txBox="1">
                <a:spLocks noChangeArrowheads="1"/>
              </p:cNvSpPr>
              <p:nvPr/>
            </p:nvSpPr>
            <p:spPr bwMode="auto">
              <a:xfrm>
                <a:off x="3813" y="1908"/>
                <a:ext cx="698" cy="368"/>
              </a:xfrm>
              <a:prstGeom prst="rect">
                <a:avLst/>
              </a:prstGeom>
              <a:no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lIns="91427" tIns="45713" rIns="91427" bIns="45713">
                <a:spAutoFit/>
              </a:bodyPr>
              <a:lstStyle/>
              <a:p>
                <a:pPr algn="ctr">
                  <a:defRPr/>
                </a:pPr>
                <a:r>
                  <a:rPr lang="en-GB" sz="1600" dirty="0">
                    <a:solidFill>
                      <a:srgbClr val="001965"/>
                    </a:solidFill>
                  </a:rPr>
                  <a:t>Incretin</a:t>
                </a:r>
                <a:br>
                  <a:rPr lang="en-GB" sz="1600" dirty="0">
                    <a:solidFill>
                      <a:srgbClr val="001965"/>
                    </a:solidFill>
                  </a:rPr>
                </a:br>
                <a:r>
                  <a:rPr lang="en-GB" sz="1600" dirty="0">
                    <a:solidFill>
                      <a:srgbClr val="001965"/>
                    </a:solidFill>
                  </a:rPr>
                  <a:t>effect</a:t>
                </a:r>
              </a:p>
            </p:txBody>
          </p:sp>
          <p:sp>
            <p:nvSpPr>
              <p:cNvPr id="233" name="Line 47"/>
              <p:cNvSpPr>
                <a:spLocks noChangeShapeType="1"/>
              </p:cNvSpPr>
              <p:nvPr/>
            </p:nvSpPr>
            <p:spPr bwMode="auto">
              <a:xfrm flipH="1" flipV="1">
                <a:off x="3481" y="1372"/>
                <a:ext cx="0" cy="1406"/>
              </a:xfrm>
              <a:prstGeom prst="line">
                <a:avLst/>
              </a:prstGeom>
              <a:noFill/>
              <a:ln w="28575" algn="ctr">
                <a:solidFill>
                  <a:schemeClr val="tx1"/>
                </a:solidFill>
                <a:round/>
                <a:headEnd/>
                <a:tailEnd/>
              </a:ln>
            </p:spPr>
            <p:txBody>
              <a:bodyPr/>
              <a:lstStyle/>
              <a:p>
                <a:pPr algn="ctr">
                  <a:defRPr/>
                </a:pPr>
                <a:endParaRPr lang="en-US" sz="1600">
                  <a:ln>
                    <a:solidFill>
                      <a:srgbClr val="001965"/>
                    </a:solidFill>
                  </a:ln>
                  <a:solidFill>
                    <a:srgbClr val="001965"/>
                  </a:solidFill>
                  <a:latin typeface="Verdana"/>
                </a:endParaRPr>
              </a:p>
            </p:txBody>
          </p:sp>
          <p:sp>
            <p:nvSpPr>
              <p:cNvPr id="3245" name="Line 106"/>
              <p:cNvSpPr>
                <a:spLocks noChangeShapeType="1"/>
              </p:cNvSpPr>
              <p:nvPr/>
            </p:nvSpPr>
            <p:spPr bwMode="auto">
              <a:xfrm flipV="1">
                <a:off x="4164" y="2225"/>
                <a:ext cx="0" cy="181"/>
              </a:xfrm>
              <a:prstGeom prst="line">
                <a:avLst/>
              </a:prstGeom>
              <a:noFill/>
              <a:ln w="25400">
                <a:solidFill>
                  <a:schemeClr val="accent1"/>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en-GB"/>
              </a:p>
            </p:txBody>
          </p:sp>
        </p:grpSp>
        <p:sp>
          <p:nvSpPr>
            <p:cNvPr id="3155" name="AutoShape 5"/>
            <p:cNvSpPr>
              <a:spLocks noChangeAspect="1" noChangeArrowheads="1"/>
            </p:cNvSpPr>
            <p:nvPr/>
          </p:nvSpPr>
          <p:spPr bwMode="auto">
            <a:xfrm>
              <a:off x="4614863" y="1435100"/>
              <a:ext cx="4019550" cy="3759200"/>
            </a:xfrm>
            <a:prstGeom prst="roundRect">
              <a:avLst>
                <a:gd name="adj" fmla="val 3560"/>
              </a:avLst>
            </a:prstGeom>
            <a:noFill/>
            <a:ln w="19050">
              <a:solidFill>
                <a:srgbClr val="00196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001965"/>
                </a:solidFill>
                <a:latin typeface="Verdana" pitchFamily="34" charset="0"/>
              </a:endParaRPr>
            </a:p>
          </p:txBody>
        </p:sp>
      </p:grpSp>
    </p:spTree>
    <p:extLst>
      <p:ext uri="{BB962C8B-B14F-4D97-AF65-F5344CB8AC3E}">
        <p14:creationId xmlns:p14="http://schemas.microsoft.com/office/powerpoint/2010/main" val="2926172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b="1" dirty="0">
                <a:solidFill>
                  <a:srgbClr val="0070C0"/>
                </a:solidFill>
              </a:rPr>
              <a:t>GLP-1 Receptor Agonists – Key Points</a:t>
            </a:r>
          </a:p>
        </p:txBody>
      </p:sp>
      <p:sp>
        <p:nvSpPr>
          <p:cNvPr id="3" name="Content Placeholder 2"/>
          <p:cNvSpPr>
            <a:spLocks noGrp="1"/>
          </p:cNvSpPr>
          <p:nvPr>
            <p:ph idx="1"/>
          </p:nvPr>
        </p:nvSpPr>
        <p:spPr/>
        <p:txBody>
          <a:bodyPr/>
          <a:lstStyle/>
          <a:p>
            <a:r>
              <a:rPr lang="en-GB" sz="2400" b="0" i="0" dirty="0">
                <a:effectLst/>
              </a:rPr>
              <a:t>Glucagon-like peptide-1 receptor (GLP-1R) agonists are a group of drugs that targets incretin hormone action</a:t>
            </a:r>
          </a:p>
          <a:p>
            <a:r>
              <a:rPr lang="en-GB" sz="2400" dirty="0"/>
              <a:t>R</a:t>
            </a:r>
            <a:r>
              <a:rPr lang="en-GB" sz="2400" b="0" i="0" dirty="0">
                <a:effectLst/>
              </a:rPr>
              <a:t>eceptors distributed in nerves, islets, heart, lung, skin, and other organs</a:t>
            </a:r>
            <a:endParaRPr lang="en-GB" sz="2400" dirty="0"/>
          </a:p>
          <a:p>
            <a:r>
              <a:rPr dirty="0"/>
              <a:t>Enhance glucose-dependent insulin release</a:t>
            </a:r>
          </a:p>
          <a:p>
            <a:pPr lvl="1"/>
            <a:r>
              <a:rPr dirty="0"/>
              <a:t>Weight loss</a:t>
            </a:r>
          </a:p>
          <a:p>
            <a:pPr lvl="1"/>
            <a:r>
              <a:rPr dirty="0"/>
              <a:t>CVD benefit</a:t>
            </a:r>
          </a:p>
          <a:p>
            <a:pPr lvl="1"/>
            <a:r>
              <a:rPr dirty="0"/>
              <a:t>Low </a:t>
            </a:r>
            <a:r>
              <a:rPr dirty="0" err="1"/>
              <a:t>hypoglycaemia</a:t>
            </a:r>
            <a:r>
              <a:rPr dirty="0"/>
              <a:t> risk</a:t>
            </a:r>
          </a:p>
          <a:p>
            <a:pPr lvl="1"/>
            <a:r>
              <a:rPr lang="en-GB" dirty="0"/>
              <a:t>But …</a:t>
            </a:r>
            <a:r>
              <a:rPr dirty="0"/>
              <a:t>GI side effects common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diagram of the human body&#10;&#10;Description automatically generated">
            <a:extLst>
              <a:ext uri="{FF2B5EF4-FFF2-40B4-BE49-F238E27FC236}">
                <a16:creationId xmlns:a16="http://schemas.microsoft.com/office/drawing/2014/main" id="{084F6DF6-2DF5-9681-2C9C-A1DC2894C699}"/>
              </a:ext>
            </a:extLst>
          </p:cNvPr>
          <p:cNvPicPr>
            <a:picLocks noGrp="1" noChangeAspect="1"/>
          </p:cNvPicPr>
          <p:nvPr>
            <p:ph idx="1"/>
          </p:nvPr>
        </p:nvPicPr>
        <p:blipFill>
          <a:blip r:embed="rId3"/>
          <a:stretch>
            <a:fillRect/>
          </a:stretch>
        </p:blipFill>
        <p:spPr>
          <a:xfrm>
            <a:off x="1053297" y="752057"/>
            <a:ext cx="7201860" cy="4965837"/>
          </a:xfrm>
        </p:spPr>
      </p:pic>
      <p:sp>
        <p:nvSpPr>
          <p:cNvPr id="8" name="TextBox 7">
            <a:extLst>
              <a:ext uri="{FF2B5EF4-FFF2-40B4-BE49-F238E27FC236}">
                <a16:creationId xmlns:a16="http://schemas.microsoft.com/office/drawing/2014/main" id="{44E77871-F537-D4B1-FE69-D029A8763FE2}"/>
              </a:ext>
            </a:extLst>
          </p:cNvPr>
          <p:cNvSpPr txBox="1"/>
          <p:nvPr/>
        </p:nvSpPr>
        <p:spPr>
          <a:xfrm>
            <a:off x="486137" y="5822066"/>
            <a:ext cx="3900668" cy="369332"/>
          </a:xfrm>
          <a:prstGeom prst="rect">
            <a:avLst/>
          </a:prstGeom>
          <a:noFill/>
        </p:spPr>
        <p:txBody>
          <a:bodyPr wrap="square" rtlCol="0">
            <a:spAutoFit/>
          </a:bodyPr>
          <a:lstStyle/>
          <a:p>
            <a:r>
              <a:rPr lang="en-GB" b="1" dirty="0" err="1"/>
              <a:t>Semaglutide</a:t>
            </a:r>
            <a:r>
              <a:rPr lang="en-GB" dirty="0"/>
              <a:t> (Ozempic / </a:t>
            </a:r>
            <a:r>
              <a:rPr lang="en-GB" dirty="0" err="1"/>
              <a:t>Wegovy</a:t>
            </a:r>
            <a:r>
              <a:rPr lang="en-GB" dirty="0"/>
              <a:t>)</a:t>
            </a:r>
            <a:endParaRPr lang="en-US" dirty="0"/>
          </a:p>
        </p:txBody>
      </p:sp>
    </p:spTree>
    <p:extLst>
      <p:ext uri="{BB962C8B-B14F-4D97-AF65-F5344CB8AC3E}">
        <p14:creationId xmlns:p14="http://schemas.microsoft.com/office/powerpoint/2010/main" val="2903155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5"/>
            <a:ext cx="8401050" cy="1325563"/>
          </a:xfrm>
        </p:spPr>
        <p:txBody>
          <a:bodyPr>
            <a:normAutofit fontScale="90000"/>
          </a:bodyPr>
          <a:lstStyle/>
          <a:p>
            <a:pPr algn="ctr"/>
            <a:r>
              <a:rPr lang="en-GB" b="1" dirty="0">
                <a:solidFill>
                  <a:srgbClr val="0070C0"/>
                </a:solidFill>
              </a:rPr>
              <a:t>NICE NG28 (2026) T2DM update</a:t>
            </a:r>
            <a:r>
              <a:rPr b="1" dirty="0">
                <a:solidFill>
                  <a:srgbClr val="0070C0"/>
                </a:solidFill>
              </a:rPr>
              <a:t>– </a:t>
            </a:r>
            <a:r>
              <a:rPr lang="en-GB" b="1" dirty="0">
                <a:solidFill>
                  <a:srgbClr val="0070C0"/>
                </a:solidFill>
              </a:rPr>
              <a:t>t</a:t>
            </a:r>
            <a:r>
              <a:rPr b="1" dirty="0">
                <a:solidFill>
                  <a:srgbClr val="0070C0"/>
                </a:solidFill>
              </a:rPr>
              <a:t>hemes</a:t>
            </a:r>
            <a:br>
              <a:rPr lang="en-GB" b="1" dirty="0">
                <a:solidFill>
                  <a:srgbClr val="0070C0"/>
                </a:solidFill>
              </a:rPr>
            </a:br>
            <a:r>
              <a:rPr lang="en-GB" sz="1800" b="1" dirty="0">
                <a:solidFill>
                  <a:srgbClr val="0070C0"/>
                </a:solidFill>
              </a:rPr>
              <a:t>updated from 2015</a:t>
            </a:r>
            <a:endParaRPr b="1" dirty="0">
              <a:solidFill>
                <a:srgbClr val="0070C0"/>
              </a:solidFill>
            </a:endParaRPr>
          </a:p>
        </p:txBody>
      </p:sp>
      <p:sp>
        <p:nvSpPr>
          <p:cNvPr id="3" name="Content Placeholder 2"/>
          <p:cNvSpPr>
            <a:spLocks noGrp="1"/>
          </p:cNvSpPr>
          <p:nvPr>
            <p:ph idx="1"/>
          </p:nvPr>
        </p:nvSpPr>
        <p:spPr>
          <a:xfrm>
            <a:off x="457200" y="1463676"/>
            <a:ext cx="8229600" cy="4940632"/>
          </a:xfrm>
        </p:spPr>
        <p:txBody>
          <a:bodyPr>
            <a:normAutofit/>
          </a:bodyPr>
          <a:lstStyle/>
          <a:p>
            <a:pPr>
              <a:buFont typeface="Arial" panose="020B0604020202020204" pitchFamily="34" charset="0"/>
              <a:buChar char="•"/>
            </a:pPr>
            <a:r>
              <a:rPr lang="en-GB" dirty="0"/>
              <a:t>Shift toward outcomes beyond glucose </a:t>
            </a:r>
          </a:p>
          <a:p>
            <a:pPr marL="0" indent="0">
              <a:buNone/>
            </a:pPr>
            <a:r>
              <a:rPr lang="en-GB" b="1" dirty="0"/>
              <a:t>Background</a:t>
            </a:r>
          </a:p>
          <a:p>
            <a:pPr>
              <a:buFont typeface="Arial" panose="020B0604020202020204" pitchFamily="34" charset="0"/>
              <a:buChar char="•"/>
            </a:pPr>
            <a:r>
              <a:rPr lang="en-GB" dirty="0"/>
              <a:t>T2DM is a major driver of: </a:t>
            </a:r>
          </a:p>
          <a:p>
            <a:pPr marL="742950" lvl="1" indent="-285750">
              <a:buFont typeface="Arial" panose="020B0604020202020204" pitchFamily="34" charset="0"/>
              <a:buChar char="•"/>
            </a:pPr>
            <a:r>
              <a:rPr lang="en-GB" dirty="0"/>
              <a:t>Cardiovascular disease </a:t>
            </a:r>
          </a:p>
          <a:p>
            <a:pPr marL="742950" lvl="1" indent="-285750">
              <a:buFont typeface="Arial" panose="020B0604020202020204" pitchFamily="34" charset="0"/>
              <a:buChar char="•"/>
            </a:pPr>
            <a:r>
              <a:rPr lang="en-GB" dirty="0"/>
              <a:t>Chronic kidney disease </a:t>
            </a:r>
          </a:p>
          <a:p>
            <a:pPr marL="742950" lvl="1" indent="-285750">
              <a:buFont typeface="Arial" panose="020B0604020202020204" pitchFamily="34" charset="0"/>
              <a:buChar char="•"/>
            </a:pPr>
            <a:r>
              <a:rPr lang="en-GB" dirty="0"/>
              <a:t>Premature mortality </a:t>
            </a:r>
          </a:p>
          <a:p>
            <a:r>
              <a:rPr lang="en-GB" dirty="0"/>
              <a:t>Older approach: Focused mainly on </a:t>
            </a:r>
            <a:r>
              <a:rPr lang="en-GB" b="1" dirty="0"/>
              <a:t>HbA1c</a:t>
            </a:r>
            <a:r>
              <a:rPr lang="en-GB" dirty="0"/>
              <a:t> </a:t>
            </a:r>
          </a:p>
          <a:p>
            <a:r>
              <a:rPr lang="en-GB" dirty="0"/>
              <a:t>New approach: Focus on </a:t>
            </a:r>
            <a:r>
              <a:rPr lang="en-GB" b="1" dirty="0"/>
              <a:t>cardio-renal risk + long-term outcomes</a:t>
            </a:r>
            <a:endParaRPr lang="en-GB" dirty="0"/>
          </a:p>
          <a:p>
            <a:pPr marL="0" indent="0" algn="ctr">
              <a:buNone/>
            </a:pPr>
            <a:r>
              <a:rPr lang="en-GB" dirty="0"/>
              <a:t>“Treat the patient, not just the sugar”</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0070C0"/>
                </a:solidFill>
              </a:rPr>
              <a:t>Aims of </a:t>
            </a:r>
            <a:r>
              <a:rPr lang="en-GB" b="1" dirty="0">
                <a:solidFill>
                  <a:srgbClr val="0070C0"/>
                </a:solidFill>
              </a:rPr>
              <a:t>t</a:t>
            </a:r>
            <a:r>
              <a:rPr b="1" dirty="0">
                <a:solidFill>
                  <a:srgbClr val="0070C0"/>
                </a:solidFill>
              </a:rPr>
              <a:t>his session</a:t>
            </a:r>
          </a:p>
        </p:txBody>
      </p:sp>
      <p:sp>
        <p:nvSpPr>
          <p:cNvPr id="3" name="Content Placeholder 2"/>
          <p:cNvSpPr>
            <a:spLocks noGrp="1"/>
          </p:cNvSpPr>
          <p:nvPr>
            <p:ph idx="1"/>
          </p:nvPr>
        </p:nvSpPr>
        <p:spPr>
          <a:xfrm>
            <a:off x="457200" y="1493874"/>
            <a:ext cx="8229600" cy="4525963"/>
          </a:xfrm>
        </p:spPr>
        <p:txBody>
          <a:bodyPr>
            <a:normAutofit/>
          </a:bodyPr>
          <a:lstStyle/>
          <a:p>
            <a:r>
              <a:rPr lang="en-GB" sz="2800" dirty="0"/>
              <a:t>Why an understanding of diabetes is important</a:t>
            </a:r>
          </a:p>
          <a:p>
            <a:r>
              <a:rPr lang="en-GB" sz="2800" b="0" i="0" u="none" strike="noStrike" dirty="0">
                <a:effectLst/>
              </a:rPr>
              <a:t>Treatment goals in the management of diabetes in the elderly patient</a:t>
            </a:r>
            <a:endParaRPr lang="en-GB" sz="2800" dirty="0"/>
          </a:p>
          <a:p>
            <a:r>
              <a:rPr lang="en-GB" sz="2800" b="0" i="0" u="none" strike="noStrike" dirty="0">
                <a:effectLst/>
              </a:rPr>
              <a:t>Review of ‘newer’ diabetes medicines</a:t>
            </a:r>
          </a:p>
          <a:p>
            <a:pPr lvl="2"/>
            <a:r>
              <a:rPr lang="en-GB" sz="2800" b="0" i="0" u="none" strike="noStrike" dirty="0">
                <a:effectLst/>
              </a:rPr>
              <a:t>DPP-4 inhibitors (‘gliptins’) , SGLT- 2 inhibitors(‘</a:t>
            </a:r>
            <a:r>
              <a:rPr lang="en-GB" sz="2800" b="0" i="0" u="none" strike="noStrike" dirty="0" err="1">
                <a:effectLst/>
              </a:rPr>
              <a:t>glifozins</a:t>
            </a:r>
            <a:r>
              <a:rPr lang="en-GB" sz="2800" b="0" i="0" u="none" strike="noStrike" dirty="0">
                <a:effectLst/>
              </a:rPr>
              <a:t>’)  and GLP-1 inhibitor</a:t>
            </a:r>
          </a:p>
          <a:p>
            <a:r>
              <a:rPr lang="en-GB" sz="2800" dirty="0"/>
              <a:t>2026 </a:t>
            </a:r>
            <a:r>
              <a:rPr sz="2800" dirty="0"/>
              <a:t>NICE update (</a:t>
            </a:r>
            <a:r>
              <a:rPr lang="en-GB" sz="2800" dirty="0"/>
              <a:t>headlines</a:t>
            </a:r>
            <a:r>
              <a:rPr sz="2800" dirty="0"/>
              <a:t>)</a:t>
            </a:r>
            <a:endParaRPr lang="en-GB" sz="2800" dirty="0"/>
          </a:p>
          <a:p>
            <a:r>
              <a:rPr lang="en-GB" sz="2800" dirty="0"/>
              <a:t>Case study</a:t>
            </a:r>
          </a:p>
          <a:p>
            <a:pPr marL="457200" lvl="1" indent="0" algn="ctr">
              <a:buNone/>
            </a:pPr>
            <a:r>
              <a:rPr lang="en-GB" dirty="0">
                <a:solidFill>
                  <a:schemeClr val="accent1"/>
                </a:solidFill>
              </a:rPr>
              <a:t>Common, emerging &amp; important !</a:t>
            </a:r>
          </a:p>
          <a:p>
            <a:pPr lvl="1"/>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C7AA61-0944-F340-DAC4-63C814CE46D6}"/>
              </a:ext>
            </a:extLst>
          </p:cNvPr>
          <p:cNvSpPr>
            <a:spLocks noGrp="1"/>
          </p:cNvSpPr>
          <p:nvPr>
            <p:ph type="title"/>
          </p:nvPr>
        </p:nvSpPr>
        <p:spPr>
          <a:xfrm>
            <a:off x="628650" y="365127"/>
            <a:ext cx="7886700" cy="900148"/>
          </a:xfrm>
        </p:spPr>
        <p:txBody>
          <a:bodyPr/>
          <a:lstStyle/>
          <a:p>
            <a:pPr algn="ctr"/>
            <a:r>
              <a:rPr lang="en-US" b="1" dirty="0">
                <a:solidFill>
                  <a:srgbClr val="0070C0"/>
                </a:solidFill>
              </a:rPr>
              <a:t>Medication changes </a:t>
            </a:r>
          </a:p>
        </p:txBody>
      </p:sp>
      <p:sp>
        <p:nvSpPr>
          <p:cNvPr id="5" name="Content Placeholder 4">
            <a:extLst>
              <a:ext uri="{FF2B5EF4-FFF2-40B4-BE49-F238E27FC236}">
                <a16:creationId xmlns:a16="http://schemas.microsoft.com/office/drawing/2014/main" id="{D22CE3C3-691A-0BDA-7407-91744B2A8C59}"/>
              </a:ext>
            </a:extLst>
          </p:cNvPr>
          <p:cNvSpPr>
            <a:spLocks noGrp="1"/>
          </p:cNvSpPr>
          <p:nvPr>
            <p:ph sz="half" idx="1"/>
          </p:nvPr>
        </p:nvSpPr>
        <p:spPr>
          <a:xfrm>
            <a:off x="628650" y="1644871"/>
            <a:ext cx="3886200" cy="4351338"/>
          </a:xfrm>
        </p:spPr>
        <p:txBody>
          <a:bodyPr>
            <a:normAutofit fontScale="92500"/>
          </a:bodyPr>
          <a:lstStyle/>
          <a:p>
            <a:pPr marL="0" indent="0">
              <a:buNone/>
            </a:pPr>
            <a:r>
              <a:rPr lang="en-GB" b="1" dirty="0"/>
              <a:t>First-Line Therapy Change</a:t>
            </a:r>
          </a:p>
          <a:p>
            <a:r>
              <a:rPr lang="en-GB" b="1" dirty="0"/>
              <a:t>SGLT2 Inhibitors Early</a:t>
            </a:r>
          </a:p>
          <a:p>
            <a:pPr lvl="1">
              <a:buFont typeface="Arial" panose="020B0604020202020204" pitchFamily="34" charset="0"/>
              <a:buChar char="•"/>
            </a:pPr>
            <a:r>
              <a:rPr lang="en-GB" dirty="0"/>
              <a:t>Metformin alone first-line </a:t>
            </a:r>
          </a:p>
          <a:p>
            <a:r>
              <a:rPr lang="en-GB" b="1" dirty="0"/>
              <a:t>Now: Metformin + SGLT2 inhibitor early (often at diagnosis)</a:t>
            </a:r>
            <a:r>
              <a:rPr lang="en-GB" dirty="0"/>
              <a:t> </a:t>
            </a:r>
          </a:p>
          <a:p>
            <a:pPr marL="0" indent="0">
              <a:buNone/>
            </a:pPr>
            <a:r>
              <a:rPr lang="en-GB" dirty="0"/>
              <a:t>To</a:t>
            </a:r>
          </a:p>
          <a:p>
            <a:pPr marL="742950" lvl="1" indent="-285750">
              <a:buFont typeface="Arial" panose="020B0604020202020204" pitchFamily="34" charset="0"/>
              <a:buChar char="•"/>
            </a:pPr>
            <a:r>
              <a:rPr lang="en-GB" dirty="0"/>
              <a:t>↓ heart failure </a:t>
            </a:r>
          </a:p>
          <a:p>
            <a:pPr marL="742950" lvl="1" indent="-285750">
              <a:buFont typeface="Arial" panose="020B0604020202020204" pitchFamily="34" charset="0"/>
              <a:buChar char="•"/>
            </a:pPr>
            <a:r>
              <a:rPr lang="en-GB" dirty="0"/>
              <a:t>↓ CKD progression </a:t>
            </a:r>
          </a:p>
          <a:p>
            <a:pPr marL="742950" lvl="1" indent="-285750">
              <a:buFont typeface="Arial" panose="020B0604020202020204" pitchFamily="34" charset="0"/>
              <a:buChar char="•"/>
            </a:pPr>
            <a:r>
              <a:rPr lang="en-GB" dirty="0"/>
              <a:t>↓ CV mortality</a:t>
            </a:r>
          </a:p>
          <a:p>
            <a:endParaRPr lang="en-US" dirty="0"/>
          </a:p>
        </p:txBody>
      </p:sp>
      <p:sp>
        <p:nvSpPr>
          <p:cNvPr id="6" name="Content Placeholder 5">
            <a:extLst>
              <a:ext uri="{FF2B5EF4-FFF2-40B4-BE49-F238E27FC236}">
                <a16:creationId xmlns:a16="http://schemas.microsoft.com/office/drawing/2014/main" id="{8C4E9DB2-67A4-2AB7-8DCA-479D47C8F002}"/>
              </a:ext>
            </a:extLst>
          </p:cNvPr>
          <p:cNvSpPr>
            <a:spLocks noGrp="1"/>
          </p:cNvSpPr>
          <p:nvPr>
            <p:ph sz="half" idx="2"/>
          </p:nvPr>
        </p:nvSpPr>
        <p:spPr>
          <a:xfrm>
            <a:off x="4788638" y="1644871"/>
            <a:ext cx="3886200" cy="4532092"/>
          </a:xfrm>
        </p:spPr>
        <p:txBody>
          <a:bodyPr>
            <a:normAutofit fontScale="92500"/>
          </a:bodyPr>
          <a:lstStyle/>
          <a:p>
            <a:pPr marL="0" indent="0">
              <a:buNone/>
            </a:pPr>
            <a:r>
              <a:rPr lang="en-GB" b="1" dirty="0"/>
              <a:t>Early Combination Therapy</a:t>
            </a:r>
          </a:p>
          <a:p>
            <a:r>
              <a:rPr lang="en-GB" b="1" dirty="0"/>
              <a:t>Move away from stepwise escalation</a:t>
            </a:r>
          </a:p>
          <a:p>
            <a:pPr lvl="1"/>
            <a:r>
              <a:rPr lang="en-GB" dirty="0"/>
              <a:t>Add drugs only if HbA1c rises </a:t>
            </a:r>
          </a:p>
          <a:p>
            <a:r>
              <a:rPr lang="en-GB" b="1" dirty="0"/>
              <a:t>Now: </a:t>
            </a:r>
            <a:r>
              <a:rPr lang="en-GB" dirty="0"/>
              <a:t>Start </a:t>
            </a:r>
            <a:r>
              <a:rPr lang="en-GB" b="1" dirty="0"/>
              <a:t>combination therapy early</a:t>
            </a:r>
            <a:r>
              <a:rPr lang="en-GB" dirty="0"/>
              <a:t> </a:t>
            </a:r>
          </a:p>
          <a:p>
            <a:pPr lvl="1">
              <a:buFont typeface="Arial" panose="020B0604020202020204" pitchFamily="34" charset="0"/>
              <a:buChar char="•"/>
            </a:pPr>
            <a:r>
              <a:rPr lang="en-GB" dirty="0"/>
              <a:t>Early intervention = better long-term outcomes </a:t>
            </a:r>
          </a:p>
          <a:p>
            <a:pPr lvl="1">
              <a:buFont typeface="Arial" panose="020B0604020202020204" pitchFamily="34" charset="0"/>
              <a:buChar char="•"/>
            </a:pPr>
            <a:r>
              <a:rPr lang="en-GB" dirty="0"/>
              <a:t>Avoids “therapeutic inertia” </a:t>
            </a:r>
          </a:p>
          <a:p>
            <a:endParaRPr lang="en-US" dirty="0"/>
          </a:p>
        </p:txBody>
      </p:sp>
    </p:spTree>
    <p:extLst>
      <p:ext uri="{BB962C8B-B14F-4D97-AF65-F5344CB8AC3E}">
        <p14:creationId xmlns:p14="http://schemas.microsoft.com/office/powerpoint/2010/main" val="156721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233B9B-E6FC-E8AE-23C9-F462AF8C0ABE}"/>
              </a:ext>
            </a:extLst>
          </p:cNvPr>
          <p:cNvSpPr>
            <a:spLocks noGrp="1"/>
          </p:cNvSpPr>
          <p:nvPr>
            <p:ph type="title"/>
          </p:nvPr>
        </p:nvSpPr>
        <p:spPr>
          <a:xfrm>
            <a:off x="276446" y="244549"/>
            <a:ext cx="8495414" cy="1143000"/>
          </a:xfrm>
        </p:spPr>
        <p:txBody>
          <a:bodyPr>
            <a:normAutofit fontScale="90000"/>
          </a:bodyPr>
          <a:lstStyle/>
          <a:p>
            <a:pPr algn="ctr"/>
            <a:r>
              <a:rPr lang="en-GB" sz="4000" b="1" i="0" dirty="0">
                <a:solidFill>
                  <a:srgbClr val="0070C0"/>
                </a:solidFill>
                <a:effectLst/>
              </a:rPr>
              <a:t>Triple therapy is now recommended first-line in cardiovascular disease</a:t>
            </a:r>
            <a:br>
              <a:rPr lang="en-GB" sz="2400" b="1" i="0" dirty="0">
                <a:solidFill>
                  <a:srgbClr val="000000"/>
                </a:solidFill>
                <a:effectLst/>
                <a:latin typeface="+mn-lt"/>
              </a:rPr>
            </a:br>
            <a:endParaRPr lang="en-US" sz="2400" dirty="0">
              <a:latin typeface="+mn-lt"/>
            </a:endParaRPr>
          </a:p>
        </p:txBody>
      </p:sp>
      <p:sp>
        <p:nvSpPr>
          <p:cNvPr id="6" name="Content Placeholder 5">
            <a:extLst>
              <a:ext uri="{FF2B5EF4-FFF2-40B4-BE49-F238E27FC236}">
                <a16:creationId xmlns:a16="http://schemas.microsoft.com/office/drawing/2014/main" id="{4542B7C6-0747-56B4-8B01-4831FC75DC7B}"/>
              </a:ext>
            </a:extLst>
          </p:cNvPr>
          <p:cNvSpPr>
            <a:spLocks noGrp="1"/>
          </p:cNvSpPr>
          <p:nvPr>
            <p:ph idx="1"/>
          </p:nvPr>
        </p:nvSpPr>
        <p:spPr>
          <a:xfrm>
            <a:off x="276446" y="1312058"/>
            <a:ext cx="8229600" cy="5364125"/>
          </a:xfrm>
        </p:spPr>
        <p:txBody>
          <a:bodyPr>
            <a:normAutofit fontScale="55000" lnSpcReduction="20000"/>
          </a:bodyPr>
          <a:lstStyle/>
          <a:p>
            <a:pPr marL="0" indent="0">
              <a:buNone/>
            </a:pPr>
            <a:r>
              <a:rPr lang="en-GB" b="1" dirty="0"/>
              <a:t>High-Risk Patients</a:t>
            </a:r>
          </a:p>
          <a:p>
            <a:r>
              <a:rPr lang="en-GB" dirty="0"/>
              <a:t>Patients with established </a:t>
            </a:r>
            <a:r>
              <a:rPr lang="en-GB" b="1" dirty="0"/>
              <a:t>IHD</a:t>
            </a:r>
            <a:endParaRPr lang="en-GB" dirty="0"/>
          </a:p>
          <a:p>
            <a:pPr>
              <a:buFont typeface="Arial" panose="020B0604020202020204" pitchFamily="34" charset="0"/>
              <a:buChar char="•"/>
            </a:pPr>
            <a:r>
              <a:rPr lang="en-GB" dirty="0"/>
              <a:t>High cardiovascular risk </a:t>
            </a:r>
          </a:p>
          <a:p>
            <a:pPr marL="0" indent="0">
              <a:buNone/>
            </a:pPr>
            <a:r>
              <a:rPr lang="en-GB" dirty="0"/>
              <a:t>Consider (early):</a:t>
            </a:r>
          </a:p>
          <a:p>
            <a:pPr>
              <a:buFont typeface="Arial" panose="020B0604020202020204" pitchFamily="34" charset="0"/>
              <a:buChar char="•"/>
            </a:pPr>
            <a:r>
              <a:rPr lang="en-GB" b="1" dirty="0"/>
              <a:t>Metformin + SGLT2i + </a:t>
            </a:r>
            <a:r>
              <a:rPr lang="en-GB" b="1" dirty="0" err="1"/>
              <a:t>Semaglutide</a:t>
            </a:r>
            <a:r>
              <a:rPr lang="en-GB" b="1" dirty="0"/>
              <a:t> (GLP-1 RA) </a:t>
            </a:r>
            <a:r>
              <a:rPr lang="en-GB" dirty="0"/>
              <a:t> </a:t>
            </a:r>
          </a:p>
          <a:p>
            <a:pPr lvl="1">
              <a:buFont typeface="Arial" panose="020B0604020202020204" pitchFamily="34" charset="0"/>
              <a:buChar char="•"/>
            </a:pPr>
            <a:r>
              <a:rPr lang="en-GB" sz="3200" dirty="0"/>
              <a:t>Additive cardiovascular benefit </a:t>
            </a:r>
          </a:p>
          <a:p>
            <a:pPr lvl="1">
              <a:buFont typeface="Arial" panose="020B0604020202020204" pitchFamily="34" charset="0"/>
              <a:buChar char="•"/>
            </a:pPr>
            <a:r>
              <a:rPr lang="en-GB" sz="3200" dirty="0"/>
              <a:t>Weight loss + glycaemic control</a:t>
            </a:r>
          </a:p>
          <a:p>
            <a:pPr marL="0" indent="0">
              <a:buNone/>
            </a:pPr>
            <a:endParaRPr lang="en-GB" b="1" dirty="0"/>
          </a:p>
          <a:p>
            <a:pPr marL="0" indent="0">
              <a:buNone/>
            </a:pPr>
            <a:r>
              <a:rPr lang="en-GB" b="1" dirty="0"/>
              <a:t>GLP-1 &amp; Newer Agents</a:t>
            </a:r>
          </a:p>
          <a:p>
            <a:pPr>
              <a:buFont typeface="Arial" panose="020B0604020202020204" pitchFamily="34" charset="0"/>
              <a:buChar char="•"/>
            </a:pPr>
            <a:r>
              <a:rPr lang="en-GB" dirty="0"/>
              <a:t>GLP-1 receptor agonists used earlier </a:t>
            </a:r>
          </a:p>
          <a:p>
            <a:pPr>
              <a:buFont typeface="Arial" panose="020B0604020202020204" pitchFamily="34" charset="0"/>
              <a:buChar char="•"/>
            </a:pPr>
            <a:r>
              <a:rPr lang="en-GB" dirty="0" err="1"/>
              <a:t>Tirzepatide</a:t>
            </a:r>
            <a:r>
              <a:rPr lang="en-GB" dirty="0"/>
              <a:t> increasingly relevant </a:t>
            </a:r>
          </a:p>
          <a:p>
            <a:pPr marL="0" indent="0">
              <a:buNone/>
            </a:pPr>
            <a:r>
              <a:rPr lang="en-GB" b="1" dirty="0"/>
              <a:t>Benefits:</a:t>
            </a:r>
            <a:endParaRPr lang="en-GB" dirty="0"/>
          </a:p>
          <a:p>
            <a:pPr>
              <a:buFont typeface="Arial" panose="020B0604020202020204" pitchFamily="34" charset="0"/>
              <a:buChar char="•"/>
            </a:pPr>
            <a:r>
              <a:rPr lang="en-GB" dirty="0"/>
              <a:t>Significant </a:t>
            </a:r>
            <a:r>
              <a:rPr lang="en-GB" b="1" dirty="0"/>
              <a:t>weight loss</a:t>
            </a:r>
            <a:r>
              <a:rPr lang="en-GB" dirty="0"/>
              <a:t> </a:t>
            </a:r>
          </a:p>
          <a:p>
            <a:pPr>
              <a:buFont typeface="Arial" panose="020B0604020202020204" pitchFamily="34" charset="0"/>
              <a:buChar char="•"/>
            </a:pPr>
            <a:r>
              <a:rPr lang="en-GB" dirty="0"/>
              <a:t>CV risk reduction </a:t>
            </a:r>
          </a:p>
          <a:p>
            <a:pPr>
              <a:buFont typeface="Arial" panose="020B0604020202020204" pitchFamily="34" charset="0"/>
              <a:buChar char="•"/>
            </a:pPr>
            <a:r>
              <a:rPr lang="en-GB" dirty="0"/>
              <a:t>Useful in </a:t>
            </a:r>
            <a:r>
              <a:rPr lang="en-GB" b="1" dirty="0"/>
              <a:t>obesity + early-onset T2DM</a:t>
            </a:r>
          </a:p>
          <a:p>
            <a:pPr marL="0" indent="0">
              <a:buNone/>
            </a:pPr>
            <a:r>
              <a:rPr lang="en-GB" b="1" dirty="0"/>
              <a:t>Insulin: </a:t>
            </a:r>
          </a:p>
          <a:p>
            <a:pPr marL="0" indent="0">
              <a:buNone/>
            </a:pPr>
            <a:r>
              <a:rPr lang="en-GB" dirty="0"/>
              <a:t>Dehydration, weight loss, rapid reduction or if intolerance to oral agents (poor control or </a:t>
            </a:r>
          </a:p>
          <a:p>
            <a:pPr marL="0" indent="0">
              <a:buNone/>
            </a:pPr>
            <a:r>
              <a:rPr lang="en-GB" dirty="0"/>
              <a:t>s/e: advanced CKD limiting options GI intolerance) </a:t>
            </a:r>
          </a:p>
          <a:p>
            <a:pPr>
              <a:buFont typeface="Arial" panose="020B0604020202020204" pitchFamily="34" charset="0"/>
              <a:buChar char="•"/>
            </a:pPr>
            <a:endParaRPr lang="en-GB" dirty="0"/>
          </a:p>
          <a:p>
            <a:pPr lvl="1">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1490650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30C893-C4EC-3F50-D5D2-7161EE300F0C}"/>
              </a:ext>
            </a:extLst>
          </p:cNvPr>
          <p:cNvSpPr>
            <a:spLocks noGrp="1"/>
          </p:cNvSpPr>
          <p:nvPr>
            <p:ph type="title"/>
          </p:nvPr>
        </p:nvSpPr>
        <p:spPr>
          <a:xfrm>
            <a:off x="628650" y="365127"/>
            <a:ext cx="7886700" cy="1155330"/>
          </a:xfrm>
        </p:spPr>
        <p:txBody>
          <a:bodyPr>
            <a:normAutofit fontScale="90000"/>
          </a:bodyPr>
          <a:lstStyle/>
          <a:p>
            <a:pPr algn="ctr"/>
            <a:r>
              <a:rPr lang="en-GB" b="1" dirty="0">
                <a:solidFill>
                  <a:srgbClr val="0070C0"/>
                </a:solidFill>
              </a:rPr>
              <a:t>Personalised Care</a:t>
            </a:r>
            <a:br>
              <a:rPr lang="en-GB" b="1" dirty="0"/>
            </a:br>
            <a:endParaRPr lang="en-US" dirty="0"/>
          </a:p>
        </p:txBody>
      </p:sp>
      <p:sp>
        <p:nvSpPr>
          <p:cNvPr id="6" name="Content Placeholder 5">
            <a:extLst>
              <a:ext uri="{FF2B5EF4-FFF2-40B4-BE49-F238E27FC236}">
                <a16:creationId xmlns:a16="http://schemas.microsoft.com/office/drawing/2014/main" id="{23327964-A9FF-8EDA-5A83-FC2E326D1F58}"/>
              </a:ext>
            </a:extLst>
          </p:cNvPr>
          <p:cNvSpPr>
            <a:spLocks noGrp="1"/>
          </p:cNvSpPr>
          <p:nvPr>
            <p:ph idx="1"/>
          </p:nvPr>
        </p:nvSpPr>
        <p:spPr>
          <a:xfrm>
            <a:off x="340241" y="1275907"/>
            <a:ext cx="8229600" cy="4871520"/>
          </a:xfrm>
        </p:spPr>
        <p:txBody>
          <a:bodyPr>
            <a:normAutofit/>
          </a:bodyPr>
          <a:lstStyle/>
          <a:p>
            <a:pPr marL="0" indent="0">
              <a:buNone/>
            </a:pPr>
            <a:r>
              <a:rPr lang="en-GB" b="1" dirty="0"/>
              <a:t>Individualised Treatment considering </a:t>
            </a:r>
          </a:p>
          <a:p>
            <a:pPr marL="742950" lvl="1" indent="-285750">
              <a:buFont typeface="Arial" panose="020B0604020202020204" pitchFamily="34" charset="0"/>
              <a:buChar char="•"/>
            </a:pPr>
            <a:r>
              <a:rPr lang="en-GB" dirty="0"/>
              <a:t>Age </a:t>
            </a:r>
          </a:p>
          <a:p>
            <a:pPr marL="742950" lvl="1" indent="-285750">
              <a:buFont typeface="Arial" panose="020B0604020202020204" pitchFamily="34" charset="0"/>
              <a:buChar char="•"/>
            </a:pPr>
            <a:r>
              <a:rPr lang="en-GB" dirty="0"/>
              <a:t>Frailty </a:t>
            </a:r>
          </a:p>
          <a:p>
            <a:pPr marL="742950" lvl="1" indent="-285750">
              <a:buFont typeface="Arial" panose="020B0604020202020204" pitchFamily="34" charset="0"/>
              <a:buChar char="•"/>
            </a:pPr>
            <a:r>
              <a:rPr lang="en-GB" dirty="0"/>
              <a:t>Comorbidities </a:t>
            </a:r>
          </a:p>
          <a:p>
            <a:pPr>
              <a:buFont typeface="Arial" panose="020B0604020202020204" pitchFamily="34" charset="0"/>
              <a:buChar char="•"/>
            </a:pPr>
            <a:r>
              <a:rPr lang="en-GB" dirty="0"/>
              <a:t>Pathways now guided by </a:t>
            </a:r>
          </a:p>
          <a:p>
            <a:pPr lvl="1">
              <a:buFont typeface="Arial" panose="020B0604020202020204" pitchFamily="34" charset="0"/>
              <a:buChar char="•"/>
            </a:pPr>
            <a:r>
              <a:rPr lang="en-GB" b="1" dirty="0"/>
              <a:t>What risk you’re trying to reduce (CVD/ HF, CKD, frailty) </a:t>
            </a:r>
            <a:endParaRPr lang="en-GB" dirty="0"/>
          </a:p>
          <a:p>
            <a:pPr marL="742950" lvl="1" indent="-285750">
              <a:buFont typeface="Arial" panose="020B0604020202020204" pitchFamily="34" charset="0"/>
              <a:buChar char="•"/>
            </a:pPr>
            <a:r>
              <a:rPr lang="en-GB" b="1" dirty="0"/>
              <a:t>Shared decision-making</a:t>
            </a:r>
            <a:r>
              <a:rPr lang="en-GB" dirty="0"/>
              <a:t> &amp; patient preferences </a:t>
            </a:r>
          </a:p>
          <a:p>
            <a:pPr marL="0" indent="0" algn="ctr">
              <a:buNone/>
            </a:pPr>
            <a:r>
              <a:rPr lang="en-GB" dirty="0"/>
              <a:t>No ‘one-size-fits-all’</a:t>
            </a:r>
          </a:p>
          <a:p>
            <a:endParaRPr lang="en-US" dirty="0"/>
          </a:p>
        </p:txBody>
      </p:sp>
    </p:spTree>
    <p:extLst>
      <p:ext uri="{BB962C8B-B14F-4D97-AF65-F5344CB8AC3E}">
        <p14:creationId xmlns:p14="http://schemas.microsoft.com/office/powerpoint/2010/main" val="871457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5BE7-BD8A-A886-5D53-7DFDA3AA745A}"/>
              </a:ext>
            </a:extLst>
          </p:cNvPr>
          <p:cNvSpPr>
            <a:spLocks noGrp="1"/>
          </p:cNvSpPr>
          <p:nvPr>
            <p:ph type="title"/>
          </p:nvPr>
        </p:nvSpPr>
        <p:spPr>
          <a:xfrm>
            <a:off x="543589" y="242851"/>
            <a:ext cx="7886700" cy="1006474"/>
          </a:xfrm>
        </p:spPr>
        <p:txBody>
          <a:bodyPr/>
          <a:lstStyle/>
          <a:p>
            <a:r>
              <a:rPr lang="en-US" b="1" dirty="0">
                <a:solidFill>
                  <a:srgbClr val="0070C0"/>
                </a:solidFill>
              </a:rPr>
              <a:t>In summary…. </a:t>
            </a:r>
          </a:p>
        </p:txBody>
      </p:sp>
      <p:sp>
        <p:nvSpPr>
          <p:cNvPr id="3" name="Content Placeholder 2">
            <a:extLst>
              <a:ext uri="{FF2B5EF4-FFF2-40B4-BE49-F238E27FC236}">
                <a16:creationId xmlns:a16="http://schemas.microsoft.com/office/drawing/2014/main" id="{D0CA141C-2889-30B3-B103-879AF501E1A3}"/>
              </a:ext>
            </a:extLst>
          </p:cNvPr>
          <p:cNvSpPr>
            <a:spLocks noGrp="1"/>
          </p:cNvSpPr>
          <p:nvPr>
            <p:ph idx="1"/>
          </p:nvPr>
        </p:nvSpPr>
        <p:spPr>
          <a:xfrm>
            <a:off x="361507" y="1249325"/>
            <a:ext cx="8537944" cy="5172740"/>
          </a:xfrm>
        </p:spPr>
        <p:txBody>
          <a:bodyPr>
            <a:normAutofit fontScale="77500" lnSpcReduction="20000"/>
          </a:bodyPr>
          <a:lstStyle/>
          <a:p>
            <a:pPr algn="l" fontAlgn="base"/>
            <a:r>
              <a:rPr lang="en-GB" sz="2600" b="0" i="0" dirty="0">
                <a:solidFill>
                  <a:srgbClr val="000000"/>
                </a:solidFill>
                <a:effectLst/>
              </a:rPr>
              <a:t>The NICE 2026 update represents a fundamental shift in the management of type 2 diabetes.</a:t>
            </a:r>
          </a:p>
          <a:p>
            <a:pPr algn="l" fontAlgn="base"/>
            <a:r>
              <a:rPr lang="en-GB" sz="2600" b="0" i="0" dirty="0">
                <a:solidFill>
                  <a:srgbClr val="000000"/>
                </a:solidFill>
                <a:effectLst/>
              </a:rPr>
              <a:t>Treatment is no longer focused solely on reducing HbA1c.</a:t>
            </a:r>
          </a:p>
          <a:p>
            <a:pPr algn="l" fontAlgn="base"/>
            <a:r>
              <a:rPr lang="en-GB" sz="2600" b="0" i="0" dirty="0">
                <a:solidFill>
                  <a:srgbClr val="000000"/>
                </a:solidFill>
                <a:effectLst/>
              </a:rPr>
              <a:t>Instead, must consider:</a:t>
            </a:r>
          </a:p>
          <a:p>
            <a:pPr lvl="1" fontAlgn="base">
              <a:buFont typeface="Arial" panose="020B0604020202020204" pitchFamily="34" charset="0"/>
              <a:buChar char="•"/>
            </a:pPr>
            <a:r>
              <a:rPr lang="en-GB" sz="2600" b="0" i="0" dirty="0">
                <a:solidFill>
                  <a:srgbClr val="000000"/>
                </a:solidFill>
                <a:effectLst/>
              </a:rPr>
              <a:t>Cardiovascular risk</a:t>
            </a:r>
          </a:p>
          <a:p>
            <a:pPr lvl="1" fontAlgn="base">
              <a:buFont typeface="Arial" panose="020B0604020202020204" pitchFamily="34" charset="0"/>
              <a:buChar char="•"/>
            </a:pPr>
            <a:r>
              <a:rPr lang="en-GB" sz="2600" b="0" i="0" dirty="0">
                <a:solidFill>
                  <a:srgbClr val="000000"/>
                </a:solidFill>
                <a:effectLst/>
              </a:rPr>
              <a:t>Kidney protection</a:t>
            </a:r>
          </a:p>
          <a:p>
            <a:pPr lvl="1" fontAlgn="base">
              <a:buFont typeface="Arial" panose="020B0604020202020204" pitchFamily="34" charset="0"/>
              <a:buChar char="•"/>
            </a:pPr>
            <a:r>
              <a:rPr lang="en-GB" sz="2600" b="0" i="0" dirty="0">
                <a:solidFill>
                  <a:srgbClr val="000000"/>
                </a:solidFill>
                <a:effectLst/>
              </a:rPr>
              <a:t>Weight</a:t>
            </a:r>
          </a:p>
          <a:p>
            <a:pPr lvl="1" fontAlgn="base">
              <a:buFont typeface="Arial" panose="020B0604020202020204" pitchFamily="34" charset="0"/>
              <a:buChar char="•"/>
            </a:pPr>
            <a:r>
              <a:rPr lang="en-GB" sz="2600" b="0" i="0" dirty="0">
                <a:solidFill>
                  <a:srgbClr val="000000"/>
                </a:solidFill>
                <a:effectLst/>
              </a:rPr>
              <a:t>Frailty</a:t>
            </a:r>
          </a:p>
          <a:p>
            <a:pPr lvl="1" fontAlgn="base">
              <a:buFont typeface="Arial" panose="020B0604020202020204" pitchFamily="34" charset="0"/>
              <a:buChar char="•"/>
            </a:pPr>
            <a:r>
              <a:rPr lang="en-GB" sz="2600" b="0" i="0" dirty="0">
                <a:solidFill>
                  <a:srgbClr val="000000"/>
                </a:solidFill>
                <a:effectLst/>
              </a:rPr>
              <a:t>Long-term outcomes</a:t>
            </a:r>
          </a:p>
          <a:p>
            <a:pPr lvl="1" fontAlgn="base">
              <a:buFont typeface="Arial" panose="020B0604020202020204" pitchFamily="34" charset="0"/>
              <a:buChar char="•"/>
            </a:pPr>
            <a:endParaRPr lang="en-GB" sz="2600" b="0" i="0" dirty="0">
              <a:solidFill>
                <a:srgbClr val="000000"/>
              </a:solidFill>
              <a:effectLst/>
            </a:endParaRPr>
          </a:p>
          <a:p>
            <a:pPr algn="l" fontAlgn="base"/>
            <a:r>
              <a:rPr lang="en-GB" sz="2600" b="0" i="0" dirty="0">
                <a:solidFill>
                  <a:srgbClr val="000000"/>
                </a:solidFill>
                <a:effectLst/>
              </a:rPr>
              <a:t>In practical terms, most newly diagnosed patients should now be started on:</a:t>
            </a:r>
          </a:p>
          <a:p>
            <a:pPr marL="0" indent="0" algn="ctr" fontAlgn="base">
              <a:buNone/>
            </a:pPr>
            <a:r>
              <a:rPr lang="en-GB" sz="2600" b="1" i="0" dirty="0">
                <a:solidFill>
                  <a:srgbClr val="000000"/>
                </a:solidFill>
                <a:effectLst/>
              </a:rPr>
              <a:t>Modified-release metformin and an SGLT2 inhibitor (‘glifozins)</a:t>
            </a:r>
          </a:p>
          <a:p>
            <a:pPr marL="0" indent="0" algn="l" fontAlgn="base">
              <a:buNone/>
            </a:pPr>
            <a:endParaRPr lang="en-GB" sz="2600" b="0" i="0" dirty="0">
              <a:solidFill>
                <a:srgbClr val="000000"/>
              </a:solidFill>
              <a:effectLst/>
            </a:endParaRPr>
          </a:p>
          <a:p>
            <a:pPr marL="0" indent="0" algn="l" fontAlgn="base">
              <a:buNone/>
            </a:pPr>
            <a:r>
              <a:rPr lang="en-GB" sz="2600" b="1" i="0" dirty="0">
                <a:solidFill>
                  <a:srgbClr val="000000"/>
                </a:solidFill>
                <a:effectLst/>
              </a:rPr>
              <a:t>Conclusion</a:t>
            </a:r>
          </a:p>
          <a:p>
            <a:pPr algn="l" fontAlgn="base"/>
            <a:r>
              <a:rPr lang="en-GB" sz="2600" b="0" i="0" dirty="0">
                <a:solidFill>
                  <a:srgbClr val="000000"/>
                </a:solidFill>
                <a:effectLst/>
              </a:rPr>
              <a:t>These changes will improve patient outcomes by reducing cardiovascular events, slowing kidney disease progression, and supporting safer prescribing.</a:t>
            </a:r>
          </a:p>
          <a:p>
            <a:endParaRPr lang="en-US" dirty="0"/>
          </a:p>
        </p:txBody>
      </p:sp>
    </p:spTree>
    <p:extLst>
      <p:ext uri="{BB962C8B-B14F-4D97-AF65-F5344CB8AC3E}">
        <p14:creationId xmlns:p14="http://schemas.microsoft.com/office/powerpoint/2010/main" val="2109841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B11E1-4C9D-8E02-6C2F-7090F4D0137B}"/>
              </a:ext>
            </a:extLst>
          </p:cNvPr>
          <p:cNvSpPr>
            <a:spLocks noGrp="1"/>
          </p:cNvSpPr>
          <p:nvPr>
            <p:ph type="title"/>
          </p:nvPr>
        </p:nvSpPr>
        <p:spPr>
          <a:xfrm>
            <a:off x="628650" y="255182"/>
            <a:ext cx="7886700" cy="1325563"/>
          </a:xfrm>
        </p:spPr>
        <p:txBody>
          <a:bodyPr/>
          <a:lstStyle/>
          <a:p>
            <a:r>
              <a:rPr lang="en-GB" b="1" dirty="0">
                <a:solidFill>
                  <a:srgbClr val="0070C0"/>
                </a:solidFill>
              </a:rPr>
              <a:t>Case 1- KH</a:t>
            </a:r>
            <a:endParaRPr lang="en-US" b="1" dirty="0">
              <a:solidFill>
                <a:srgbClr val="0070C0"/>
              </a:solidFill>
            </a:endParaRPr>
          </a:p>
        </p:txBody>
      </p:sp>
      <p:sp>
        <p:nvSpPr>
          <p:cNvPr id="3" name="Content Placeholder 2">
            <a:extLst>
              <a:ext uri="{FF2B5EF4-FFF2-40B4-BE49-F238E27FC236}">
                <a16:creationId xmlns:a16="http://schemas.microsoft.com/office/drawing/2014/main" id="{BBDC92A4-DD5F-89B5-4630-4DAA69E89DA0}"/>
              </a:ext>
            </a:extLst>
          </p:cNvPr>
          <p:cNvSpPr>
            <a:spLocks noGrp="1"/>
          </p:cNvSpPr>
          <p:nvPr>
            <p:ph idx="1"/>
          </p:nvPr>
        </p:nvSpPr>
        <p:spPr>
          <a:xfrm>
            <a:off x="233915" y="1329069"/>
            <a:ext cx="8665535" cy="5273749"/>
          </a:xfrm>
        </p:spPr>
        <p:txBody>
          <a:bodyPr>
            <a:normAutofit fontScale="62500" lnSpcReduction="20000"/>
          </a:bodyPr>
          <a:lstStyle/>
          <a:p>
            <a:pPr marL="0" indent="0" algn="l">
              <a:buNone/>
            </a:pPr>
            <a:r>
              <a:rPr lang="en-GB" sz="2800" b="0" i="0" dirty="0">
                <a:effectLst/>
              </a:rPr>
              <a:t>82-year-old man </a:t>
            </a:r>
          </a:p>
          <a:p>
            <a:pPr marL="0" indent="0" algn="l">
              <a:buNone/>
            </a:pPr>
            <a:r>
              <a:rPr lang="en-GB" sz="2800" dirty="0"/>
              <a:t>D</a:t>
            </a:r>
            <a:r>
              <a:rPr lang="en-GB" sz="2800" b="0" i="0" dirty="0">
                <a:effectLst/>
              </a:rPr>
              <a:t>iagnosed with type 2 diabetes in 2003 and has dementia.</a:t>
            </a:r>
          </a:p>
          <a:p>
            <a:pPr marL="0" indent="0" algn="l">
              <a:buNone/>
            </a:pPr>
            <a:r>
              <a:rPr lang="en-GB" sz="2800" b="1" i="0" dirty="0">
                <a:effectLst/>
              </a:rPr>
              <a:t>Weight:</a:t>
            </a:r>
            <a:r>
              <a:rPr lang="en-GB" sz="2800" b="0" i="0" dirty="0">
                <a:effectLst/>
              </a:rPr>
              <a:t> 70 kg</a:t>
            </a:r>
          </a:p>
          <a:p>
            <a:pPr marL="0" indent="0" algn="l">
              <a:buNone/>
            </a:pPr>
            <a:r>
              <a:rPr lang="en-GB" sz="2800" b="1" i="0" dirty="0">
                <a:effectLst/>
              </a:rPr>
              <a:t>BMI:</a:t>
            </a:r>
            <a:r>
              <a:rPr lang="en-GB" sz="2800" b="0" i="0" dirty="0">
                <a:effectLst/>
              </a:rPr>
              <a:t> 22.4 kg/m</a:t>
            </a:r>
            <a:r>
              <a:rPr lang="en-GB" sz="2800" b="0" i="0" baseline="30000" dirty="0">
                <a:effectLst/>
              </a:rPr>
              <a:t>2</a:t>
            </a:r>
            <a:endParaRPr lang="en-GB" sz="2800" b="0" i="0" dirty="0">
              <a:effectLst/>
            </a:endParaRPr>
          </a:p>
          <a:p>
            <a:pPr marL="0" indent="0" algn="l">
              <a:buNone/>
            </a:pPr>
            <a:r>
              <a:rPr lang="en-GB" sz="2800" b="1" i="0" dirty="0">
                <a:effectLst/>
              </a:rPr>
              <a:t>HbA</a:t>
            </a:r>
            <a:r>
              <a:rPr lang="en-GB" sz="2800" b="1" i="0" baseline="-25000" dirty="0">
                <a:effectLst/>
              </a:rPr>
              <a:t>1c</a:t>
            </a:r>
            <a:r>
              <a:rPr lang="en-GB" sz="2800" b="1" i="0" dirty="0">
                <a:effectLst/>
              </a:rPr>
              <a:t>:</a:t>
            </a:r>
            <a:r>
              <a:rPr lang="en-GB" sz="2800" b="0" i="0" dirty="0">
                <a:effectLst/>
              </a:rPr>
              <a:t> 45 mmol/mol (61 mmol/mol in January 2023)</a:t>
            </a:r>
          </a:p>
          <a:p>
            <a:pPr marL="0" indent="0" algn="l">
              <a:buNone/>
            </a:pPr>
            <a:r>
              <a:rPr lang="en-GB" sz="2800" b="1" i="0" dirty="0">
                <a:effectLst/>
              </a:rPr>
              <a:t>BP:</a:t>
            </a:r>
            <a:r>
              <a:rPr lang="en-GB" sz="2800" b="0" i="0" dirty="0">
                <a:effectLst/>
              </a:rPr>
              <a:t> 138/90 mmHg</a:t>
            </a:r>
          </a:p>
          <a:p>
            <a:pPr marL="0" indent="0" algn="l">
              <a:buNone/>
            </a:pPr>
            <a:r>
              <a:rPr lang="en-GB" sz="2800" b="1" i="0" dirty="0">
                <a:effectLst/>
              </a:rPr>
              <a:t>eGFR: </a:t>
            </a:r>
            <a:r>
              <a:rPr lang="en-GB" sz="2800" b="0" i="0" dirty="0">
                <a:effectLst/>
              </a:rPr>
              <a:t>60 mL/min/1.73 m</a:t>
            </a:r>
            <a:r>
              <a:rPr lang="en-GB" sz="2800" b="0" i="0" baseline="30000" dirty="0">
                <a:effectLst/>
              </a:rPr>
              <a:t>2</a:t>
            </a:r>
            <a:endParaRPr lang="en-GB" sz="2800" b="0" i="0" dirty="0">
              <a:effectLst/>
            </a:endParaRPr>
          </a:p>
          <a:p>
            <a:pPr marL="0" indent="0" algn="l">
              <a:buNone/>
            </a:pPr>
            <a:r>
              <a:rPr lang="en-GB" sz="2800" b="1" i="0" dirty="0">
                <a:effectLst/>
              </a:rPr>
              <a:t>Past medical history:</a:t>
            </a:r>
            <a:r>
              <a:rPr lang="en-GB" sz="2800" b="0" i="0" dirty="0">
                <a:effectLst/>
              </a:rPr>
              <a:t> Advanced dementia; paroxysmal atrial fibrillation</a:t>
            </a:r>
          </a:p>
          <a:p>
            <a:pPr marL="0" indent="0" algn="l">
              <a:buNone/>
            </a:pPr>
            <a:r>
              <a:rPr lang="en-GB" sz="2800" b="1" i="0" dirty="0">
                <a:effectLst/>
              </a:rPr>
              <a:t>Medications:</a:t>
            </a:r>
            <a:r>
              <a:rPr lang="en-GB" sz="2800" b="0" i="0" dirty="0">
                <a:effectLst/>
              </a:rPr>
              <a:t> Metformin 1 g twice daily; gliclazide 80 mg twice daily; </a:t>
            </a:r>
            <a:r>
              <a:rPr lang="en-GB" sz="2800" b="0" i="0" dirty="0" err="1">
                <a:effectLst/>
              </a:rPr>
              <a:t>Toujeo</a:t>
            </a:r>
            <a:r>
              <a:rPr lang="en-GB" sz="2800" b="0" i="0" dirty="0">
                <a:effectLst/>
              </a:rPr>
              <a:t> (insulin glargine) 8 units. Rivaroxaban; Omeprazole; Memantine; Risperidone; Mirtazapine</a:t>
            </a:r>
          </a:p>
          <a:p>
            <a:pPr marL="0" indent="0" algn="l">
              <a:buNone/>
            </a:pPr>
            <a:r>
              <a:rPr lang="en-GB" sz="2800" b="1" i="0" dirty="0">
                <a:effectLst/>
              </a:rPr>
              <a:t>Family history:</a:t>
            </a:r>
            <a:r>
              <a:rPr lang="en-GB" sz="2800" b="0" i="0" dirty="0">
                <a:effectLst/>
              </a:rPr>
              <a:t> Unknown. NOK, son</a:t>
            </a:r>
          </a:p>
          <a:p>
            <a:pPr marL="0" indent="0" algn="l">
              <a:buNone/>
            </a:pPr>
            <a:r>
              <a:rPr lang="en-GB" sz="2800" b="1" i="0" dirty="0">
                <a:effectLst/>
              </a:rPr>
              <a:t>Social history:</a:t>
            </a:r>
            <a:r>
              <a:rPr lang="en-GB" sz="2800" b="0" i="0" dirty="0">
                <a:effectLst/>
              </a:rPr>
              <a:t> Lives in care home; CFS 6-7no alcohol intake; ex-smoker</a:t>
            </a:r>
          </a:p>
          <a:p>
            <a:pPr marL="0" indent="0" algn="l">
              <a:buNone/>
            </a:pPr>
            <a:r>
              <a:rPr lang="en-GB" sz="2800" b="0" i="0" dirty="0">
                <a:effectLst/>
              </a:rPr>
              <a:t>KH was refusing his oral medication for over a week. </a:t>
            </a:r>
          </a:p>
          <a:p>
            <a:pPr marL="0" indent="0" algn="l">
              <a:buNone/>
            </a:pPr>
            <a:r>
              <a:rPr lang="en-GB" sz="2800" dirty="0"/>
              <a:t>Blood </a:t>
            </a:r>
            <a:r>
              <a:rPr lang="en-GB" sz="2800" b="0" i="0" dirty="0">
                <a:effectLst/>
              </a:rPr>
              <a:t>glucose testing was causing distress.</a:t>
            </a:r>
          </a:p>
          <a:p>
            <a:pPr marL="0" indent="0" algn="l">
              <a:buNone/>
            </a:pPr>
            <a:r>
              <a:rPr lang="en-GB" sz="2800" b="0" i="0" dirty="0">
                <a:effectLst/>
              </a:rPr>
              <a:t>Blood test investigations were requested. After a review of his home blood glucose readings, the home was advised to test at least once a day in the morning, if possible. </a:t>
            </a:r>
          </a:p>
          <a:p>
            <a:endParaRPr lang="en-US" dirty="0"/>
          </a:p>
        </p:txBody>
      </p:sp>
    </p:spTree>
    <p:extLst>
      <p:ext uri="{BB962C8B-B14F-4D97-AF65-F5344CB8AC3E}">
        <p14:creationId xmlns:p14="http://schemas.microsoft.com/office/powerpoint/2010/main" val="3729074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showing the amount of blood sugar in the blood glucose level&#10;&#10;Description automatically generated">
            <a:extLst>
              <a:ext uri="{FF2B5EF4-FFF2-40B4-BE49-F238E27FC236}">
                <a16:creationId xmlns:a16="http://schemas.microsoft.com/office/drawing/2014/main" id="{75E1C7CF-A0C5-7173-C305-346D3C0FCE5A}"/>
              </a:ext>
            </a:extLst>
          </p:cNvPr>
          <p:cNvPicPr>
            <a:picLocks noChangeAspect="1"/>
          </p:cNvPicPr>
          <p:nvPr/>
        </p:nvPicPr>
        <p:blipFill>
          <a:blip r:embed="rId3"/>
          <a:stretch>
            <a:fillRect/>
          </a:stretch>
        </p:blipFill>
        <p:spPr>
          <a:xfrm>
            <a:off x="4572000" y="0"/>
            <a:ext cx="4189228" cy="1945758"/>
          </a:xfrm>
          <a:prstGeom prst="rect">
            <a:avLst/>
          </a:prstGeom>
        </p:spPr>
      </p:pic>
      <p:sp>
        <p:nvSpPr>
          <p:cNvPr id="2" name="Title 1">
            <a:extLst>
              <a:ext uri="{FF2B5EF4-FFF2-40B4-BE49-F238E27FC236}">
                <a16:creationId xmlns:a16="http://schemas.microsoft.com/office/drawing/2014/main" id="{5B2D8C1F-02A6-93DE-B649-D0DD62D9975C}"/>
              </a:ext>
            </a:extLst>
          </p:cNvPr>
          <p:cNvSpPr>
            <a:spLocks noGrp="1"/>
          </p:cNvSpPr>
          <p:nvPr>
            <p:ph type="title"/>
          </p:nvPr>
        </p:nvSpPr>
        <p:spPr>
          <a:xfrm>
            <a:off x="255181" y="226127"/>
            <a:ext cx="3572540" cy="1143000"/>
          </a:xfrm>
        </p:spPr>
        <p:txBody>
          <a:bodyPr/>
          <a:lstStyle/>
          <a:p>
            <a:r>
              <a:rPr lang="en-US" b="1" dirty="0">
                <a:solidFill>
                  <a:srgbClr val="0070C0"/>
                </a:solidFill>
              </a:rPr>
              <a:t>Progress</a:t>
            </a:r>
          </a:p>
        </p:txBody>
      </p:sp>
      <p:sp>
        <p:nvSpPr>
          <p:cNvPr id="3" name="Content Placeholder 2">
            <a:extLst>
              <a:ext uri="{FF2B5EF4-FFF2-40B4-BE49-F238E27FC236}">
                <a16:creationId xmlns:a16="http://schemas.microsoft.com/office/drawing/2014/main" id="{10852327-80DC-F051-BDA5-F9053F6647C2}"/>
              </a:ext>
            </a:extLst>
          </p:cNvPr>
          <p:cNvSpPr>
            <a:spLocks noGrp="1"/>
          </p:cNvSpPr>
          <p:nvPr>
            <p:ph idx="1"/>
          </p:nvPr>
        </p:nvSpPr>
        <p:spPr>
          <a:xfrm>
            <a:off x="148856" y="1039514"/>
            <a:ext cx="8739963" cy="5733425"/>
          </a:xfrm>
        </p:spPr>
        <p:txBody>
          <a:bodyPr>
            <a:noAutofit/>
          </a:bodyPr>
          <a:lstStyle/>
          <a:p>
            <a:pPr marL="0" indent="0" algn="l">
              <a:buNone/>
            </a:pPr>
            <a:endParaRPr lang="en-GB" sz="1800" b="1" i="0" dirty="0">
              <a:effectLst/>
            </a:endParaRPr>
          </a:p>
          <a:p>
            <a:pPr marL="0" indent="0" algn="l">
              <a:buNone/>
            </a:pPr>
            <a:r>
              <a:rPr lang="en-GB" sz="1800" b="1" i="0" dirty="0">
                <a:effectLst/>
              </a:rPr>
              <a:t>Assessing glycaemic control</a:t>
            </a:r>
          </a:p>
          <a:p>
            <a:pPr marL="0" indent="0" algn="l">
              <a:buNone/>
            </a:pPr>
            <a:endParaRPr lang="en-GB" sz="1800" b="1" i="0" dirty="0">
              <a:effectLst/>
            </a:endParaRPr>
          </a:p>
          <a:p>
            <a:pPr algn="l">
              <a:buFont typeface="Wingdings" pitchFamily="2" charset="2"/>
              <a:buChar char="Ø"/>
            </a:pPr>
            <a:r>
              <a:rPr lang="en-GB" sz="1800" b="0" i="0" dirty="0">
                <a:effectLst/>
              </a:rPr>
              <a:t>HbA</a:t>
            </a:r>
            <a:r>
              <a:rPr lang="en-GB" sz="1800" b="0" i="0" baseline="-25000" dirty="0">
                <a:effectLst/>
              </a:rPr>
              <a:t>1c</a:t>
            </a:r>
            <a:r>
              <a:rPr lang="en-GB" sz="1800" b="0" i="0" dirty="0">
                <a:effectLst/>
              </a:rPr>
              <a:t> was 61 mmol/mol at the start of the year- now 45 mmol/mol  3 months later. </a:t>
            </a:r>
          </a:p>
          <a:p>
            <a:pPr algn="l">
              <a:buFont typeface="Wingdings" pitchFamily="2" charset="2"/>
              <a:buChar char="Ø"/>
            </a:pPr>
            <a:r>
              <a:rPr lang="en-GB" sz="1800" dirty="0"/>
              <a:t>Likely r</a:t>
            </a:r>
            <a:r>
              <a:rPr lang="en-GB" sz="1800" b="0" i="0" dirty="0">
                <a:effectLst/>
              </a:rPr>
              <a:t>eduction in oral intake. </a:t>
            </a:r>
          </a:p>
          <a:p>
            <a:pPr marL="0" indent="0">
              <a:buNone/>
            </a:pPr>
            <a:r>
              <a:rPr lang="en-GB" sz="1800" b="1" i="0" dirty="0">
                <a:effectLst/>
              </a:rPr>
              <a:t>Plan: </a:t>
            </a:r>
          </a:p>
          <a:p>
            <a:pPr marL="0" indent="0">
              <a:buNone/>
            </a:pPr>
            <a:r>
              <a:rPr lang="en-GB" sz="1800" dirty="0"/>
              <a:t>         </a:t>
            </a:r>
            <a:r>
              <a:rPr lang="en-GB" sz="1800" b="0" i="0" dirty="0">
                <a:effectLst/>
              </a:rPr>
              <a:t>1. Given his advancing dementia and frailty, the target HbA</a:t>
            </a:r>
            <a:r>
              <a:rPr lang="en-GB" sz="1800" b="0" i="0" baseline="-25000" dirty="0">
                <a:effectLst/>
              </a:rPr>
              <a:t>1c</a:t>
            </a:r>
            <a:r>
              <a:rPr lang="en-GB" sz="1800" b="0" i="0" dirty="0">
                <a:effectLst/>
              </a:rPr>
              <a:t> was relaxed to      	&lt;69 mmol/mol, as part of active de-escalation of treatment </a:t>
            </a:r>
          </a:p>
          <a:p>
            <a:pPr marL="0" indent="0" algn="l">
              <a:buNone/>
            </a:pPr>
            <a:r>
              <a:rPr lang="en-GB" sz="1800" b="0" i="0" dirty="0">
                <a:effectLst/>
              </a:rPr>
              <a:t>         2. As KH lacked the capacity to self-care and self-medicate, education and support for 	carers was key. </a:t>
            </a:r>
          </a:p>
          <a:p>
            <a:pPr marL="0" indent="0" algn="l">
              <a:buNone/>
            </a:pPr>
            <a:r>
              <a:rPr lang="en-GB" sz="1800" dirty="0"/>
              <a:t>         3. STOP </a:t>
            </a:r>
            <a:r>
              <a:rPr lang="en-GB" sz="1800" b="0" i="0" dirty="0">
                <a:effectLst/>
              </a:rPr>
              <a:t>insulin</a:t>
            </a:r>
          </a:p>
          <a:p>
            <a:pPr marL="0" indent="0" algn="l">
              <a:buNone/>
            </a:pPr>
            <a:r>
              <a:rPr lang="en-GB" sz="1800" dirty="0"/>
              <a:t>         4. R</a:t>
            </a:r>
            <a:r>
              <a:rPr lang="en-GB" sz="1800" b="0" i="0" dirty="0">
                <a:effectLst/>
              </a:rPr>
              <a:t>educe the dose of gliclazide to 40 mg BD and metformin to 500 mg BD</a:t>
            </a:r>
          </a:p>
          <a:p>
            <a:pPr marL="0" indent="0" algn="l">
              <a:buNone/>
            </a:pPr>
            <a:r>
              <a:rPr lang="en-GB" sz="1800" dirty="0"/>
              <a:t>         5. </a:t>
            </a:r>
            <a:r>
              <a:rPr lang="en-GB" sz="1800" b="0" i="0" dirty="0">
                <a:effectLst/>
              </a:rPr>
              <a:t>Accept blood glucose readings of 15–20 mmol/L</a:t>
            </a:r>
            <a:endParaRPr lang="en-GB" sz="1800" dirty="0"/>
          </a:p>
          <a:p>
            <a:pPr marL="0" indent="0" algn="l">
              <a:buNone/>
            </a:pPr>
            <a:r>
              <a:rPr lang="en-GB" sz="1800" b="1" i="0" dirty="0">
                <a:effectLst/>
              </a:rPr>
              <a:t>Rationale being;</a:t>
            </a:r>
          </a:p>
          <a:p>
            <a:pPr marL="0" indent="0" algn="l">
              <a:buNone/>
            </a:pPr>
            <a:r>
              <a:rPr lang="en-GB" sz="1800" b="0" i="0" dirty="0">
                <a:effectLst/>
              </a:rPr>
              <a:t>Unlikely to achieve longer-term risk-reduction benefits. </a:t>
            </a:r>
          </a:p>
          <a:p>
            <a:pPr marL="0" indent="0" algn="l">
              <a:buNone/>
            </a:pPr>
            <a:r>
              <a:rPr lang="en-GB" sz="1800" dirty="0"/>
              <a:t>Increased </a:t>
            </a:r>
            <a:r>
              <a:rPr lang="en-GB" sz="1800" b="0" i="0" dirty="0">
                <a:effectLst/>
              </a:rPr>
              <a:t>risk of hypoglycaemia  (&amp; blunted symptoms of hypoglycaemia)</a:t>
            </a:r>
            <a:endParaRPr lang="en-US" sz="1800" dirty="0"/>
          </a:p>
        </p:txBody>
      </p:sp>
    </p:spTree>
    <p:extLst>
      <p:ext uri="{BB962C8B-B14F-4D97-AF65-F5344CB8AC3E}">
        <p14:creationId xmlns:p14="http://schemas.microsoft.com/office/powerpoint/2010/main" val="3939505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A895-76AE-98F0-2E8B-5932792B569A}"/>
              </a:ext>
            </a:extLst>
          </p:cNvPr>
          <p:cNvSpPr>
            <a:spLocks noGrp="1"/>
          </p:cNvSpPr>
          <p:nvPr>
            <p:ph type="title"/>
          </p:nvPr>
        </p:nvSpPr>
        <p:spPr>
          <a:xfrm>
            <a:off x="522324" y="184372"/>
            <a:ext cx="7886700" cy="1325563"/>
          </a:xfrm>
        </p:spPr>
        <p:txBody>
          <a:bodyPr/>
          <a:lstStyle/>
          <a:p>
            <a:r>
              <a:rPr lang="en-US" b="1" dirty="0">
                <a:solidFill>
                  <a:schemeClr val="accent1"/>
                </a:solidFill>
              </a:rPr>
              <a:t>3 months later…</a:t>
            </a:r>
          </a:p>
        </p:txBody>
      </p:sp>
      <p:sp>
        <p:nvSpPr>
          <p:cNvPr id="3" name="Content Placeholder 2">
            <a:extLst>
              <a:ext uri="{FF2B5EF4-FFF2-40B4-BE49-F238E27FC236}">
                <a16:creationId xmlns:a16="http://schemas.microsoft.com/office/drawing/2014/main" id="{FFAB6A22-325D-21BB-CE93-AB64C0B5EA3F}"/>
              </a:ext>
            </a:extLst>
          </p:cNvPr>
          <p:cNvSpPr>
            <a:spLocks noGrp="1"/>
          </p:cNvSpPr>
          <p:nvPr>
            <p:ph idx="1"/>
          </p:nvPr>
        </p:nvSpPr>
        <p:spPr>
          <a:xfrm>
            <a:off x="202019" y="1307805"/>
            <a:ext cx="8697431" cy="5451810"/>
          </a:xfrm>
        </p:spPr>
        <p:txBody>
          <a:bodyPr>
            <a:normAutofit/>
          </a:bodyPr>
          <a:lstStyle/>
          <a:p>
            <a:pPr algn="l"/>
            <a:r>
              <a:rPr lang="en-GB" sz="1800" b="0" i="0" dirty="0">
                <a:solidFill>
                  <a:srgbClr val="1D1D1D"/>
                </a:solidFill>
                <a:effectLst/>
              </a:rPr>
              <a:t>HbA</a:t>
            </a:r>
            <a:r>
              <a:rPr lang="en-GB" sz="1800" b="0" i="0" baseline="-25000" dirty="0">
                <a:solidFill>
                  <a:srgbClr val="1D1D1D"/>
                </a:solidFill>
                <a:effectLst/>
              </a:rPr>
              <a:t>1c </a:t>
            </a:r>
            <a:r>
              <a:rPr lang="en-GB" sz="1800" b="0" i="0" dirty="0">
                <a:solidFill>
                  <a:srgbClr val="1D1D1D"/>
                </a:solidFill>
                <a:effectLst/>
              </a:rPr>
              <a:t>60 mmol/mol (average BMs around 7 mmol/L)  </a:t>
            </a:r>
          </a:p>
          <a:p>
            <a:pPr algn="l"/>
            <a:r>
              <a:rPr lang="en-GB" sz="1800" b="0" i="0" dirty="0">
                <a:solidFill>
                  <a:srgbClr val="1D1D1D"/>
                </a:solidFill>
                <a:effectLst/>
              </a:rPr>
              <a:t>Gliclazide discontinued and metformin reduced to 500 mg once daily</a:t>
            </a:r>
          </a:p>
          <a:p>
            <a:pPr marL="0" indent="0" algn="l">
              <a:buNone/>
            </a:pPr>
            <a:r>
              <a:rPr lang="en-GB" sz="1800" b="1" dirty="0">
                <a:solidFill>
                  <a:srgbClr val="1D1D1D"/>
                </a:solidFill>
              </a:rPr>
              <a:t>Considerations</a:t>
            </a:r>
          </a:p>
          <a:p>
            <a:pPr lvl="1"/>
            <a:r>
              <a:rPr lang="en-GB" sz="1800" b="0" i="0" dirty="0">
                <a:solidFill>
                  <a:srgbClr val="1D1D1D"/>
                </a:solidFill>
                <a:effectLst/>
              </a:rPr>
              <a:t>T2DM &amp; depression can exacerbate each other, which may in turn impact on dementia</a:t>
            </a:r>
          </a:p>
          <a:p>
            <a:pPr lvl="1"/>
            <a:r>
              <a:rPr lang="en-GB" sz="1800" b="0" i="0" dirty="0">
                <a:solidFill>
                  <a:srgbClr val="1D1D1D"/>
                </a:solidFill>
                <a:effectLst/>
              </a:rPr>
              <a:t>advancing  age and frailty can lead to an increase in visceral fat and reduction in body muscle mass  </a:t>
            </a:r>
            <a:r>
              <a:rPr lang="en-GB" sz="1800" b="0" i="0" dirty="0">
                <a:solidFill>
                  <a:schemeClr val="accent1"/>
                </a:solidFill>
                <a:effectLst/>
              </a:rPr>
              <a:t>‘sarcopenic obese frail phenotype’ </a:t>
            </a:r>
            <a:r>
              <a:rPr lang="en-GB" sz="1800" b="0" i="0" dirty="0">
                <a:solidFill>
                  <a:srgbClr val="1D1D1D"/>
                </a:solidFill>
                <a:effectLst/>
              </a:rPr>
              <a:t>(with increased visceral fat and insulin resistance)</a:t>
            </a:r>
          </a:p>
          <a:p>
            <a:pPr marL="457200" lvl="1" indent="0">
              <a:buNone/>
            </a:pPr>
            <a:r>
              <a:rPr lang="en-GB" sz="1800" dirty="0">
                <a:solidFill>
                  <a:srgbClr val="1D1D1D"/>
                </a:solidFill>
              </a:rPr>
              <a:t>Or </a:t>
            </a:r>
            <a:endParaRPr lang="en-GB" sz="1800" b="0" i="0" dirty="0">
              <a:solidFill>
                <a:srgbClr val="1D1D1D"/>
              </a:solidFill>
              <a:effectLst/>
            </a:endParaRPr>
          </a:p>
          <a:p>
            <a:pPr lvl="1"/>
            <a:r>
              <a:rPr lang="en-GB" sz="1800" dirty="0">
                <a:solidFill>
                  <a:schemeClr val="accent1"/>
                </a:solidFill>
              </a:rPr>
              <a:t>‘</a:t>
            </a:r>
            <a:r>
              <a:rPr lang="en-GB" sz="1800" b="0" i="0" dirty="0">
                <a:solidFill>
                  <a:schemeClr val="accent1"/>
                </a:solidFill>
                <a:effectLst/>
              </a:rPr>
              <a:t>anorexic malnourished frail phenotype’ </a:t>
            </a:r>
            <a:r>
              <a:rPr lang="en-GB" sz="1800" b="0" i="0" dirty="0">
                <a:solidFill>
                  <a:srgbClr val="1D1D1D"/>
                </a:solidFill>
                <a:effectLst/>
              </a:rPr>
              <a:t>(with muscle loss and reduced insulin resistance). </a:t>
            </a:r>
          </a:p>
          <a:p>
            <a:pPr algn="l"/>
            <a:r>
              <a:rPr lang="en-GB" sz="1800" b="0" i="0" dirty="0">
                <a:solidFill>
                  <a:srgbClr val="1D1D1D"/>
                </a:solidFill>
                <a:effectLst/>
              </a:rPr>
              <a:t>Frailty and cardiovascular risk</a:t>
            </a:r>
          </a:p>
          <a:p>
            <a:pPr algn="l"/>
            <a:r>
              <a:rPr lang="en-GB" sz="1800" b="0" i="0" dirty="0">
                <a:solidFill>
                  <a:srgbClr val="1D1D1D"/>
                </a:solidFill>
                <a:effectLst/>
              </a:rPr>
              <a:t>In people living with diabetes, there is an increased risk of sarcopenia when compared with those without diabetes. </a:t>
            </a:r>
          </a:p>
          <a:p>
            <a:pPr marL="0" indent="0">
              <a:buNone/>
            </a:pPr>
            <a:r>
              <a:rPr lang="en-US" sz="1800" b="1" dirty="0"/>
              <a:t>Deprescribing performed  (based on scoring systems and reduction of pill burden) </a:t>
            </a:r>
          </a:p>
          <a:p>
            <a:r>
              <a:rPr lang="en-US" sz="1800" dirty="0"/>
              <a:t>Rivaroxaban for AF , Atorvastatin &amp; Omeprazole stopped</a:t>
            </a:r>
          </a:p>
          <a:p>
            <a:r>
              <a:rPr lang="en-GB" sz="1800" b="0" i="0" dirty="0">
                <a:solidFill>
                  <a:srgbClr val="1D1D1D"/>
                </a:solidFill>
                <a:effectLst/>
                <a:cs typeface="Arial" panose="020B0604020202020204" pitchFamily="34" charset="0"/>
              </a:rPr>
              <a:t>Memantine and mirtazapine were switched to </a:t>
            </a:r>
            <a:r>
              <a:rPr lang="en-GB" sz="1800" b="0" i="0" dirty="0" err="1">
                <a:solidFill>
                  <a:srgbClr val="1D1D1D"/>
                </a:solidFill>
                <a:effectLst/>
                <a:cs typeface="Arial" panose="020B0604020202020204" pitchFamily="34" charset="0"/>
              </a:rPr>
              <a:t>oro</a:t>
            </a:r>
            <a:r>
              <a:rPr lang="en-GB" sz="1800" b="0" i="0" dirty="0">
                <a:solidFill>
                  <a:srgbClr val="1D1D1D"/>
                </a:solidFill>
                <a:effectLst/>
                <a:cs typeface="Arial" panose="020B0604020202020204" pitchFamily="34" charset="0"/>
              </a:rPr>
              <a:t>-dispersible formulations</a:t>
            </a:r>
            <a:endParaRPr lang="en-US" sz="1800" dirty="0"/>
          </a:p>
        </p:txBody>
      </p:sp>
    </p:spTree>
    <p:extLst>
      <p:ext uri="{BB962C8B-B14F-4D97-AF65-F5344CB8AC3E}">
        <p14:creationId xmlns:p14="http://schemas.microsoft.com/office/powerpoint/2010/main" val="3524867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B471-0D05-0F88-4FDC-F277C8065630}"/>
              </a:ext>
            </a:extLst>
          </p:cNvPr>
          <p:cNvSpPr>
            <a:spLocks noGrp="1"/>
          </p:cNvSpPr>
          <p:nvPr>
            <p:ph type="title"/>
          </p:nvPr>
        </p:nvSpPr>
        <p:spPr>
          <a:xfrm>
            <a:off x="628650" y="365126"/>
            <a:ext cx="7886700" cy="995841"/>
          </a:xfrm>
        </p:spPr>
        <p:txBody>
          <a:bodyPr/>
          <a:lstStyle/>
          <a:p>
            <a:r>
              <a:rPr lang="en-US" b="1" dirty="0">
                <a:solidFill>
                  <a:schemeClr val="accent1"/>
                </a:solidFill>
              </a:rPr>
              <a:t>Key learning </a:t>
            </a:r>
          </a:p>
        </p:txBody>
      </p:sp>
      <p:sp>
        <p:nvSpPr>
          <p:cNvPr id="3" name="Content Placeholder 2">
            <a:extLst>
              <a:ext uri="{FF2B5EF4-FFF2-40B4-BE49-F238E27FC236}">
                <a16:creationId xmlns:a16="http://schemas.microsoft.com/office/drawing/2014/main" id="{37EF2BE6-582C-FF81-CF21-DC40593493A4}"/>
              </a:ext>
            </a:extLst>
          </p:cNvPr>
          <p:cNvSpPr>
            <a:spLocks noGrp="1"/>
          </p:cNvSpPr>
          <p:nvPr>
            <p:ph idx="1"/>
          </p:nvPr>
        </p:nvSpPr>
        <p:spPr>
          <a:xfrm>
            <a:off x="542261" y="1360967"/>
            <a:ext cx="8229600" cy="5018568"/>
          </a:xfrm>
        </p:spPr>
        <p:txBody>
          <a:bodyPr>
            <a:normAutofit fontScale="92500" lnSpcReduction="10000"/>
          </a:bodyPr>
          <a:lstStyle/>
          <a:p>
            <a:pPr algn="l"/>
            <a:r>
              <a:rPr lang="en-GB" dirty="0">
                <a:solidFill>
                  <a:srgbClr val="1D1D1D"/>
                </a:solidFill>
              </a:rPr>
              <a:t>Emphasises p</a:t>
            </a:r>
            <a:r>
              <a:rPr lang="en-GB" b="0" i="0" dirty="0">
                <a:solidFill>
                  <a:srgbClr val="1D1D1D"/>
                </a:solidFill>
                <a:effectLst/>
              </a:rPr>
              <a:t>erson-centred approach in an elderly frail individual</a:t>
            </a:r>
          </a:p>
          <a:p>
            <a:pPr algn="l"/>
            <a:r>
              <a:rPr lang="en-GB" dirty="0">
                <a:solidFill>
                  <a:srgbClr val="1D1D1D"/>
                </a:solidFill>
              </a:rPr>
              <a:t>R</a:t>
            </a:r>
            <a:r>
              <a:rPr lang="en-GB" b="0" i="0" dirty="0">
                <a:solidFill>
                  <a:srgbClr val="1D1D1D"/>
                </a:solidFill>
                <a:effectLst/>
              </a:rPr>
              <a:t>isks and benefits of best practice guidance are considered.</a:t>
            </a:r>
          </a:p>
          <a:p>
            <a:pPr algn="l"/>
            <a:r>
              <a:rPr lang="en-GB" b="0" i="0" dirty="0">
                <a:solidFill>
                  <a:srgbClr val="1D1D1D"/>
                </a:solidFill>
                <a:effectLst/>
              </a:rPr>
              <a:t>Glucose-lowering treatments should be evaluated in the context of hypoglycaemia, cardiovascular risk and their effect on body weight. </a:t>
            </a:r>
          </a:p>
          <a:p>
            <a:pPr algn="l"/>
            <a:r>
              <a:rPr lang="en-GB" b="0" i="0" dirty="0">
                <a:solidFill>
                  <a:srgbClr val="1D1D1D"/>
                </a:solidFill>
                <a:effectLst/>
              </a:rPr>
              <a:t>It is important to consider life expectancy, as it may be relevant to the continuation of medication that is being used to confer a prognostic benefit. </a:t>
            </a:r>
            <a:endParaRPr lang="en-GB" dirty="0">
              <a:solidFill>
                <a:srgbClr val="1D1D1D"/>
              </a:solidFill>
            </a:endParaRPr>
          </a:p>
          <a:p>
            <a:pPr algn="l"/>
            <a:r>
              <a:rPr lang="en-GB" b="0" i="0" dirty="0">
                <a:solidFill>
                  <a:srgbClr val="1D1D1D"/>
                </a:solidFill>
                <a:effectLst/>
              </a:rPr>
              <a:t>Avoiding harm (falls risk hypo- or hyperglycaemia.</a:t>
            </a:r>
          </a:p>
          <a:p>
            <a:pPr algn="l"/>
            <a:r>
              <a:rPr lang="en-GB" dirty="0">
                <a:solidFill>
                  <a:srgbClr val="1D1D1D"/>
                </a:solidFill>
              </a:rPr>
              <a:t>Shifting </a:t>
            </a:r>
            <a:r>
              <a:rPr lang="en-GB" dirty="0"/>
              <a:t>from </a:t>
            </a:r>
            <a:r>
              <a:rPr lang="en-GB" dirty="0">
                <a:solidFill>
                  <a:schemeClr val="accent1"/>
                </a:solidFill>
              </a:rPr>
              <a:t>‘what's the matter with me?’ to </a:t>
            </a:r>
          </a:p>
          <a:p>
            <a:pPr marL="0" indent="0" algn="ctr">
              <a:buNone/>
            </a:pPr>
            <a:r>
              <a:rPr lang="en-GB" dirty="0">
                <a:solidFill>
                  <a:schemeClr val="accent1"/>
                </a:solidFill>
              </a:rPr>
              <a:t>what matters to me…</a:t>
            </a:r>
            <a:endParaRPr lang="en-GB" b="0" i="0" dirty="0">
              <a:solidFill>
                <a:schemeClr val="accent1"/>
              </a:solidFill>
              <a:effectLst/>
            </a:endParaRPr>
          </a:p>
          <a:p>
            <a:endParaRPr lang="en-US" dirty="0"/>
          </a:p>
        </p:txBody>
      </p:sp>
    </p:spTree>
    <p:extLst>
      <p:ext uri="{BB962C8B-B14F-4D97-AF65-F5344CB8AC3E}">
        <p14:creationId xmlns:p14="http://schemas.microsoft.com/office/powerpoint/2010/main" val="2688281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B32AF-8D5B-29CC-124A-27B7A846E763}"/>
              </a:ext>
            </a:extLst>
          </p:cNvPr>
          <p:cNvSpPr>
            <a:spLocks noGrp="1"/>
          </p:cNvSpPr>
          <p:nvPr>
            <p:ph type="title"/>
          </p:nvPr>
        </p:nvSpPr>
        <p:spPr/>
        <p:txBody>
          <a:bodyPr/>
          <a:lstStyle/>
          <a:p>
            <a:r>
              <a:rPr lang="en-US" b="1" dirty="0">
                <a:solidFill>
                  <a:schemeClr val="accent1"/>
                </a:solidFill>
              </a:rPr>
              <a:t>In summary ..</a:t>
            </a:r>
          </a:p>
        </p:txBody>
      </p:sp>
      <p:sp>
        <p:nvSpPr>
          <p:cNvPr id="3" name="Content Placeholder 2">
            <a:extLst>
              <a:ext uri="{FF2B5EF4-FFF2-40B4-BE49-F238E27FC236}">
                <a16:creationId xmlns:a16="http://schemas.microsoft.com/office/drawing/2014/main" id="{33E70CA7-627E-15DE-AA24-63DC619E7813}"/>
              </a:ext>
            </a:extLst>
          </p:cNvPr>
          <p:cNvSpPr>
            <a:spLocks noGrp="1"/>
          </p:cNvSpPr>
          <p:nvPr>
            <p:ph idx="1"/>
          </p:nvPr>
        </p:nvSpPr>
        <p:spPr>
          <a:xfrm>
            <a:off x="628650" y="1616149"/>
            <a:ext cx="7886700" cy="4560814"/>
          </a:xfrm>
        </p:spPr>
        <p:txBody>
          <a:bodyPr>
            <a:normAutofit/>
          </a:bodyPr>
          <a:lstStyle/>
          <a:p>
            <a:pPr marL="0" indent="0">
              <a:buNone/>
              <a:defRPr sz="2000">
                <a:solidFill>
                  <a:srgbClr val="282828"/>
                </a:solidFill>
              </a:defRPr>
            </a:pPr>
            <a:r>
              <a:rPr lang="en-GB" sz="2400" dirty="0">
                <a:solidFill>
                  <a:schemeClr val="accent1"/>
                </a:solidFill>
              </a:rPr>
              <a:t>Common</a:t>
            </a:r>
          </a:p>
          <a:p>
            <a:pPr marL="0" indent="0">
              <a:buNone/>
              <a:defRPr sz="2000">
                <a:solidFill>
                  <a:srgbClr val="282828"/>
                </a:solidFill>
              </a:defRPr>
            </a:pPr>
            <a:r>
              <a:rPr lang="en-GB" dirty="0"/>
              <a:t>T2DM (15-20%  of &gt;75yr olds)</a:t>
            </a:r>
          </a:p>
          <a:p>
            <a:pPr marL="0" indent="0">
              <a:buNone/>
              <a:defRPr sz="2000">
                <a:solidFill>
                  <a:srgbClr val="282828"/>
                </a:solidFill>
              </a:defRPr>
            </a:pPr>
            <a:r>
              <a:rPr lang="en-GB" dirty="0"/>
              <a:t>Atypical presentation of hypos</a:t>
            </a:r>
          </a:p>
          <a:p>
            <a:pPr marL="0" indent="0">
              <a:buNone/>
              <a:defRPr sz="2000">
                <a:solidFill>
                  <a:srgbClr val="282828"/>
                </a:solidFill>
              </a:defRPr>
            </a:pPr>
            <a:endParaRPr lang="en-GB" dirty="0">
              <a:solidFill>
                <a:schemeClr val="accent1"/>
              </a:solidFill>
            </a:endParaRPr>
          </a:p>
          <a:p>
            <a:pPr marL="0" indent="0">
              <a:buNone/>
              <a:defRPr sz="2000">
                <a:solidFill>
                  <a:srgbClr val="282828"/>
                </a:solidFill>
              </a:defRPr>
            </a:pPr>
            <a:r>
              <a:rPr lang="en-GB" dirty="0">
                <a:solidFill>
                  <a:schemeClr val="accent1"/>
                </a:solidFill>
              </a:rPr>
              <a:t>Emerging </a:t>
            </a:r>
          </a:p>
          <a:p>
            <a:pPr marL="0" indent="0">
              <a:buNone/>
              <a:defRPr sz="2000">
                <a:solidFill>
                  <a:srgbClr val="282828"/>
                </a:solidFill>
              </a:defRPr>
            </a:pPr>
            <a:r>
              <a:rPr lang="en-GB" dirty="0"/>
              <a:t>Comorbidities guide care</a:t>
            </a:r>
            <a:endParaRPr lang="en-GB" dirty="0">
              <a:solidFill>
                <a:schemeClr val="accent1"/>
              </a:solidFill>
            </a:endParaRPr>
          </a:p>
          <a:p>
            <a:pPr marL="0" indent="0">
              <a:buNone/>
              <a:defRPr sz="2000">
                <a:solidFill>
                  <a:srgbClr val="282828"/>
                </a:solidFill>
              </a:defRPr>
            </a:pPr>
            <a:r>
              <a:rPr lang="en-GB" dirty="0"/>
              <a:t>Dual therapy early</a:t>
            </a:r>
          </a:p>
          <a:p>
            <a:pPr marL="0" indent="0">
              <a:buNone/>
              <a:defRPr sz="2000">
                <a:solidFill>
                  <a:srgbClr val="282828"/>
                </a:solidFill>
              </a:defRPr>
            </a:pPr>
            <a:endParaRPr lang="en-GB" dirty="0">
              <a:solidFill>
                <a:schemeClr val="accent1"/>
              </a:solidFill>
            </a:endParaRPr>
          </a:p>
          <a:p>
            <a:pPr marL="0" indent="0">
              <a:buNone/>
              <a:defRPr sz="2000">
                <a:solidFill>
                  <a:srgbClr val="282828"/>
                </a:solidFill>
              </a:defRPr>
            </a:pPr>
            <a:r>
              <a:rPr lang="en-GB" dirty="0">
                <a:solidFill>
                  <a:schemeClr val="accent1"/>
                </a:solidFill>
              </a:rPr>
              <a:t>Important </a:t>
            </a:r>
          </a:p>
          <a:p>
            <a:pPr marL="0" indent="0">
              <a:buNone/>
              <a:defRPr sz="2000">
                <a:solidFill>
                  <a:srgbClr val="282828"/>
                </a:solidFill>
              </a:defRPr>
            </a:pPr>
            <a:r>
              <a:rPr lang="en-GB" dirty="0"/>
              <a:t>Patient-centred decisions</a:t>
            </a:r>
          </a:p>
          <a:p>
            <a:pPr marL="0" indent="0">
              <a:buNone/>
              <a:defRPr sz="2000">
                <a:solidFill>
                  <a:srgbClr val="282828"/>
                </a:solidFill>
              </a:defRPr>
            </a:pPr>
            <a:r>
              <a:rPr lang="en-GB" dirty="0"/>
              <a:t>Simplify regimes</a:t>
            </a:r>
          </a:p>
          <a:p>
            <a:pPr marL="0" indent="0">
              <a:buNone/>
              <a:defRPr sz="2000">
                <a:solidFill>
                  <a:srgbClr val="282828"/>
                </a:solidFill>
              </a:defRPr>
            </a:pPr>
            <a:endParaRPr lang="en-GB" dirty="0"/>
          </a:p>
          <a:p>
            <a:endParaRPr lang="en-US" dirty="0"/>
          </a:p>
        </p:txBody>
      </p:sp>
    </p:spTree>
    <p:extLst>
      <p:ext uri="{BB962C8B-B14F-4D97-AF65-F5344CB8AC3E}">
        <p14:creationId xmlns:p14="http://schemas.microsoft.com/office/powerpoint/2010/main" val="3370326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b="1" dirty="0">
                <a:solidFill>
                  <a:srgbClr val="0070C0"/>
                </a:solidFill>
              </a:rPr>
              <a:t>Why </a:t>
            </a:r>
            <a:r>
              <a:rPr lang="en-GB" b="1" dirty="0">
                <a:solidFill>
                  <a:srgbClr val="0070C0"/>
                </a:solidFill>
              </a:rPr>
              <a:t>diabetes is important to </a:t>
            </a:r>
            <a:r>
              <a:rPr b="1" dirty="0">
                <a:solidFill>
                  <a:srgbClr val="0070C0"/>
                </a:solidFill>
              </a:rPr>
              <a:t>Old Age Psychiatr</a:t>
            </a:r>
            <a:r>
              <a:rPr lang="en-GB" b="1" dirty="0" err="1">
                <a:solidFill>
                  <a:srgbClr val="0070C0"/>
                </a:solidFill>
              </a:rPr>
              <a:t>ists</a:t>
            </a:r>
            <a:endParaRPr b="1" dirty="0">
              <a:solidFill>
                <a:srgbClr val="0070C0"/>
              </a:solidFill>
            </a:endParaRPr>
          </a:p>
        </p:txBody>
      </p:sp>
      <p:sp>
        <p:nvSpPr>
          <p:cNvPr id="3" name="Content Placeholder 2"/>
          <p:cNvSpPr>
            <a:spLocks noGrp="1"/>
          </p:cNvSpPr>
          <p:nvPr>
            <p:ph idx="1"/>
          </p:nvPr>
        </p:nvSpPr>
        <p:spPr/>
        <p:txBody>
          <a:bodyPr>
            <a:normAutofit lnSpcReduction="10000"/>
          </a:bodyPr>
          <a:lstStyle/>
          <a:p>
            <a:endParaRPr lang="en-GB" dirty="0"/>
          </a:p>
          <a:p>
            <a:r>
              <a:rPr lang="en-GB" dirty="0"/>
              <a:t>15–20% of people &gt;75 </a:t>
            </a:r>
            <a:r>
              <a:rPr lang="en-GB" dirty="0" err="1"/>
              <a:t>yrs</a:t>
            </a:r>
            <a:r>
              <a:rPr lang="en-GB" dirty="0"/>
              <a:t> have diabetes (higher in frailty)</a:t>
            </a:r>
          </a:p>
          <a:p>
            <a:r>
              <a:rPr lang="en-GB" dirty="0"/>
              <a:t>Significant proportion undiagnosed </a:t>
            </a:r>
          </a:p>
          <a:p>
            <a:r>
              <a:rPr lang="en-GB" dirty="0"/>
              <a:t>Older adults often present atypically </a:t>
            </a:r>
          </a:p>
          <a:p>
            <a:pPr lvl="1"/>
            <a:r>
              <a:rPr lang="en-GB" dirty="0"/>
              <a:t>e.g. falls, delirium, cognitive decline, rec UTIs</a:t>
            </a:r>
          </a:p>
          <a:p>
            <a:r>
              <a:rPr lang="en-GB" dirty="0"/>
              <a:t>Antipsychotics increase metabolic risk—monitoring is essential.</a:t>
            </a:r>
          </a:p>
          <a:p>
            <a:r>
              <a:rPr lang="en-GB" dirty="0"/>
              <a:t>Diabetes is a risk factor for vascular dementia  (</a:t>
            </a:r>
            <a:r>
              <a:rPr lang="en-GB" dirty="0" err="1"/>
              <a:t>exac</a:t>
            </a:r>
            <a:r>
              <a:rPr lang="en-GB" dirty="0"/>
              <a:t>. Alzheimer's dementia)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816" y="547815"/>
            <a:ext cx="4145221" cy="1680519"/>
          </a:xfrm>
        </p:spPr>
        <p:txBody>
          <a:bodyPr>
            <a:normAutofit/>
          </a:bodyPr>
          <a:lstStyle/>
          <a:p>
            <a:pPr algn="ctr"/>
            <a:r>
              <a:rPr lang="en-GB" b="1" dirty="0">
                <a:solidFill>
                  <a:srgbClr val="0070C0"/>
                </a:solidFill>
              </a:rPr>
              <a:t>HbA1c Targets in Older Adults</a:t>
            </a:r>
          </a:p>
        </p:txBody>
      </p:sp>
      <p:sp>
        <p:nvSpPr>
          <p:cNvPr id="3" name="Content Placeholder 2"/>
          <p:cNvSpPr>
            <a:spLocks noGrp="1"/>
          </p:cNvSpPr>
          <p:nvPr>
            <p:ph idx="1"/>
          </p:nvPr>
        </p:nvSpPr>
        <p:spPr>
          <a:xfrm>
            <a:off x="5173883" y="547815"/>
            <a:ext cx="3857407" cy="3109785"/>
          </a:xfrm>
        </p:spPr>
        <p:txBody>
          <a:bodyPr anchor="ctr">
            <a:normAutofit/>
          </a:bodyPr>
          <a:lstStyle/>
          <a:p>
            <a:pPr>
              <a:lnSpc>
                <a:spcPct val="90000"/>
              </a:lnSpc>
            </a:pPr>
            <a:r>
              <a:rPr lang="en-GB" sz="1600" dirty="0"/>
              <a:t>Fit: 48–58 mmol/mol (6.5%) </a:t>
            </a:r>
          </a:p>
          <a:p>
            <a:pPr>
              <a:lnSpc>
                <a:spcPct val="90000"/>
              </a:lnSpc>
            </a:pPr>
            <a:r>
              <a:rPr lang="en-GB" sz="1600" dirty="0"/>
              <a:t>Mild–moderate frailty: </a:t>
            </a:r>
          </a:p>
          <a:p>
            <a:pPr lvl="1">
              <a:lnSpc>
                <a:spcPct val="90000"/>
              </a:lnSpc>
            </a:pPr>
            <a:r>
              <a:rPr lang="en-GB" sz="1600" dirty="0"/>
              <a:t>Aim for 58–64 mmol/mol</a:t>
            </a:r>
          </a:p>
          <a:p>
            <a:pPr>
              <a:lnSpc>
                <a:spcPct val="90000"/>
              </a:lnSpc>
            </a:pPr>
            <a:r>
              <a:rPr lang="en-GB" sz="1600" dirty="0"/>
              <a:t>Severe frailty: </a:t>
            </a:r>
          </a:p>
          <a:p>
            <a:pPr lvl="1">
              <a:lnSpc>
                <a:spcPct val="90000"/>
              </a:lnSpc>
            </a:pPr>
            <a:r>
              <a:rPr lang="en-GB" sz="1600" dirty="0"/>
              <a:t>avoid symptoms &amp; hypos</a:t>
            </a:r>
          </a:p>
          <a:p>
            <a:pPr>
              <a:lnSpc>
                <a:spcPct val="90000"/>
              </a:lnSpc>
            </a:pPr>
            <a:r>
              <a:rPr lang="en-GB" sz="1600" dirty="0"/>
              <a:t>End of life: comfort-focused</a:t>
            </a:r>
          </a:p>
          <a:p>
            <a:pPr>
              <a:lnSpc>
                <a:spcPct val="90000"/>
              </a:lnSpc>
            </a:pPr>
            <a:endParaRPr lang="en-GB" sz="1600" dirty="0"/>
          </a:p>
        </p:txBody>
      </p:sp>
      <p:pic>
        <p:nvPicPr>
          <p:cNvPr id="11" name="Picture 8">
            <a:extLst>
              <a:ext uri="{FF2B5EF4-FFF2-40B4-BE49-F238E27FC236}">
                <a16:creationId xmlns:a16="http://schemas.microsoft.com/office/drawing/2014/main" id="{EA9F6582-A1B9-84C1-6A99-63AA85241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323" r="2" b="12166"/>
          <a:stretch>
            <a:fillRect/>
          </a:stretch>
        </p:blipFill>
        <p:spPr bwMode="auto">
          <a:xfrm>
            <a:off x="112710" y="2939971"/>
            <a:ext cx="4391328" cy="23938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A1BBDC6-F30C-7EB5-0186-C53F5D8E9E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36" r="6421" b="7289"/>
          <a:stretch/>
        </p:blipFill>
        <p:spPr bwMode="auto">
          <a:xfrm>
            <a:off x="4795284" y="4175918"/>
            <a:ext cx="3728900" cy="16081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6CE672F-FE53-D4CA-411C-D3CC4E3A2D7E}"/>
              </a:ext>
            </a:extLst>
          </p:cNvPr>
          <p:cNvSpPr txBox="1"/>
          <p:nvPr/>
        </p:nvSpPr>
        <p:spPr>
          <a:xfrm>
            <a:off x="5833240" y="3640546"/>
            <a:ext cx="1979271" cy="369332"/>
          </a:xfrm>
          <a:prstGeom prst="rect">
            <a:avLst/>
          </a:prstGeom>
          <a:noFill/>
        </p:spPr>
        <p:txBody>
          <a:bodyPr wrap="square" rtlCol="0">
            <a:spAutoFit/>
          </a:bodyPr>
          <a:lstStyle/>
          <a:p>
            <a:r>
              <a:rPr lang="en-US" dirty="0"/>
              <a:t>HbA</a:t>
            </a:r>
            <a:r>
              <a:rPr lang="en-US" sz="1400" dirty="0"/>
              <a:t>1</a:t>
            </a:r>
            <a:r>
              <a:rPr lang="en-US" dirty="0"/>
              <a:t>C</a:t>
            </a:r>
          </a:p>
        </p:txBody>
      </p:sp>
      <p:sp>
        <p:nvSpPr>
          <p:cNvPr id="14" name="TextBox 13">
            <a:extLst>
              <a:ext uri="{FF2B5EF4-FFF2-40B4-BE49-F238E27FC236}">
                <a16:creationId xmlns:a16="http://schemas.microsoft.com/office/drawing/2014/main" id="{6556532A-546A-76DA-77AA-0FAA84EE8A8A}"/>
              </a:ext>
            </a:extLst>
          </p:cNvPr>
          <p:cNvSpPr txBox="1"/>
          <p:nvPr/>
        </p:nvSpPr>
        <p:spPr>
          <a:xfrm>
            <a:off x="212650" y="5986130"/>
            <a:ext cx="8825023" cy="646331"/>
          </a:xfrm>
          <a:prstGeom prst="rect">
            <a:avLst/>
          </a:prstGeom>
          <a:noFill/>
        </p:spPr>
        <p:txBody>
          <a:bodyPr wrap="square" rtlCol="0">
            <a:spAutoFit/>
          </a:bodyPr>
          <a:lstStyle/>
          <a:p>
            <a:pPr algn="ctr"/>
            <a:r>
              <a:rPr lang="en-GB" sz="1800" dirty="0">
                <a:solidFill>
                  <a:srgbClr val="333333"/>
                </a:solidFill>
                <a:effectLst/>
                <a:latin typeface="Arial" panose="020B0604020202020204" pitchFamily="34" charset="0"/>
                <a:ea typeface="Calibri" panose="020F0502020204030204" pitchFamily="34" charset="0"/>
              </a:rPr>
              <a:t>Since June 2011, the way HbA1C values are reported has switched from a percentage,  to a measurement in </a:t>
            </a:r>
            <a:r>
              <a:rPr lang="en-GB" sz="1800" dirty="0" err="1">
                <a:solidFill>
                  <a:srgbClr val="333333"/>
                </a:solidFill>
                <a:effectLst/>
                <a:latin typeface="Arial" panose="020B0604020202020204" pitchFamily="34" charset="0"/>
                <a:ea typeface="Calibri" panose="020F0502020204030204" pitchFamily="34" charset="0"/>
              </a:rPr>
              <a:t>mmols</a:t>
            </a:r>
            <a:r>
              <a:rPr lang="en-GB" sz="1800" dirty="0">
                <a:solidFill>
                  <a:srgbClr val="333333"/>
                </a:solidFill>
                <a:effectLst/>
                <a:latin typeface="Arial" panose="020B0604020202020204" pitchFamily="34" charset="0"/>
                <a:ea typeface="Calibri" panose="020F0502020204030204" pitchFamily="34" charset="0"/>
              </a:rPr>
              <a:t>/mol.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chart showing the level of diabetes&#10;&#10;Description automatically generated">
            <a:extLst>
              <a:ext uri="{FF2B5EF4-FFF2-40B4-BE49-F238E27FC236}">
                <a16:creationId xmlns:a16="http://schemas.microsoft.com/office/drawing/2014/main" id="{CFE15D1B-1973-F46B-4155-7BE97CBE1B0F}"/>
              </a:ext>
            </a:extLst>
          </p:cNvPr>
          <p:cNvPicPr>
            <a:picLocks noGrp="1" noChangeAspect="1"/>
          </p:cNvPicPr>
          <p:nvPr>
            <p:ph idx="1"/>
          </p:nvPr>
        </p:nvPicPr>
        <p:blipFill rotWithShape="1">
          <a:blip r:embed="rId2"/>
          <a:srcRect t="10136"/>
          <a:stretch/>
        </p:blipFill>
        <p:spPr>
          <a:xfrm>
            <a:off x="507776" y="793186"/>
            <a:ext cx="7977005" cy="5376355"/>
          </a:xfrm>
        </p:spPr>
      </p:pic>
      <p:sp>
        <p:nvSpPr>
          <p:cNvPr id="2" name="5-point Star 1">
            <a:extLst>
              <a:ext uri="{FF2B5EF4-FFF2-40B4-BE49-F238E27FC236}">
                <a16:creationId xmlns:a16="http://schemas.microsoft.com/office/drawing/2014/main" id="{45B42A26-2D70-9B67-E350-FF23DACF993A}"/>
              </a:ext>
            </a:extLst>
          </p:cNvPr>
          <p:cNvSpPr/>
          <p:nvPr/>
        </p:nvSpPr>
        <p:spPr>
          <a:xfrm>
            <a:off x="1805651" y="1794077"/>
            <a:ext cx="659757" cy="57873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a:extLst>
              <a:ext uri="{FF2B5EF4-FFF2-40B4-BE49-F238E27FC236}">
                <a16:creationId xmlns:a16="http://schemas.microsoft.com/office/drawing/2014/main" id="{AD5DF6A0-0E20-90C5-CE49-9883BE6C2024}"/>
              </a:ext>
            </a:extLst>
          </p:cNvPr>
          <p:cNvSpPr/>
          <p:nvPr/>
        </p:nvSpPr>
        <p:spPr>
          <a:xfrm>
            <a:off x="2965049" y="1402468"/>
            <a:ext cx="659757" cy="578734"/>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extBox 3">
            <a:extLst>
              <a:ext uri="{FF2B5EF4-FFF2-40B4-BE49-F238E27FC236}">
                <a16:creationId xmlns:a16="http://schemas.microsoft.com/office/drawing/2014/main" id="{81B87240-55C4-E386-C98B-ED3ACE65D734}"/>
              </a:ext>
            </a:extLst>
          </p:cNvPr>
          <p:cNvSpPr txBox="1"/>
          <p:nvPr/>
        </p:nvSpPr>
        <p:spPr>
          <a:xfrm>
            <a:off x="1886672" y="1981201"/>
            <a:ext cx="578736" cy="276999"/>
          </a:xfrm>
          <a:prstGeom prst="rect">
            <a:avLst/>
          </a:prstGeom>
          <a:noFill/>
        </p:spPr>
        <p:txBody>
          <a:bodyPr wrap="square" rtlCol="0">
            <a:spAutoFit/>
          </a:bodyPr>
          <a:lstStyle/>
          <a:p>
            <a:r>
              <a:rPr lang="en-US" sz="1200" dirty="0">
                <a:solidFill>
                  <a:schemeClr val="bg1"/>
                </a:solidFill>
              </a:rPr>
              <a:t>48-58</a:t>
            </a:r>
          </a:p>
        </p:txBody>
      </p:sp>
      <p:sp>
        <p:nvSpPr>
          <p:cNvPr id="5" name="TextBox 4">
            <a:extLst>
              <a:ext uri="{FF2B5EF4-FFF2-40B4-BE49-F238E27FC236}">
                <a16:creationId xmlns:a16="http://schemas.microsoft.com/office/drawing/2014/main" id="{9D000965-5B6D-8889-5878-B9C61D8315F5}"/>
              </a:ext>
            </a:extLst>
          </p:cNvPr>
          <p:cNvSpPr txBox="1"/>
          <p:nvPr/>
        </p:nvSpPr>
        <p:spPr>
          <a:xfrm>
            <a:off x="3042214" y="1553335"/>
            <a:ext cx="756213" cy="276999"/>
          </a:xfrm>
          <a:prstGeom prst="rect">
            <a:avLst/>
          </a:prstGeom>
          <a:noFill/>
        </p:spPr>
        <p:txBody>
          <a:bodyPr wrap="square" rtlCol="0">
            <a:spAutoFit/>
          </a:bodyPr>
          <a:lstStyle/>
          <a:p>
            <a:r>
              <a:rPr lang="en-US" sz="1200" dirty="0"/>
              <a:t>58-64</a:t>
            </a:r>
          </a:p>
        </p:txBody>
      </p:sp>
    </p:spTree>
    <p:extLst>
      <p:ext uri="{BB962C8B-B14F-4D97-AF65-F5344CB8AC3E}">
        <p14:creationId xmlns:p14="http://schemas.microsoft.com/office/powerpoint/2010/main" val="307937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E1D41E-24B0-D987-9A93-A84CC90C96E5}"/>
              </a:ext>
            </a:extLst>
          </p:cNvPr>
          <p:cNvSpPr>
            <a:spLocks noGrp="1"/>
          </p:cNvSpPr>
          <p:nvPr>
            <p:ph type="title"/>
          </p:nvPr>
        </p:nvSpPr>
        <p:spPr>
          <a:xfrm>
            <a:off x="628650" y="365127"/>
            <a:ext cx="7886700" cy="1054100"/>
          </a:xfrm>
        </p:spPr>
        <p:txBody>
          <a:bodyPr>
            <a:normAutofit/>
          </a:bodyPr>
          <a:lstStyle/>
          <a:p>
            <a:pPr algn="ctr"/>
            <a:r>
              <a:rPr lang="en-GB" b="1" dirty="0">
                <a:solidFill>
                  <a:srgbClr val="0070C0"/>
                </a:solidFill>
              </a:rPr>
              <a:t>Rockwood frailty score</a:t>
            </a:r>
            <a:endParaRPr lang="en-US" b="1" dirty="0">
              <a:solidFill>
                <a:srgbClr val="0070C0"/>
              </a:solidFill>
            </a:endParaRPr>
          </a:p>
        </p:txBody>
      </p:sp>
      <p:sp>
        <p:nvSpPr>
          <p:cNvPr id="9" name="Content Placeholder 8">
            <a:extLst>
              <a:ext uri="{FF2B5EF4-FFF2-40B4-BE49-F238E27FC236}">
                <a16:creationId xmlns:a16="http://schemas.microsoft.com/office/drawing/2014/main" id="{ECD74495-1C0C-29B9-675F-30CBDFE47F9C}"/>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85309AB5-9F7A-0CD7-C028-8A2B39AA3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517612"/>
            <a:ext cx="8070112" cy="506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91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CCC7-E6F7-3482-7745-8A0FDCE92C74}"/>
              </a:ext>
            </a:extLst>
          </p:cNvPr>
          <p:cNvSpPr>
            <a:spLocks noGrp="1"/>
          </p:cNvSpPr>
          <p:nvPr>
            <p:ph type="title"/>
          </p:nvPr>
        </p:nvSpPr>
        <p:spPr>
          <a:xfrm>
            <a:off x="457200" y="274638"/>
            <a:ext cx="8229600" cy="1030649"/>
          </a:xfrm>
        </p:spPr>
        <p:txBody>
          <a:bodyPr>
            <a:normAutofit fontScale="90000"/>
          </a:bodyPr>
          <a:lstStyle/>
          <a:p>
            <a:r>
              <a:rPr lang="en-GB" b="1" dirty="0">
                <a:solidFill>
                  <a:srgbClr val="0070C0"/>
                </a:solidFill>
              </a:rPr>
              <a:t>Healthy/pre-frail elderly </a:t>
            </a:r>
            <a:br>
              <a:rPr lang="en-GB" dirty="0"/>
            </a:br>
            <a:endParaRPr lang="en-US" dirty="0"/>
          </a:p>
        </p:txBody>
      </p:sp>
      <p:sp>
        <p:nvSpPr>
          <p:cNvPr id="3" name="Content Placeholder 2">
            <a:extLst>
              <a:ext uri="{FF2B5EF4-FFF2-40B4-BE49-F238E27FC236}">
                <a16:creationId xmlns:a16="http://schemas.microsoft.com/office/drawing/2014/main" id="{37246BF9-1348-B8F3-B078-53569F390BAA}"/>
              </a:ext>
            </a:extLst>
          </p:cNvPr>
          <p:cNvSpPr>
            <a:spLocks noGrp="1"/>
          </p:cNvSpPr>
          <p:nvPr>
            <p:ph idx="1"/>
          </p:nvPr>
        </p:nvSpPr>
        <p:spPr>
          <a:xfrm>
            <a:off x="233916" y="983158"/>
            <a:ext cx="6953693" cy="5600204"/>
          </a:xfrm>
        </p:spPr>
        <p:txBody>
          <a:bodyPr>
            <a:noAutofit/>
          </a:bodyPr>
          <a:lstStyle/>
          <a:p>
            <a:pPr marL="0" indent="0">
              <a:buNone/>
            </a:pPr>
            <a:r>
              <a:rPr lang="en-GB" sz="2000" b="1" dirty="0"/>
              <a:t>Status: </a:t>
            </a:r>
            <a:r>
              <a:rPr lang="en-GB" sz="2000" dirty="0"/>
              <a:t>CFS 1-4</a:t>
            </a:r>
          </a:p>
          <a:p>
            <a:pPr marL="57150" indent="0">
              <a:buNone/>
            </a:pPr>
            <a:r>
              <a:rPr lang="en-GB" sz="2000" dirty="0"/>
              <a:t>Functional and independent, life expectancy of more than 10 years</a:t>
            </a:r>
          </a:p>
          <a:p>
            <a:pPr marL="0" indent="0">
              <a:buNone/>
            </a:pPr>
            <a:r>
              <a:rPr lang="en-GB" sz="2000" b="1" dirty="0"/>
              <a:t>Treatment goals</a:t>
            </a:r>
          </a:p>
          <a:p>
            <a:pPr marL="57150" indent="0">
              <a:buNone/>
            </a:pPr>
            <a:r>
              <a:rPr lang="en-GB" sz="2000" dirty="0"/>
              <a:t>reverse frailty /limit progression</a:t>
            </a:r>
          </a:p>
          <a:p>
            <a:pPr marL="57150" indent="0">
              <a:buNone/>
            </a:pPr>
            <a:r>
              <a:rPr lang="en-GB" sz="2000" dirty="0"/>
              <a:t>prevent or delay macrovascular and microvascular complications</a:t>
            </a:r>
          </a:p>
          <a:p>
            <a:pPr marL="0" indent="0">
              <a:buNone/>
            </a:pPr>
            <a:r>
              <a:rPr lang="en-GB" sz="2000" b="1" dirty="0"/>
              <a:t>Recommended interventions </a:t>
            </a:r>
          </a:p>
          <a:p>
            <a:pPr marL="0" indent="0">
              <a:buNone/>
            </a:pPr>
            <a:r>
              <a:rPr lang="en-GB" sz="2000" dirty="0"/>
              <a:t> Tight glycaemic control, resistance exercise and nutritional interventions, statin therapy unless contraindicated or not tolerated</a:t>
            </a:r>
          </a:p>
          <a:p>
            <a:pPr marL="0" indent="0">
              <a:buNone/>
            </a:pPr>
            <a:r>
              <a:rPr lang="en-GB" sz="2000" b="1" dirty="0"/>
              <a:t>Recommended targets </a:t>
            </a:r>
          </a:p>
          <a:p>
            <a:pPr marL="342900" lvl="1" indent="-342900">
              <a:buFont typeface="Wingdings" pitchFamily="2" charset="2"/>
              <a:buChar char="Ø"/>
            </a:pPr>
            <a:r>
              <a:rPr lang="en-GB" sz="2000" dirty="0"/>
              <a:t>HbA1c 6.5%  (48 mmol/mol) </a:t>
            </a:r>
          </a:p>
          <a:p>
            <a:pPr marL="342900" lvl="1" indent="-342900">
              <a:buFont typeface="Wingdings" pitchFamily="2" charset="2"/>
              <a:buChar char="Ø"/>
            </a:pPr>
            <a:r>
              <a:rPr lang="en-GB" sz="2000" dirty="0"/>
              <a:t>Blood glucose 5.0 to 8.0 mmol/L </a:t>
            </a:r>
          </a:p>
          <a:p>
            <a:pPr marL="342900" lvl="1" indent="-342900">
              <a:buFont typeface="Wingdings" pitchFamily="2" charset="2"/>
              <a:buChar char="Ø"/>
            </a:pPr>
            <a:r>
              <a:rPr lang="en-GB" sz="2000" dirty="0"/>
              <a:t>BP less than140/90 mmHg</a:t>
            </a:r>
          </a:p>
          <a:p>
            <a:pPr marL="400050" lvl="1" indent="0">
              <a:buNone/>
            </a:pPr>
            <a:endParaRPr lang="en-GB" sz="2400" dirty="0"/>
          </a:p>
        </p:txBody>
      </p:sp>
      <p:sp>
        <p:nvSpPr>
          <p:cNvPr id="8" name="Rectangle 8">
            <a:extLst>
              <a:ext uri="{FF2B5EF4-FFF2-40B4-BE49-F238E27FC236}">
                <a16:creationId xmlns:a16="http://schemas.microsoft.com/office/drawing/2014/main" id="{31B8656C-E4AD-A0D1-3069-E171AB426CED}"/>
              </a:ext>
            </a:extLst>
          </p:cNvPr>
          <p:cNvSpPr>
            <a:spLocks noChangeArrowheads="1"/>
          </p:cNvSpPr>
          <p:nvPr/>
        </p:nvSpPr>
        <p:spPr bwMode="auto">
          <a:xfrm>
            <a:off x="6400800" y="4541829"/>
            <a:ext cx="43793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127" name="Picture 1" descr="A chart of a number of old people&#10;&#10;Description automatically generated">
            <a:extLst>
              <a:ext uri="{FF2B5EF4-FFF2-40B4-BE49-F238E27FC236}">
                <a16:creationId xmlns:a16="http://schemas.microsoft.com/office/drawing/2014/main" id="{6D73BCC0-D32E-7FFE-DBB7-28517A251E1D}"/>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t="11748" b="44385"/>
          <a:stretch/>
        </p:blipFill>
        <p:spPr bwMode="auto">
          <a:xfrm>
            <a:off x="4731488" y="4373301"/>
            <a:ext cx="4284921" cy="243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789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white box&#10;&#10;Description automatically generated">
            <a:extLst>
              <a:ext uri="{FF2B5EF4-FFF2-40B4-BE49-F238E27FC236}">
                <a16:creationId xmlns:a16="http://schemas.microsoft.com/office/drawing/2014/main" id="{047FC016-6533-DC35-698C-E6E178F26167}"/>
              </a:ext>
            </a:extLst>
          </p:cNvPr>
          <p:cNvPicPr>
            <a:picLocks noChangeAspect="1"/>
          </p:cNvPicPr>
          <p:nvPr/>
        </p:nvPicPr>
        <p:blipFill>
          <a:blip r:embed="rId3"/>
          <a:stretch>
            <a:fillRect/>
          </a:stretch>
        </p:blipFill>
        <p:spPr>
          <a:xfrm>
            <a:off x="5089301" y="1555970"/>
            <a:ext cx="4054699" cy="1527472"/>
          </a:xfrm>
          <a:prstGeom prst="rect">
            <a:avLst/>
          </a:prstGeom>
        </p:spPr>
      </p:pic>
      <p:sp>
        <p:nvSpPr>
          <p:cNvPr id="2" name="Title 1">
            <a:extLst>
              <a:ext uri="{FF2B5EF4-FFF2-40B4-BE49-F238E27FC236}">
                <a16:creationId xmlns:a16="http://schemas.microsoft.com/office/drawing/2014/main" id="{86934A95-9757-FE81-5544-7B1E3F4C428B}"/>
              </a:ext>
            </a:extLst>
          </p:cNvPr>
          <p:cNvSpPr>
            <a:spLocks noGrp="1"/>
          </p:cNvSpPr>
          <p:nvPr>
            <p:ph type="title"/>
          </p:nvPr>
        </p:nvSpPr>
        <p:spPr>
          <a:xfrm>
            <a:off x="457200" y="136415"/>
            <a:ext cx="8229600" cy="1143000"/>
          </a:xfrm>
        </p:spPr>
        <p:txBody>
          <a:bodyPr>
            <a:normAutofit fontScale="90000"/>
          </a:bodyPr>
          <a:lstStyle/>
          <a:p>
            <a:r>
              <a:rPr lang="en-GB" b="1" dirty="0">
                <a:solidFill>
                  <a:srgbClr val="0070C0"/>
                </a:solidFill>
              </a:rPr>
              <a:t>Mild-moderately frail </a:t>
            </a:r>
            <a:br>
              <a:rPr lang="en-GB" dirty="0"/>
            </a:br>
            <a:endParaRPr lang="en-US" dirty="0"/>
          </a:p>
        </p:txBody>
      </p:sp>
      <p:sp>
        <p:nvSpPr>
          <p:cNvPr id="3" name="Content Placeholder 2">
            <a:extLst>
              <a:ext uri="{FF2B5EF4-FFF2-40B4-BE49-F238E27FC236}">
                <a16:creationId xmlns:a16="http://schemas.microsoft.com/office/drawing/2014/main" id="{5FE21C0D-C7F9-050E-3A33-ED7622971ABB}"/>
              </a:ext>
            </a:extLst>
          </p:cNvPr>
          <p:cNvSpPr>
            <a:spLocks noGrp="1"/>
          </p:cNvSpPr>
          <p:nvPr>
            <p:ph idx="1"/>
          </p:nvPr>
        </p:nvSpPr>
        <p:spPr>
          <a:xfrm>
            <a:off x="244549" y="758528"/>
            <a:ext cx="8899451" cy="6099472"/>
          </a:xfrm>
        </p:spPr>
        <p:txBody>
          <a:bodyPr>
            <a:noAutofit/>
          </a:bodyPr>
          <a:lstStyle/>
          <a:p>
            <a:pPr marL="0" indent="0">
              <a:buNone/>
            </a:pPr>
            <a:r>
              <a:rPr lang="en-GB" sz="2000" b="1" dirty="0"/>
              <a:t>Status: </a:t>
            </a:r>
            <a:r>
              <a:rPr lang="en-GB" sz="2000" dirty="0"/>
              <a:t>CFS 5-6</a:t>
            </a:r>
          </a:p>
          <a:p>
            <a:pPr marL="400050" lvl="1" indent="0">
              <a:buNone/>
            </a:pPr>
            <a:r>
              <a:rPr lang="en-GB" sz="2000" dirty="0"/>
              <a:t>2 + co morbidities &amp; reduced life expectancy </a:t>
            </a:r>
          </a:p>
          <a:p>
            <a:pPr marL="0" indent="0">
              <a:buNone/>
            </a:pPr>
            <a:r>
              <a:rPr lang="en-GB" sz="1800" b="1" dirty="0"/>
              <a:t>Treatment goals:</a:t>
            </a:r>
          </a:p>
          <a:p>
            <a:pPr marL="0" indent="0">
              <a:buNone/>
            </a:pPr>
            <a:r>
              <a:rPr lang="en-GB" sz="1800" dirty="0"/>
              <a:t>Prevent decline in quality of life,</a:t>
            </a:r>
          </a:p>
          <a:p>
            <a:pPr marL="0" indent="0">
              <a:buNone/>
            </a:pPr>
            <a:r>
              <a:rPr lang="en-GB" sz="1800" dirty="0"/>
              <a:t>limit the progression of microvascular complications,</a:t>
            </a:r>
          </a:p>
          <a:p>
            <a:pPr marL="0" indent="0">
              <a:buNone/>
            </a:pPr>
            <a:r>
              <a:rPr lang="en-GB" sz="1800" dirty="0"/>
              <a:t>avoid metabolic emergencies –hypoglycaemia</a:t>
            </a:r>
          </a:p>
          <a:p>
            <a:pPr marL="0" indent="0">
              <a:buNone/>
            </a:pPr>
            <a:r>
              <a:rPr lang="en-GB" sz="1800" b="1" dirty="0"/>
              <a:t>Recommended interventions: </a:t>
            </a:r>
          </a:p>
          <a:p>
            <a:pPr marL="0" indent="0">
              <a:buNone/>
            </a:pPr>
            <a:r>
              <a:rPr lang="en-GB" sz="1800" dirty="0">
                <a:effectLst/>
                <a:ea typeface="Calibri" panose="020F0502020204030204" pitchFamily="34" charset="0"/>
                <a:cs typeface="Times New Roman" panose="02020603050405020304" pitchFamily="18" charset="0"/>
              </a:rPr>
              <a:t>Caution with metformin if eGFR 30-45ml/min, stop if eGFR &lt;30ml/min. </a:t>
            </a:r>
          </a:p>
          <a:p>
            <a:pPr marL="0" indent="0">
              <a:buNone/>
            </a:pPr>
            <a:r>
              <a:rPr lang="en-GB" sz="1800" dirty="0">
                <a:effectLst/>
                <a:ea typeface="Calibri" panose="020F0502020204030204" pitchFamily="34" charset="0"/>
                <a:cs typeface="Times New Roman" panose="02020603050405020304" pitchFamily="18" charset="0"/>
              </a:rPr>
              <a:t>If HbA1c &lt;53mmol/mol reduce/stop sulfonylurea and/or insulin.</a:t>
            </a:r>
          </a:p>
          <a:p>
            <a:pPr marL="0" indent="0">
              <a:buNone/>
            </a:pPr>
            <a:r>
              <a:rPr lang="en-GB" sz="1800" dirty="0">
                <a:effectLst/>
                <a:ea typeface="Calibri" panose="020F0502020204030204" pitchFamily="34" charset="0"/>
                <a:cs typeface="Times New Roman" panose="02020603050405020304" pitchFamily="18" charset="0"/>
              </a:rPr>
              <a:t>Do not use third line agents unless to control symptoms</a:t>
            </a:r>
          </a:p>
          <a:p>
            <a:pPr marL="0" indent="0">
              <a:buNone/>
            </a:pPr>
            <a:r>
              <a:rPr lang="en-GB" sz="1800" dirty="0">
                <a:effectLst/>
                <a:ea typeface="Calibri" panose="020F0502020204030204" pitchFamily="34" charset="0"/>
                <a:cs typeface="Times New Roman" panose="02020603050405020304" pitchFamily="18" charset="0"/>
              </a:rPr>
              <a:t>Do not restrict diet if low weight or losing weight</a:t>
            </a:r>
          </a:p>
          <a:p>
            <a:pPr marL="0" indent="0">
              <a:buNone/>
            </a:pPr>
            <a:r>
              <a:rPr lang="en-GB" sz="1800" dirty="0">
                <a:effectLst/>
                <a:ea typeface="Calibri" panose="020F0502020204030204" pitchFamily="34" charset="0"/>
                <a:cs typeface="Times New Roman" panose="02020603050405020304" pitchFamily="18" charset="0"/>
              </a:rPr>
              <a:t>Statin unless contraindicated/not tolerated </a:t>
            </a:r>
            <a:endParaRPr lang="en-GB" sz="1800" b="1" dirty="0"/>
          </a:p>
          <a:p>
            <a:pPr marL="0" indent="0">
              <a:buNone/>
            </a:pPr>
            <a:r>
              <a:rPr lang="en-GB" sz="1800" b="1" dirty="0"/>
              <a:t>Recommended targets:</a:t>
            </a:r>
          </a:p>
          <a:p>
            <a:pPr>
              <a:buFont typeface="Wingdings" pitchFamily="2" charset="2"/>
              <a:buChar char="Ø"/>
            </a:pPr>
            <a:r>
              <a:rPr lang="en-GB" sz="1800" dirty="0"/>
              <a:t>HbA1c &lt;8% (64 mmol/mol) </a:t>
            </a:r>
          </a:p>
          <a:p>
            <a:pPr>
              <a:buFont typeface="Wingdings" pitchFamily="2" charset="2"/>
              <a:buChar char="Ø"/>
            </a:pPr>
            <a:r>
              <a:rPr lang="en-GB" sz="1800" dirty="0"/>
              <a:t>BM 6-10 mmol/l but up to 11.5mmol/l, acceptable </a:t>
            </a:r>
          </a:p>
          <a:p>
            <a:pPr>
              <a:buFont typeface="Wingdings" pitchFamily="2" charset="2"/>
              <a:buChar char="Ø"/>
            </a:pPr>
            <a:r>
              <a:rPr lang="en-GB" sz="1800" dirty="0"/>
              <a:t>BP less than140/90 mmHg</a:t>
            </a:r>
            <a:endParaRPr lang="en-US" sz="1800" dirty="0"/>
          </a:p>
        </p:txBody>
      </p:sp>
    </p:spTree>
    <p:extLst>
      <p:ext uri="{BB962C8B-B14F-4D97-AF65-F5344CB8AC3E}">
        <p14:creationId xmlns:p14="http://schemas.microsoft.com/office/powerpoint/2010/main" val="1820671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sign&#10;&#10;Description automatically generated">
            <a:extLst>
              <a:ext uri="{FF2B5EF4-FFF2-40B4-BE49-F238E27FC236}">
                <a16:creationId xmlns:a16="http://schemas.microsoft.com/office/drawing/2014/main" id="{E203F97A-BCCD-9A20-7617-5330A69D4CB3}"/>
              </a:ext>
            </a:extLst>
          </p:cNvPr>
          <p:cNvPicPr>
            <a:picLocks noChangeAspect="1"/>
          </p:cNvPicPr>
          <p:nvPr/>
        </p:nvPicPr>
        <p:blipFill>
          <a:blip r:embed="rId3"/>
          <a:stretch>
            <a:fillRect/>
          </a:stretch>
        </p:blipFill>
        <p:spPr>
          <a:xfrm>
            <a:off x="4658180" y="5306551"/>
            <a:ext cx="4485820" cy="1499190"/>
          </a:xfrm>
          <a:prstGeom prst="rect">
            <a:avLst/>
          </a:prstGeom>
        </p:spPr>
      </p:pic>
      <p:sp>
        <p:nvSpPr>
          <p:cNvPr id="2" name="Title 1">
            <a:extLst>
              <a:ext uri="{FF2B5EF4-FFF2-40B4-BE49-F238E27FC236}">
                <a16:creationId xmlns:a16="http://schemas.microsoft.com/office/drawing/2014/main" id="{E489A81B-6A44-A940-5137-59968004A71B}"/>
              </a:ext>
            </a:extLst>
          </p:cNvPr>
          <p:cNvSpPr>
            <a:spLocks noGrp="1"/>
          </p:cNvSpPr>
          <p:nvPr>
            <p:ph type="title"/>
          </p:nvPr>
        </p:nvSpPr>
        <p:spPr>
          <a:xfrm>
            <a:off x="457200" y="274638"/>
            <a:ext cx="8229600" cy="1054432"/>
          </a:xfrm>
        </p:spPr>
        <p:txBody>
          <a:bodyPr>
            <a:normAutofit fontScale="90000"/>
          </a:bodyPr>
          <a:lstStyle/>
          <a:p>
            <a:r>
              <a:rPr lang="en-GB" b="1" dirty="0">
                <a:solidFill>
                  <a:srgbClr val="0070C0"/>
                </a:solidFill>
              </a:rPr>
              <a:t>Severe frail- terminally ill</a:t>
            </a:r>
            <a:br>
              <a:rPr lang="en-GB" b="1" dirty="0">
                <a:solidFill>
                  <a:srgbClr val="0070C0"/>
                </a:solidFill>
              </a:rPr>
            </a:br>
            <a:endParaRPr lang="en-US" b="1" dirty="0">
              <a:solidFill>
                <a:srgbClr val="0070C0"/>
              </a:solidFill>
            </a:endParaRPr>
          </a:p>
        </p:txBody>
      </p:sp>
      <p:sp>
        <p:nvSpPr>
          <p:cNvPr id="3" name="Content Placeholder 2">
            <a:extLst>
              <a:ext uri="{FF2B5EF4-FFF2-40B4-BE49-F238E27FC236}">
                <a16:creationId xmlns:a16="http://schemas.microsoft.com/office/drawing/2014/main" id="{ABF48C3F-0B60-2497-CA3B-F3C0E5DA520F}"/>
              </a:ext>
            </a:extLst>
          </p:cNvPr>
          <p:cNvSpPr>
            <a:spLocks noGrp="1"/>
          </p:cNvSpPr>
          <p:nvPr>
            <p:ph idx="1"/>
          </p:nvPr>
        </p:nvSpPr>
        <p:spPr>
          <a:xfrm>
            <a:off x="244549" y="801854"/>
            <a:ext cx="8019775" cy="4385930"/>
          </a:xfrm>
        </p:spPr>
        <p:txBody>
          <a:bodyPr>
            <a:normAutofit fontScale="25000" lnSpcReduction="20000"/>
          </a:bodyPr>
          <a:lstStyle/>
          <a:p>
            <a:pPr marL="0" indent="0">
              <a:lnSpc>
                <a:spcPct val="110000"/>
              </a:lnSpc>
              <a:buNone/>
            </a:pPr>
            <a:r>
              <a:rPr lang="en-GB" sz="7200" b="1" dirty="0"/>
              <a:t>Status: </a:t>
            </a:r>
            <a:r>
              <a:rPr lang="en-GB" sz="7200" dirty="0"/>
              <a:t>CFS 7-9</a:t>
            </a:r>
          </a:p>
          <a:p>
            <a:pPr marL="0" indent="0">
              <a:lnSpc>
                <a:spcPct val="110000"/>
              </a:lnSpc>
              <a:buNone/>
            </a:pPr>
            <a:r>
              <a:rPr lang="en-GB" sz="7200" dirty="0"/>
              <a:t>Significant comorbidity, functional deficits, and limited independence, markedly reduced life expectancy</a:t>
            </a:r>
          </a:p>
          <a:p>
            <a:pPr marL="0" indent="0">
              <a:lnSpc>
                <a:spcPct val="110000"/>
              </a:lnSpc>
              <a:buNone/>
            </a:pPr>
            <a:r>
              <a:rPr lang="en-GB" sz="7200" b="1" dirty="0"/>
              <a:t>Treatment goals</a:t>
            </a:r>
          </a:p>
          <a:p>
            <a:pPr marL="0" indent="0">
              <a:lnSpc>
                <a:spcPct val="110000"/>
              </a:lnSpc>
              <a:buNone/>
            </a:pPr>
            <a:r>
              <a:rPr lang="en-GB" sz="7200" dirty="0"/>
              <a:t>Improve QOL by reducing symptoms or hospitalisations</a:t>
            </a:r>
          </a:p>
          <a:p>
            <a:pPr marL="0" indent="0">
              <a:lnSpc>
                <a:spcPct val="110000"/>
              </a:lnSpc>
              <a:buNone/>
            </a:pPr>
            <a:r>
              <a:rPr lang="en-GB" sz="7200" dirty="0"/>
              <a:t>maintain functional status, preventing significant disability</a:t>
            </a:r>
          </a:p>
          <a:p>
            <a:pPr marL="0" indent="0">
              <a:lnSpc>
                <a:spcPct val="110000"/>
              </a:lnSpc>
              <a:buNone/>
            </a:pPr>
            <a:r>
              <a:rPr lang="en-GB" sz="7200" b="1" dirty="0"/>
              <a:t>Recommended interventions </a:t>
            </a:r>
          </a:p>
          <a:p>
            <a:pPr marL="0" indent="0">
              <a:lnSpc>
                <a:spcPct val="110000"/>
              </a:lnSpc>
              <a:buNone/>
            </a:pPr>
            <a:r>
              <a:rPr lang="en-GB" sz="7200" dirty="0"/>
              <a:t>Less aggressive glycaemic targets but avoid hypoglycaemia and be aware that hyperglycaemia can increase risk of infection and cause urinary incontinence, thirst and dehydration, consider whether statin therapy is beneficial.</a:t>
            </a:r>
          </a:p>
          <a:p>
            <a:pPr marL="0" indent="0">
              <a:lnSpc>
                <a:spcPct val="110000"/>
              </a:lnSpc>
              <a:buNone/>
            </a:pPr>
            <a:r>
              <a:rPr lang="en-GB" sz="7200" b="1" dirty="0"/>
              <a:t>Recommended targets </a:t>
            </a:r>
          </a:p>
          <a:p>
            <a:pPr marL="72000" indent="-457200">
              <a:lnSpc>
                <a:spcPct val="110000"/>
              </a:lnSpc>
              <a:buFont typeface="Wingdings" pitchFamily="2" charset="2"/>
              <a:buChar char="Ø"/>
            </a:pPr>
            <a:r>
              <a:rPr lang="en-GB" sz="7200" dirty="0"/>
              <a:t>Don’t focus on HbA1C</a:t>
            </a:r>
          </a:p>
          <a:p>
            <a:pPr marL="72000" indent="-457200">
              <a:lnSpc>
                <a:spcPct val="110000"/>
              </a:lnSpc>
              <a:buFont typeface="Wingdings" pitchFamily="2" charset="2"/>
              <a:buChar char="Ø"/>
            </a:pPr>
            <a:r>
              <a:rPr lang="en-GB" sz="7200" dirty="0"/>
              <a:t>Focus on preventing hypos or symptomatic hyperglycaemia </a:t>
            </a:r>
          </a:p>
          <a:p>
            <a:pPr marL="0" indent="0">
              <a:buNone/>
            </a:pPr>
            <a:endParaRPr lang="en-US" dirty="0"/>
          </a:p>
        </p:txBody>
      </p:sp>
    </p:spTree>
    <p:extLst>
      <p:ext uri="{BB962C8B-B14F-4D97-AF65-F5344CB8AC3E}">
        <p14:creationId xmlns:p14="http://schemas.microsoft.com/office/powerpoint/2010/main" val="9239073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23244</TotalTime>
  <Words>3597</Words>
  <Application>Microsoft Macintosh PowerPoint</Application>
  <PresentationFormat>On-screen Show (4:3)</PresentationFormat>
  <Paragraphs>421</Paragraphs>
  <Slides>28</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Frutiger W01</vt:lpstr>
      <vt:lpstr>Inter</vt:lpstr>
      <vt:lpstr>Open Sans</vt:lpstr>
      <vt:lpstr>Verdana</vt:lpstr>
      <vt:lpstr>Wingdings</vt:lpstr>
      <vt:lpstr>Office Theme</vt:lpstr>
      <vt:lpstr>Diabetes in the older patient </vt:lpstr>
      <vt:lpstr>Aims of this session</vt:lpstr>
      <vt:lpstr>Why diabetes is important to Old Age Psychiatrists</vt:lpstr>
      <vt:lpstr>HbA1c Targets in Older Adults</vt:lpstr>
      <vt:lpstr>PowerPoint Presentation</vt:lpstr>
      <vt:lpstr>Rockwood frailty score</vt:lpstr>
      <vt:lpstr>Healthy/pre-frail elderly  </vt:lpstr>
      <vt:lpstr>Mild-moderately frail  </vt:lpstr>
      <vt:lpstr>Severe frail- terminally ill </vt:lpstr>
      <vt:lpstr>A brief history of diabetic treatment…</vt:lpstr>
      <vt:lpstr>1990s–2000s: DPP-4 inhibitors (‘gliptin’)</vt:lpstr>
      <vt:lpstr>PowerPoint Presentation</vt:lpstr>
      <vt:lpstr>2010s: SGLT2 Inhibitors ‘gliflozins’</vt:lpstr>
      <vt:lpstr> Mechanism of action  </vt:lpstr>
      <vt:lpstr>SGLT2 Inhibitors</vt:lpstr>
      <vt:lpstr>The incretin hormones play a crucial role in a healthy insulin response</vt:lpstr>
      <vt:lpstr>GLP-1 Receptor Agonists – Key Points</vt:lpstr>
      <vt:lpstr>PowerPoint Presentation</vt:lpstr>
      <vt:lpstr>NICE NG28 (2026) T2DM update– themes updated from 2015</vt:lpstr>
      <vt:lpstr>Medication changes </vt:lpstr>
      <vt:lpstr>Triple therapy is now recommended first-line in cardiovascular disease </vt:lpstr>
      <vt:lpstr>Personalised Care </vt:lpstr>
      <vt:lpstr>In summary…. </vt:lpstr>
      <vt:lpstr>Case 1- KH</vt:lpstr>
      <vt:lpstr>Progress</vt:lpstr>
      <vt:lpstr>3 months later…</vt:lpstr>
      <vt:lpstr>Key learning </vt:lpstr>
      <vt:lpstr>In summary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 of This Session</dc:title>
  <dc:subject/>
  <dc:creator/>
  <cp:keywords/>
  <dc:description>generated using python-pptx</dc:description>
  <cp:lastModifiedBy>Hogh, Louise Dr (Medicine)</cp:lastModifiedBy>
  <cp:revision>17</cp:revision>
  <dcterms:created xsi:type="dcterms:W3CDTF">2013-01-27T09:14:16Z</dcterms:created>
  <dcterms:modified xsi:type="dcterms:W3CDTF">2026-04-28T00:23:44Z</dcterms:modified>
  <cp:category/>
</cp:coreProperties>
</file>