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78" r:id="rId3"/>
    <p:sldId id="379" r:id="rId4"/>
    <p:sldId id="259" r:id="rId5"/>
    <p:sldId id="263" r:id="rId6"/>
    <p:sldId id="262" r:id="rId7"/>
    <p:sldId id="264" r:id="rId8"/>
    <p:sldId id="265" r:id="rId9"/>
    <p:sldId id="266" r:id="rId10"/>
    <p:sldId id="268" r:id="rId11"/>
    <p:sldId id="274" r:id="rId12"/>
    <p:sldId id="393" r:id="rId13"/>
    <p:sldId id="396" r:id="rId14"/>
    <p:sldId id="297" r:id="rId15"/>
    <p:sldId id="280" r:id="rId16"/>
    <p:sldId id="522" r:id="rId17"/>
    <p:sldId id="361" r:id="rId18"/>
    <p:sldId id="401" r:id="rId19"/>
    <p:sldId id="403" r:id="rId20"/>
    <p:sldId id="404" r:id="rId21"/>
    <p:sldId id="406" r:id="rId22"/>
    <p:sldId id="407" r:id="rId23"/>
    <p:sldId id="362" r:id="rId24"/>
    <p:sldId id="380" r:id="rId25"/>
    <p:sldId id="384" r:id="rId26"/>
    <p:sldId id="276" r:id="rId27"/>
    <p:sldId id="387" r:id="rId28"/>
    <p:sldId id="385" r:id="rId29"/>
    <p:sldId id="273" r:id="rId30"/>
    <p:sldId id="386" r:id="rId31"/>
    <p:sldId id="267" r:id="rId32"/>
    <p:sldId id="374" r:id="rId33"/>
    <p:sldId id="375" r:id="rId34"/>
    <p:sldId id="299" r:id="rId35"/>
    <p:sldId id="389" r:id="rId36"/>
    <p:sldId id="357" r:id="rId37"/>
    <p:sldId id="358" r:id="rId38"/>
    <p:sldId id="390" r:id="rId39"/>
    <p:sldId id="271" r:id="rId40"/>
    <p:sldId id="409" r:id="rId41"/>
    <p:sldId id="410" r:id="rId42"/>
    <p:sldId id="520" r:id="rId43"/>
    <p:sldId id="376" r:id="rId44"/>
    <p:sldId id="25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28A75D-66C2-433F-98D9-06CBE3933D78}">
          <p14:sldIdLst>
            <p14:sldId id="256"/>
            <p14:sldId id="378"/>
            <p14:sldId id="379"/>
            <p14:sldId id="259"/>
            <p14:sldId id="263"/>
            <p14:sldId id="262"/>
            <p14:sldId id="264"/>
            <p14:sldId id="265"/>
            <p14:sldId id="266"/>
            <p14:sldId id="268"/>
            <p14:sldId id="274"/>
            <p14:sldId id="393"/>
            <p14:sldId id="396"/>
            <p14:sldId id="297"/>
            <p14:sldId id="280"/>
            <p14:sldId id="522"/>
            <p14:sldId id="361"/>
            <p14:sldId id="401"/>
            <p14:sldId id="403"/>
            <p14:sldId id="404"/>
            <p14:sldId id="406"/>
            <p14:sldId id="407"/>
            <p14:sldId id="362"/>
            <p14:sldId id="380"/>
            <p14:sldId id="384"/>
            <p14:sldId id="276"/>
            <p14:sldId id="387"/>
            <p14:sldId id="385"/>
            <p14:sldId id="273"/>
            <p14:sldId id="386"/>
            <p14:sldId id="267"/>
            <p14:sldId id="374"/>
            <p14:sldId id="375"/>
            <p14:sldId id="299"/>
            <p14:sldId id="389"/>
            <p14:sldId id="357"/>
            <p14:sldId id="358"/>
            <p14:sldId id="390"/>
            <p14:sldId id="271"/>
            <p14:sldId id="409"/>
            <p14:sldId id="410"/>
            <p14:sldId id="520"/>
            <p14:sldId id="376"/>
            <p14:sldId id="258"/>
          </p14:sldIdLst>
        </p14:section>
        <p14:section name="Untitled Section" id="{293B8437-510B-4939-8B98-DCD602751C5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94660"/>
  </p:normalViewPr>
  <p:slideViewPr>
    <p:cSldViewPr snapToGrid="0">
      <p:cViewPr varScale="1">
        <p:scale>
          <a:sx n="82" d="100"/>
          <a:sy n="82" d="100"/>
        </p:scale>
        <p:origin x="2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4BE1E-F803-4843-AB78-0E8F0EF903D4}" type="datetimeFigureOut">
              <a:rPr lang="en-GB" smtClean="0"/>
              <a:t>28/04/2026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23050-FA50-422B-9436-AA000154252F}" type="slidenum">
              <a:rPr lang="en-GB" smtClean="0"/>
              <a:t>‹#›</a:t>
            </a:fld>
            <a:endParaRPr lang="en-GB"/>
          </a:p>
        </p:txBody>
      </p:sp>
    </p:spTree>
    <p:extLst>
      <p:ext uri="{BB962C8B-B14F-4D97-AF65-F5344CB8AC3E}">
        <p14:creationId xmlns:p14="http://schemas.microsoft.com/office/powerpoint/2010/main" val="333086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0F5E644-FD0F-48D0-9E74-0B29B645B8EA}" type="slidenum">
              <a:rPr lang="en-GB" smtClean="0"/>
              <a:pPr/>
              <a:t>33</a:t>
            </a:fld>
            <a:endParaRPr lang="en-GB"/>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7276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A3ED4-098D-4924-8CF2-1C41470B6B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7A464E1-FA7D-4617-8B14-B5B953EDF0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06498-0651-45CA-804A-6C8C639E7BC7}"/>
              </a:ext>
            </a:extLst>
          </p:cNvPr>
          <p:cNvSpPr>
            <a:spLocks noGrp="1"/>
          </p:cNvSpPr>
          <p:nvPr>
            <p:ph type="dt" sz="half" idx="10"/>
          </p:nvPr>
        </p:nvSpPr>
        <p:spPr/>
        <p:txBody>
          <a:bodyPr/>
          <a:lstStyle/>
          <a:p>
            <a:fld id="{9997E52D-991D-43AD-829F-EA7E674864F9}" type="datetime1">
              <a:rPr lang="en-GB" smtClean="0"/>
              <a:t>28/04/2026</a:t>
            </a:fld>
            <a:endParaRPr lang="en-GB"/>
          </a:p>
        </p:txBody>
      </p:sp>
      <p:sp>
        <p:nvSpPr>
          <p:cNvPr id="5" name="Footer Placeholder 4">
            <a:extLst>
              <a:ext uri="{FF2B5EF4-FFF2-40B4-BE49-F238E27FC236}">
                <a16:creationId xmlns:a16="http://schemas.microsoft.com/office/drawing/2014/main" id="{356D7CE2-B0C1-4DA4-B0F8-6A9AE4D01A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ABDD86-BC9D-40C0-B976-76FF261D10A8}"/>
              </a:ext>
            </a:extLst>
          </p:cNvPr>
          <p:cNvSpPr>
            <a:spLocks noGrp="1"/>
          </p:cNvSpPr>
          <p:nvPr>
            <p:ph type="sldNum" sz="quarter" idx="12"/>
          </p:nvPr>
        </p:nvSpPr>
        <p:spPr/>
        <p:txBody>
          <a:bodyPr/>
          <a:lstStyle/>
          <a:p>
            <a:fld id="{DAD479BF-72FB-4EFD-8ECC-6629D7127084}" type="slidenum">
              <a:rPr lang="en-GB" smtClean="0"/>
              <a:t>‹#›</a:t>
            </a:fld>
            <a:endParaRPr lang="en-GB"/>
          </a:p>
        </p:txBody>
      </p:sp>
    </p:spTree>
    <p:extLst>
      <p:ext uri="{BB962C8B-B14F-4D97-AF65-F5344CB8AC3E}">
        <p14:creationId xmlns:p14="http://schemas.microsoft.com/office/powerpoint/2010/main" val="175034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98E4-F481-4E8E-A5E3-C49592020A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B3D197-BA0C-4748-9CA6-63DAAD793D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7879BA-81DD-48AE-96A8-56ED0A38E47D}"/>
              </a:ext>
            </a:extLst>
          </p:cNvPr>
          <p:cNvSpPr>
            <a:spLocks noGrp="1"/>
          </p:cNvSpPr>
          <p:nvPr>
            <p:ph type="dt" sz="half" idx="10"/>
          </p:nvPr>
        </p:nvSpPr>
        <p:spPr/>
        <p:txBody>
          <a:bodyPr/>
          <a:lstStyle/>
          <a:p>
            <a:fld id="{A173A52A-2FA8-43F2-94E5-39B79AB74014}" type="datetime1">
              <a:rPr lang="en-GB" smtClean="0"/>
              <a:t>28/04/2026</a:t>
            </a:fld>
            <a:endParaRPr lang="en-GB"/>
          </a:p>
        </p:txBody>
      </p:sp>
      <p:sp>
        <p:nvSpPr>
          <p:cNvPr id="5" name="Footer Placeholder 4">
            <a:extLst>
              <a:ext uri="{FF2B5EF4-FFF2-40B4-BE49-F238E27FC236}">
                <a16:creationId xmlns:a16="http://schemas.microsoft.com/office/drawing/2014/main" id="{AA1E64AA-4511-476D-A859-DC8188D674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8A1FAF-D0F1-4448-A3BD-798DDF57DB26}"/>
              </a:ext>
            </a:extLst>
          </p:cNvPr>
          <p:cNvSpPr>
            <a:spLocks noGrp="1"/>
          </p:cNvSpPr>
          <p:nvPr>
            <p:ph type="sldNum" sz="quarter" idx="12"/>
          </p:nvPr>
        </p:nvSpPr>
        <p:spPr/>
        <p:txBody>
          <a:bodyPr/>
          <a:lstStyle/>
          <a:p>
            <a:fld id="{DAD479BF-72FB-4EFD-8ECC-6629D7127084}" type="slidenum">
              <a:rPr lang="en-GB" smtClean="0"/>
              <a:t>‹#›</a:t>
            </a:fld>
            <a:endParaRPr lang="en-GB"/>
          </a:p>
        </p:txBody>
      </p:sp>
    </p:spTree>
    <p:extLst>
      <p:ext uri="{BB962C8B-B14F-4D97-AF65-F5344CB8AC3E}">
        <p14:creationId xmlns:p14="http://schemas.microsoft.com/office/powerpoint/2010/main" val="129558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4CCB8E-D9CF-48B8-A000-1307CC22A5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C8E38A-5632-4394-B2EB-97D81AEEEE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C6B26F-C440-4788-85EF-312A3BFA9D25}"/>
              </a:ext>
            </a:extLst>
          </p:cNvPr>
          <p:cNvSpPr>
            <a:spLocks noGrp="1"/>
          </p:cNvSpPr>
          <p:nvPr>
            <p:ph type="dt" sz="half" idx="10"/>
          </p:nvPr>
        </p:nvSpPr>
        <p:spPr/>
        <p:txBody>
          <a:bodyPr/>
          <a:lstStyle/>
          <a:p>
            <a:fld id="{0F2EBB26-3A89-47E2-B5BD-6EDA523659BA}" type="datetime1">
              <a:rPr lang="en-GB" smtClean="0"/>
              <a:t>28/04/2026</a:t>
            </a:fld>
            <a:endParaRPr lang="en-GB"/>
          </a:p>
        </p:txBody>
      </p:sp>
      <p:sp>
        <p:nvSpPr>
          <p:cNvPr id="5" name="Footer Placeholder 4">
            <a:extLst>
              <a:ext uri="{FF2B5EF4-FFF2-40B4-BE49-F238E27FC236}">
                <a16:creationId xmlns:a16="http://schemas.microsoft.com/office/drawing/2014/main" id="{D31919BA-60E8-4C3D-A215-0C1BA09308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B1A325-719C-40CD-AD1A-B397D0229331}"/>
              </a:ext>
            </a:extLst>
          </p:cNvPr>
          <p:cNvSpPr>
            <a:spLocks noGrp="1"/>
          </p:cNvSpPr>
          <p:nvPr>
            <p:ph type="sldNum" sz="quarter" idx="12"/>
          </p:nvPr>
        </p:nvSpPr>
        <p:spPr/>
        <p:txBody>
          <a:bodyPr/>
          <a:lstStyle/>
          <a:p>
            <a:fld id="{DAD479BF-72FB-4EFD-8ECC-6629D7127084}" type="slidenum">
              <a:rPr lang="en-GB" smtClean="0"/>
              <a:t>‹#›</a:t>
            </a:fld>
            <a:endParaRPr lang="en-GB"/>
          </a:p>
        </p:txBody>
      </p:sp>
    </p:spTree>
    <p:extLst>
      <p:ext uri="{BB962C8B-B14F-4D97-AF65-F5344CB8AC3E}">
        <p14:creationId xmlns:p14="http://schemas.microsoft.com/office/powerpoint/2010/main" val="958809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325A59D-78B5-46DF-BC4A-B1704F5FABFF}"/>
              </a:ext>
            </a:extLst>
          </p:cNvPr>
          <p:cNvSpPr>
            <a:spLocks noGrp="1" noChangeArrowheads="1"/>
          </p:cNvSpPr>
          <p:nvPr>
            <p:ph type="dt" sz="half" idx="10"/>
          </p:nvPr>
        </p:nvSpPr>
        <p:spPr/>
        <p:txBody>
          <a:bodyPr/>
          <a:lstStyle>
            <a:lvl1pPr>
              <a:defRPr/>
            </a:lvl1pPr>
          </a:lstStyle>
          <a:p>
            <a:pPr>
              <a:defRPr/>
            </a:pPr>
            <a:fld id="{64D38956-83F9-424E-9F8E-44F1B14876B0}" type="datetime1">
              <a:rPr lang="en-GB" smtClean="0"/>
              <a:t>28/04/2026</a:t>
            </a:fld>
            <a:endParaRPr lang="en-GB"/>
          </a:p>
        </p:txBody>
      </p:sp>
      <p:sp>
        <p:nvSpPr>
          <p:cNvPr id="6" name="Footer Placeholder 5">
            <a:extLst>
              <a:ext uri="{FF2B5EF4-FFF2-40B4-BE49-F238E27FC236}">
                <a16:creationId xmlns:a16="http://schemas.microsoft.com/office/drawing/2014/main" id="{8267C65A-E7DA-4F6B-92E6-67100EFFBAF1}"/>
              </a:ext>
            </a:extLst>
          </p:cNvPr>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F692609-3144-4DD2-9761-2D210C3ACC15}"/>
              </a:ext>
            </a:extLst>
          </p:cNvPr>
          <p:cNvSpPr>
            <a:spLocks noGrp="1" noChangeArrowheads="1"/>
          </p:cNvSpPr>
          <p:nvPr>
            <p:ph type="sldNum" sz="quarter" idx="12"/>
          </p:nvPr>
        </p:nvSpPr>
        <p:spPr/>
        <p:txBody>
          <a:bodyPr/>
          <a:lstStyle>
            <a:lvl1pPr>
              <a:defRPr/>
            </a:lvl1pPr>
          </a:lstStyle>
          <a:p>
            <a:fld id="{2379C509-4F97-418D-A992-DA8D3C807E3D}" type="slidenum">
              <a:rPr lang="en-GB" altLang="en-US"/>
              <a:pPr/>
              <a:t>‹#›</a:t>
            </a:fld>
            <a:endParaRPr lang="en-GB" altLang="en-US"/>
          </a:p>
        </p:txBody>
      </p:sp>
    </p:spTree>
    <p:extLst>
      <p:ext uri="{BB962C8B-B14F-4D97-AF65-F5344CB8AC3E}">
        <p14:creationId xmlns:p14="http://schemas.microsoft.com/office/powerpoint/2010/main" val="29019878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C9B10-ACDE-4717-828D-C55D183E04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7943D1-5B51-46B3-9B9E-4D4CF97287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EE7C91-C183-49CF-A025-626ED2F691E0}"/>
              </a:ext>
            </a:extLst>
          </p:cNvPr>
          <p:cNvSpPr>
            <a:spLocks noGrp="1"/>
          </p:cNvSpPr>
          <p:nvPr>
            <p:ph type="dt" sz="half" idx="10"/>
          </p:nvPr>
        </p:nvSpPr>
        <p:spPr/>
        <p:txBody>
          <a:bodyPr/>
          <a:lstStyle/>
          <a:p>
            <a:fld id="{E38FAD35-0F3F-4C50-A1A4-CA17D16015B3}" type="datetime1">
              <a:rPr lang="en-GB" smtClean="0"/>
              <a:t>28/04/2026</a:t>
            </a:fld>
            <a:endParaRPr lang="en-GB"/>
          </a:p>
        </p:txBody>
      </p:sp>
      <p:sp>
        <p:nvSpPr>
          <p:cNvPr id="5" name="Footer Placeholder 4">
            <a:extLst>
              <a:ext uri="{FF2B5EF4-FFF2-40B4-BE49-F238E27FC236}">
                <a16:creationId xmlns:a16="http://schemas.microsoft.com/office/drawing/2014/main" id="{B1853686-A990-4FF1-92F0-74545D5CC3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C05292-D7CC-4054-9A25-F3FCC0F64ADC}"/>
              </a:ext>
            </a:extLst>
          </p:cNvPr>
          <p:cNvSpPr>
            <a:spLocks noGrp="1"/>
          </p:cNvSpPr>
          <p:nvPr>
            <p:ph type="sldNum" sz="quarter" idx="12"/>
          </p:nvPr>
        </p:nvSpPr>
        <p:spPr/>
        <p:txBody>
          <a:bodyPr/>
          <a:lstStyle/>
          <a:p>
            <a:fld id="{DAD479BF-72FB-4EFD-8ECC-6629D7127084}" type="slidenum">
              <a:rPr lang="en-GB" smtClean="0"/>
              <a:t>‹#›</a:t>
            </a:fld>
            <a:endParaRPr lang="en-GB"/>
          </a:p>
        </p:txBody>
      </p:sp>
    </p:spTree>
    <p:extLst>
      <p:ext uri="{BB962C8B-B14F-4D97-AF65-F5344CB8AC3E}">
        <p14:creationId xmlns:p14="http://schemas.microsoft.com/office/powerpoint/2010/main" val="370985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6BB0D-DE9A-4D8E-95BF-93EFCD6CD2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5F5243-5EFF-43A1-B29A-66F861BA93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D1591F-5BC4-4E73-B87D-038AB44594B6}"/>
              </a:ext>
            </a:extLst>
          </p:cNvPr>
          <p:cNvSpPr>
            <a:spLocks noGrp="1"/>
          </p:cNvSpPr>
          <p:nvPr>
            <p:ph type="dt" sz="half" idx="10"/>
          </p:nvPr>
        </p:nvSpPr>
        <p:spPr/>
        <p:txBody>
          <a:bodyPr/>
          <a:lstStyle/>
          <a:p>
            <a:fld id="{9D321BF9-77FC-4AB2-8219-1D589A5A9582}" type="datetime1">
              <a:rPr lang="en-GB" smtClean="0"/>
              <a:t>28/04/2026</a:t>
            </a:fld>
            <a:endParaRPr lang="en-GB"/>
          </a:p>
        </p:txBody>
      </p:sp>
      <p:sp>
        <p:nvSpPr>
          <p:cNvPr id="5" name="Footer Placeholder 4">
            <a:extLst>
              <a:ext uri="{FF2B5EF4-FFF2-40B4-BE49-F238E27FC236}">
                <a16:creationId xmlns:a16="http://schemas.microsoft.com/office/drawing/2014/main" id="{4B0ECD16-F209-4F83-8536-6C67B8BEB3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991534-7AE8-40DF-9383-B02C65085ECA}"/>
              </a:ext>
            </a:extLst>
          </p:cNvPr>
          <p:cNvSpPr>
            <a:spLocks noGrp="1"/>
          </p:cNvSpPr>
          <p:nvPr>
            <p:ph type="sldNum" sz="quarter" idx="12"/>
          </p:nvPr>
        </p:nvSpPr>
        <p:spPr/>
        <p:txBody>
          <a:bodyPr/>
          <a:lstStyle/>
          <a:p>
            <a:fld id="{DAD479BF-72FB-4EFD-8ECC-6629D7127084}" type="slidenum">
              <a:rPr lang="en-GB" smtClean="0"/>
              <a:t>‹#›</a:t>
            </a:fld>
            <a:endParaRPr lang="en-GB"/>
          </a:p>
        </p:txBody>
      </p:sp>
    </p:spTree>
    <p:extLst>
      <p:ext uri="{BB962C8B-B14F-4D97-AF65-F5344CB8AC3E}">
        <p14:creationId xmlns:p14="http://schemas.microsoft.com/office/powerpoint/2010/main" val="51777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7A63F-5D5C-4BA3-8664-0106423E1F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F52A7D-26CA-4952-AFBC-102B90D9F5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7A39341-9F6E-4B73-8DD0-4CCF5F1130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AB9630-73B7-4425-94BF-8526485C3405}"/>
              </a:ext>
            </a:extLst>
          </p:cNvPr>
          <p:cNvSpPr>
            <a:spLocks noGrp="1"/>
          </p:cNvSpPr>
          <p:nvPr>
            <p:ph type="dt" sz="half" idx="10"/>
          </p:nvPr>
        </p:nvSpPr>
        <p:spPr/>
        <p:txBody>
          <a:bodyPr/>
          <a:lstStyle/>
          <a:p>
            <a:fld id="{010D053D-AAD5-4F0E-A2F6-4F03837B94D7}" type="datetime1">
              <a:rPr lang="en-GB" smtClean="0"/>
              <a:t>28/04/2026</a:t>
            </a:fld>
            <a:endParaRPr lang="en-GB"/>
          </a:p>
        </p:txBody>
      </p:sp>
      <p:sp>
        <p:nvSpPr>
          <p:cNvPr id="6" name="Footer Placeholder 5">
            <a:extLst>
              <a:ext uri="{FF2B5EF4-FFF2-40B4-BE49-F238E27FC236}">
                <a16:creationId xmlns:a16="http://schemas.microsoft.com/office/drawing/2014/main" id="{01B80714-0E43-4EB6-B6CA-69BB0D6A01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E52225-C68D-421E-A138-DBAD65E9BEB6}"/>
              </a:ext>
            </a:extLst>
          </p:cNvPr>
          <p:cNvSpPr>
            <a:spLocks noGrp="1"/>
          </p:cNvSpPr>
          <p:nvPr>
            <p:ph type="sldNum" sz="quarter" idx="12"/>
          </p:nvPr>
        </p:nvSpPr>
        <p:spPr/>
        <p:txBody>
          <a:bodyPr/>
          <a:lstStyle/>
          <a:p>
            <a:fld id="{DAD479BF-72FB-4EFD-8ECC-6629D7127084}" type="slidenum">
              <a:rPr lang="en-GB" smtClean="0"/>
              <a:t>‹#›</a:t>
            </a:fld>
            <a:endParaRPr lang="en-GB"/>
          </a:p>
        </p:txBody>
      </p:sp>
    </p:spTree>
    <p:extLst>
      <p:ext uri="{BB962C8B-B14F-4D97-AF65-F5344CB8AC3E}">
        <p14:creationId xmlns:p14="http://schemas.microsoft.com/office/powerpoint/2010/main" val="138732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0D723-90BC-45D2-B58D-48B4D831E6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EAF6FC-3BBD-4F75-9EB3-74F7B107E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7C14B2-733D-4624-9BB4-F91762B4D9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1E18545-BCD9-4912-B1B5-9B2091BCA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60FC09-6B21-4363-A6DC-CAC265F3D3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1AEC5E-DF82-47E0-BEDA-D20EEA2AE5AB}"/>
              </a:ext>
            </a:extLst>
          </p:cNvPr>
          <p:cNvSpPr>
            <a:spLocks noGrp="1"/>
          </p:cNvSpPr>
          <p:nvPr>
            <p:ph type="dt" sz="half" idx="10"/>
          </p:nvPr>
        </p:nvSpPr>
        <p:spPr/>
        <p:txBody>
          <a:bodyPr/>
          <a:lstStyle/>
          <a:p>
            <a:fld id="{61DA7C42-DE69-4EEC-9872-6B63EE3FBBC4}" type="datetime1">
              <a:rPr lang="en-GB" smtClean="0"/>
              <a:t>28/04/2026</a:t>
            </a:fld>
            <a:endParaRPr lang="en-GB"/>
          </a:p>
        </p:txBody>
      </p:sp>
      <p:sp>
        <p:nvSpPr>
          <p:cNvPr id="8" name="Footer Placeholder 7">
            <a:extLst>
              <a:ext uri="{FF2B5EF4-FFF2-40B4-BE49-F238E27FC236}">
                <a16:creationId xmlns:a16="http://schemas.microsoft.com/office/drawing/2014/main" id="{9D5A5FE0-4D0B-4671-BA85-CED095A4A0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915A37-51A9-4C20-ABBF-E4D0394AEBA4}"/>
              </a:ext>
            </a:extLst>
          </p:cNvPr>
          <p:cNvSpPr>
            <a:spLocks noGrp="1"/>
          </p:cNvSpPr>
          <p:nvPr>
            <p:ph type="sldNum" sz="quarter" idx="12"/>
          </p:nvPr>
        </p:nvSpPr>
        <p:spPr/>
        <p:txBody>
          <a:bodyPr/>
          <a:lstStyle/>
          <a:p>
            <a:fld id="{DAD479BF-72FB-4EFD-8ECC-6629D7127084}" type="slidenum">
              <a:rPr lang="en-GB" smtClean="0"/>
              <a:t>‹#›</a:t>
            </a:fld>
            <a:endParaRPr lang="en-GB"/>
          </a:p>
        </p:txBody>
      </p:sp>
    </p:spTree>
    <p:extLst>
      <p:ext uri="{BB962C8B-B14F-4D97-AF65-F5344CB8AC3E}">
        <p14:creationId xmlns:p14="http://schemas.microsoft.com/office/powerpoint/2010/main" val="179631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98B7-E6B3-4BB1-9068-7EDE6550B7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D1A915-632F-4C64-91F6-1B075FB408B7}"/>
              </a:ext>
            </a:extLst>
          </p:cNvPr>
          <p:cNvSpPr>
            <a:spLocks noGrp="1"/>
          </p:cNvSpPr>
          <p:nvPr>
            <p:ph type="dt" sz="half" idx="10"/>
          </p:nvPr>
        </p:nvSpPr>
        <p:spPr/>
        <p:txBody>
          <a:bodyPr/>
          <a:lstStyle/>
          <a:p>
            <a:fld id="{D6543D41-37C2-4930-BC13-4800A3E1AD4E}" type="datetime1">
              <a:rPr lang="en-GB" smtClean="0"/>
              <a:t>28/04/2026</a:t>
            </a:fld>
            <a:endParaRPr lang="en-GB"/>
          </a:p>
        </p:txBody>
      </p:sp>
      <p:sp>
        <p:nvSpPr>
          <p:cNvPr id="4" name="Footer Placeholder 3">
            <a:extLst>
              <a:ext uri="{FF2B5EF4-FFF2-40B4-BE49-F238E27FC236}">
                <a16:creationId xmlns:a16="http://schemas.microsoft.com/office/drawing/2014/main" id="{9FAF95A9-A8BD-4A6A-A113-83614D7280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B8990A2-A508-4495-B49C-66AF8EB0590B}"/>
              </a:ext>
            </a:extLst>
          </p:cNvPr>
          <p:cNvSpPr>
            <a:spLocks noGrp="1"/>
          </p:cNvSpPr>
          <p:nvPr>
            <p:ph type="sldNum" sz="quarter" idx="12"/>
          </p:nvPr>
        </p:nvSpPr>
        <p:spPr/>
        <p:txBody>
          <a:bodyPr/>
          <a:lstStyle/>
          <a:p>
            <a:fld id="{DAD479BF-72FB-4EFD-8ECC-6629D7127084}" type="slidenum">
              <a:rPr lang="en-GB" smtClean="0"/>
              <a:t>‹#›</a:t>
            </a:fld>
            <a:endParaRPr lang="en-GB"/>
          </a:p>
        </p:txBody>
      </p:sp>
    </p:spTree>
    <p:extLst>
      <p:ext uri="{BB962C8B-B14F-4D97-AF65-F5344CB8AC3E}">
        <p14:creationId xmlns:p14="http://schemas.microsoft.com/office/powerpoint/2010/main" val="299644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C48E83-02F6-4CD2-AEFB-D386DBC0B81C}"/>
              </a:ext>
            </a:extLst>
          </p:cNvPr>
          <p:cNvSpPr>
            <a:spLocks noGrp="1"/>
          </p:cNvSpPr>
          <p:nvPr>
            <p:ph type="dt" sz="half" idx="10"/>
          </p:nvPr>
        </p:nvSpPr>
        <p:spPr/>
        <p:txBody>
          <a:bodyPr/>
          <a:lstStyle/>
          <a:p>
            <a:fld id="{1AEA9A85-E63F-43DD-869D-255B72FCD24E}" type="datetime1">
              <a:rPr lang="en-GB" smtClean="0"/>
              <a:t>28/04/2026</a:t>
            </a:fld>
            <a:endParaRPr lang="en-GB"/>
          </a:p>
        </p:txBody>
      </p:sp>
      <p:sp>
        <p:nvSpPr>
          <p:cNvPr id="3" name="Footer Placeholder 2">
            <a:extLst>
              <a:ext uri="{FF2B5EF4-FFF2-40B4-BE49-F238E27FC236}">
                <a16:creationId xmlns:a16="http://schemas.microsoft.com/office/drawing/2014/main" id="{BF81E4B5-E9A5-47CD-A88C-14CE1F7AA6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DEABA56-E619-48B1-A427-4BDBBC9B3B6A}"/>
              </a:ext>
            </a:extLst>
          </p:cNvPr>
          <p:cNvSpPr>
            <a:spLocks noGrp="1"/>
          </p:cNvSpPr>
          <p:nvPr>
            <p:ph type="sldNum" sz="quarter" idx="12"/>
          </p:nvPr>
        </p:nvSpPr>
        <p:spPr/>
        <p:txBody>
          <a:bodyPr/>
          <a:lstStyle/>
          <a:p>
            <a:fld id="{DAD479BF-72FB-4EFD-8ECC-6629D7127084}" type="slidenum">
              <a:rPr lang="en-GB" smtClean="0"/>
              <a:t>‹#›</a:t>
            </a:fld>
            <a:endParaRPr lang="en-GB"/>
          </a:p>
        </p:txBody>
      </p:sp>
    </p:spTree>
    <p:extLst>
      <p:ext uri="{BB962C8B-B14F-4D97-AF65-F5344CB8AC3E}">
        <p14:creationId xmlns:p14="http://schemas.microsoft.com/office/powerpoint/2010/main" val="318747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61A61-316D-49E0-A310-12CDB5DB68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696F32-7930-4360-A599-D9760F7158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77DCB74-D8F9-405F-90A5-BD113869E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B49295-C916-429F-8ED0-610ACAA29BD0}"/>
              </a:ext>
            </a:extLst>
          </p:cNvPr>
          <p:cNvSpPr>
            <a:spLocks noGrp="1"/>
          </p:cNvSpPr>
          <p:nvPr>
            <p:ph type="dt" sz="half" idx="10"/>
          </p:nvPr>
        </p:nvSpPr>
        <p:spPr/>
        <p:txBody>
          <a:bodyPr/>
          <a:lstStyle/>
          <a:p>
            <a:fld id="{B44FF095-3E55-4BB8-9041-17F73B7DE867}" type="datetime1">
              <a:rPr lang="en-GB" smtClean="0"/>
              <a:t>28/04/2026</a:t>
            </a:fld>
            <a:endParaRPr lang="en-GB"/>
          </a:p>
        </p:txBody>
      </p:sp>
      <p:sp>
        <p:nvSpPr>
          <p:cNvPr id="6" name="Footer Placeholder 5">
            <a:extLst>
              <a:ext uri="{FF2B5EF4-FFF2-40B4-BE49-F238E27FC236}">
                <a16:creationId xmlns:a16="http://schemas.microsoft.com/office/drawing/2014/main" id="{21E66751-7BD3-4A7A-8BBC-D67EB079E1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5FEC99-4931-41DA-8AA4-EB73E56D618A}"/>
              </a:ext>
            </a:extLst>
          </p:cNvPr>
          <p:cNvSpPr>
            <a:spLocks noGrp="1"/>
          </p:cNvSpPr>
          <p:nvPr>
            <p:ph type="sldNum" sz="quarter" idx="12"/>
          </p:nvPr>
        </p:nvSpPr>
        <p:spPr/>
        <p:txBody>
          <a:bodyPr/>
          <a:lstStyle/>
          <a:p>
            <a:fld id="{DAD479BF-72FB-4EFD-8ECC-6629D7127084}" type="slidenum">
              <a:rPr lang="en-GB" smtClean="0"/>
              <a:t>‹#›</a:t>
            </a:fld>
            <a:endParaRPr lang="en-GB"/>
          </a:p>
        </p:txBody>
      </p:sp>
    </p:spTree>
    <p:extLst>
      <p:ext uri="{BB962C8B-B14F-4D97-AF65-F5344CB8AC3E}">
        <p14:creationId xmlns:p14="http://schemas.microsoft.com/office/powerpoint/2010/main" val="3485396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D6771-59D4-48F3-9968-2AAFD2E69F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ED71A6-88CD-422D-B7F5-20308DEEFC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824FAD5-7A7D-4917-905D-D21CDCD73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711746-FD73-447B-8E86-0B732DA9872C}"/>
              </a:ext>
            </a:extLst>
          </p:cNvPr>
          <p:cNvSpPr>
            <a:spLocks noGrp="1"/>
          </p:cNvSpPr>
          <p:nvPr>
            <p:ph type="dt" sz="half" idx="10"/>
          </p:nvPr>
        </p:nvSpPr>
        <p:spPr/>
        <p:txBody>
          <a:bodyPr/>
          <a:lstStyle/>
          <a:p>
            <a:fld id="{192CBC36-E7A0-49AE-98F1-5A4A318027E0}" type="datetime1">
              <a:rPr lang="en-GB" smtClean="0"/>
              <a:t>28/04/2026</a:t>
            </a:fld>
            <a:endParaRPr lang="en-GB"/>
          </a:p>
        </p:txBody>
      </p:sp>
      <p:sp>
        <p:nvSpPr>
          <p:cNvPr id="6" name="Footer Placeholder 5">
            <a:extLst>
              <a:ext uri="{FF2B5EF4-FFF2-40B4-BE49-F238E27FC236}">
                <a16:creationId xmlns:a16="http://schemas.microsoft.com/office/drawing/2014/main" id="{D1CD558A-AA6D-4F5F-9AE1-1A9C0A2352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5D7141-A781-4A12-B1BC-46AFAC08F697}"/>
              </a:ext>
            </a:extLst>
          </p:cNvPr>
          <p:cNvSpPr>
            <a:spLocks noGrp="1"/>
          </p:cNvSpPr>
          <p:nvPr>
            <p:ph type="sldNum" sz="quarter" idx="12"/>
          </p:nvPr>
        </p:nvSpPr>
        <p:spPr/>
        <p:txBody>
          <a:bodyPr/>
          <a:lstStyle/>
          <a:p>
            <a:fld id="{DAD479BF-72FB-4EFD-8ECC-6629D7127084}" type="slidenum">
              <a:rPr lang="en-GB" smtClean="0"/>
              <a:t>‹#›</a:t>
            </a:fld>
            <a:endParaRPr lang="en-GB"/>
          </a:p>
        </p:txBody>
      </p:sp>
    </p:spTree>
    <p:extLst>
      <p:ext uri="{BB962C8B-B14F-4D97-AF65-F5344CB8AC3E}">
        <p14:creationId xmlns:p14="http://schemas.microsoft.com/office/powerpoint/2010/main" val="492164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C232A2-3464-44E0-B09F-4CA683DCF5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AB0B82-09B7-4A98-8335-65A637D2B3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A85341-51E6-4623-BF08-8EA0850E5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4F8D5-CD5D-4E93-A7DF-2B07EEF56416}" type="datetime1">
              <a:rPr lang="en-GB" smtClean="0"/>
              <a:t>28/04/2026</a:t>
            </a:fld>
            <a:endParaRPr lang="en-GB"/>
          </a:p>
        </p:txBody>
      </p:sp>
      <p:sp>
        <p:nvSpPr>
          <p:cNvPr id="5" name="Footer Placeholder 4">
            <a:extLst>
              <a:ext uri="{FF2B5EF4-FFF2-40B4-BE49-F238E27FC236}">
                <a16:creationId xmlns:a16="http://schemas.microsoft.com/office/drawing/2014/main" id="{F2E460CD-2406-4F88-AB27-58C86DB2D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E6AED4-03C5-457A-8F7C-84CFD3C716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479BF-72FB-4EFD-8ECC-6629D7127084}" type="slidenum">
              <a:rPr lang="en-GB" smtClean="0"/>
              <a:t>‹#›</a:t>
            </a:fld>
            <a:endParaRPr lang="en-GB"/>
          </a:p>
        </p:txBody>
      </p:sp>
    </p:spTree>
    <p:extLst>
      <p:ext uri="{BB962C8B-B14F-4D97-AF65-F5344CB8AC3E}">
        <p14:creationId xmlns:p14="http://schemas.microsoft.com/office/powerpoint/2010/main" val="612452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A8FC8-9738-408C-81C4-F290434AA7BB}"/>
              </a:ext>
            </a:extLst>
          </p:cNvPr>
          <p:cNvSpPr>
            <a:spLocks noGrp="1"/>
          </p:cNvSpPr>
          <p:nvPr>
            <p:ph type="ctrTitle"/>
          </p:nvPr>
        </p:nvSpPr>
        <p:spPr/>
        <p:txBody>
          <a:bodyPr/>
          <a:lstStyle/>
          <a:p>
            <a:r>
              <a:rPr lang="en-GB" dirty="0"/>
              <a:t>Sleep and Ageing</a:t>
            </a:r>
          </a:p>
        </p:txBody>
      </p:sp>
      <p:sp>
        <p:nvSpPr>
          <p:cNvPr id="3" name="Subtitle 2">
            <a:extLst>
              <a:ext uri="{FF2B5EF4-FFF2-40B4-BE49-F238E27FC236}">
                <a16:creationId xmlns:a16="http://schemas.microsoft.com/office/drawing/2014/main" id="{E649604B-D5BA-4105-92BE-02BF284D4595}"/>
              </a:ext>
            </a:extLst>
          </p:cNvPr>
          <p:cNvSpPr>
            <a:spLocks noGrp="1"/>
          </p:cNvSpPr>
          <p:nvPr>
            <p:ph type="subTitle" idx="1"/>
          </p:nvPr>
        </p:nvSpPr>
        <p:spPr/>
        <p:txBody>
          <a:bodyPr/>
          <a:lstStyle/>
          <a:p>
            <a:r>
              <a:rPr lang="en-GB" dirty="0"/>
              <a:t>Hugh Selsick</a:t>
            </a:r>
          </a:p>
          <a:p>
            <a:r>
              <a:rPr lang="en-GB" dirty="0"/>
              <a:t>President, Sleep Medicine Section, Royal Society of Medicine</a:t>
            </a:r>
          </a:p>
        </p:txBody>
      </p:sp>
      <p:sp>
        <p:nvSpPr>
          <p:cNvPr id="4" name="Slide Number Placeholder 3">
            <a:extLst>
              <a:ext uri="{FF2B5EF4-FFF2-40B4-BE49-F238E27FC236}">
                <a16:creationId xmlns:a16="http://schemas.microsoft.com/office/drawing/2014/main" id="{57D96B86-D81E-1823-4DF0-CD8A1B222393}"/>
              </a:ext>
            </a:extLst>
          </p:cNvPr>
          <p:cNvSpPr>
            <a:spLocks noGrp="1"/>
          </p:cNvSpPr>
          <p:nvPr>
            <p:ph type="sldNum" sz="quarter" idx="12"/>
          </p:nvPr>
        </p:nvSpPr>
        <p:spPr/>
        <p:txBody>
          <a:bodyPr/>
          <a:lstStyle/>
          <a:p>
            <a:fld id="{DAD479BF-72FB-4EFD-8ECC-6629D7127084}" type="slidenum">
              <a:rPr lang="en-GB" smtClean="0"/>
              <a:t>1</a:t>
            </a:fld>
            <a:endParaRPr lang="en-GB"/>
          </a:p>
        </p:txBody>
      </p:sp>
    </p:spTree>
    <p:extLst>
      <p:ext uri="{BB962C8B-B14F-4D97-AF65-F5344CB8AC3E}">
        <p14:creationId xmlns:p14="http://schemas.microsoft.com/office/powerpoint/2010/main" val="2942307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Obstructive Sleep Apnoea</a:t>
            </a:r>
          </a:p>
        </p:txBody>
      </p:sp>
      <p:sp>
        <p:nvSpPr>
          <p:cNvPr id="3" name="Content Placeholder 2"/>
          <p:cNvSpPr>
            <a:spLocks noGrp="1"/>
          </p:cNvSpPr>
          <p:nvPr>
            <p:ph idx="1"/>
          </p:nvPr>
        </p:nvSpPr>
        <p:spPr/>
        <p:txBody>
          <a:bodyPr>
            <a:normAutofit/>
          </a:bodyPr>
          <a:lstStyle/>
          <a:p>
            <a:r>
              <a:rPr lang="en-GB" dirty="0"/>
              <a:t>Affects over 69% of over 65s with 20% moderate or severe.</a:t>
            </a:r>
          </a:p>
          <a:p>
            <a:r>
              <a:rPr lang="en-GB" dirty="0"/>
              <a:t>Severe OSA impairs attention, concentration, executive function, memory etc.</a:t>
            </a:r>
          </a:p>
          <a:p>
            <a:r>
              <a:rPr lang="en-GB" dirty="0"/>
              <a:t>Some of these are due to sleep disruption, but some are due to hypoxic damage to the brain.</a:t>
            </a:r>
          </a:p>
          <a:p>
            <a:r>
              <a:rPr lang="en-GB" dirty="0"/>
              <a:t>Increases risk of coronary artery disease, congestive heart failure, ischaemic stroke, depression and dementia.</a:t>
            </a:r>
          </a:p>
          <a:p>
            <a:pPr marL="0" indent="0">
              <a:buNone/>
            </a:pPr>
            <a:endParaRPr lang="en-GB" dirty="0"/>
          </a:p>
          <a:p>
            <a:endParaRPr lang="en-GB" dirty="0"/>
          </a:p>
        </p:txBody>
      </p:sp>
      <p:sp>
        <p:nvSpPr>
          <p:cNvPr id="4" name="Slide Number Placeholder 3">
            <a:extLst>
              <a:ext uri="{FF2B5EF4-FFF2-40B4-BE49-F238E27FC236}">
                <a16:creationId xmlns:a16="http://schemas.microsoft.com/office/drawing/2014/main" id="{CC3C1452-6CF8-5176-3327-09BFDE5CE511}"/>
              </a:ext>
            </a:extLst>
          </p:cNvPr>
          <p:cNvSpPr>
            <a:spLocks noGrp="1"/>
          </p:cNvSpPr>
          <p:nvPr>
            <p:ph type="sldNum" sz="quarter" idx="12"/>
          </p:nvPr>
        </p:nvSpPr>
        <p:spPr/>
        <p:txBody>
          <a:bodyPr/>
          <a:lstStyle/>
          <a:p>
            <a:fld id="{DAD479BF-72FB-4EFD-8ECC-6629D7127084}" type="slidenum">
              <a:rPr lang="en-GB" smtClean="0"/>
              <a:t>10</a:t>
            </a:fld>
            <a:endParaRPr lang="en-GB"/>
          </a:p>
        </p:txBody>
      </p:sp>
    </p:spTree>
    <p:extLst>
      <p:ext uri="{BB962C8B-B14F-4D97-AF65-F5344CB8AC3E}">
        <p14:creationId xmlns:p14="http://schemas.microsoft.com/office/powerpoint/2010/main" val="1942964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Treating Obstructive Sleep Apnoea 1</a:t>
            </a:r>
          </a:p>
        </p:txBody>
      </p:sp>
      <p:sp>
        <p:nvSpPr>
          <p:cNvPr id="3" name="Content Placeholder 2"/>
          <p:cNvSpPr>
            <a:spLocks noGrp="1"/>
          </p:cNvSpPr>
          <p:nvPr>
            <p:ph sz="half" idx="1"/>
          </p:nvPr>
        </p:nvSpPr>
        <p:spPr/>
        <p:txBody>
          <a:bodyPr/>
          <a:lstStyle/>
          <a:p>
            <a:pPr marL="0" indent="0">
              <a:buNone/>
            </a:pPr>
            <a:r>
              <a:rPr lang="en-GB" dirty="0"/>
              <a:t>Mild to moderate OSA:</a:t>
            </a:r>
          </a:p>
          <a:p>
            <a:r>
              <a:rPr lang="en-GB" dirty="0"/>
              <a:t>Weight loss</a:t>
            </a:r>
          </a:p>
          <a:p>
            <a:r>
              <a:rPr lang="en-GB" dirty="0"/>
              <a:t>Position therapy.</a:t>
            </a:r>
          </a:p>
          <a:p>
            <a:r>
              <a:rPr lang="en-GB" dirty="0"/>
              <a:t>Mandibular advancement splint.</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66079" y="2560638"/>
            <a:ext cx="4549341" cy="3309937"/>
          </a:xfrm>
        </p:spPr>
      </p:pic>
      <p:sp>
        <p:nvSpPr>
          <p:cNvPr id="4" name="Slide Number Placeholder 3">
            <a:extLst>
              <a:ext uri="{FF2B5EF4-FFF2-40B4-BE49-F238E27FC236}">
                <a16:creationId xmlns:a16="http://schemas.microsoft.com/office/drawing/2014/main" id="{183E3BF9-9615-E28A-B84E-FF1E54A60AF7}"/>
              </a:ext>
            </a:extLst>
          </p:cNvPr>
          <p:cNvSpPr>
            <a:spLocks noGrp="1"/>
          </p:cNvSpPr>
          <p:nvPr>
            <p:ph type="sldNum" sz="quarter" idx="12"/>
          </p:nvPr>
        </p:nvSpPr>
        <p:spPr/>
        <p:txBody>
          <a:bodyPr/>
          <a:lstStyle/>
          <a:p>
            <a:fld id="{DAD479BF-72FB-4EFD-8ECC-6629D7127084}" type="slidenum">
              <a:rPr lang="en-GB" smtClean="0"/>
              <a:t>11</a:t>
            </a:fld>
            <a:endParaRPr lang="en-GB"/>
          </a:p>
        </p:txBody>
      </p:sp>
    </p:spTree>
    <p:extLst>
      <p:ext uri="{BB962C8B-B14F-4D97-AF65-F5344CB8AC3E}">
        <p14:creationId xmlns:p14="http://schemas.microsoft.com/office/powerpoint/2010/main" val="124166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Treating Obstructive Sleep Apnoea 2</a:t>
            </a:r>
          </a:p>
        </p:txBody>
      </p:sp>
      <p:sp>
        <p:nvSpPr>
          <p:cNvPr id="3" name="Content Placeholder 2"/>
          <p:cNvSpPr>
            <a:spLocks noGrp="1"/>
          </p:cNvSpPr>
          <p:nvPr>
            <p:ph idx="1"/>
          </p:nvPr>
        </p:nvSpPr>
        <p:spPr/>
        <p:txBody>
          <a:bodyPr>
            <a:normAutofit/>
          </a:bodyPr>
          <a:lstStyle/>
          <a:p>
            <a:r>
              <a:rPr lang="en-GB" dirty="0"/>
              <a:t>CPAP is the gold standard.</a:t>
            </a:r>
          </a:p>
          <a:p>
            <a:r>
              <a:rPr lang="en-GB" dirty="0"/>
              <a:t>Compliance is often poor.</a:t>
            </a:r>
          </a:p>
          <a:p>
            <a:r>
              <a:rPr lang="en-GB" dirty="0"/>
              <a:t>Problems include aerophagia, mask discomfort, dry mouth and claustrophobia.</a:t>
            </a:r>
          </a:p>
          <a:p>
            <a:r>
              <a:rPr lang="en-GB" dirty="0"/>
              <a:t>Treating OSA may lead to improvements in depressive symptoms.</a:t>
            </a:r>
          </a:p>
          <a:p>
            <a:r>
              <a:rPr lang="en-GB" dirty="0"/>
              <a:t>Depression predicts a better response to CPAP.</a:t>
            </a:r>
          </a:p>
          <a:p>
            <a:r>
              <a:rPr lang="en-GB" dirty="0"/>
              <a:t>But depression predicts poorer CPAP adherence.</a:t>
            </a:r>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2DC63137-5B45-0966-5AC2-B0FF3E6D80AC}"/>
              </a:ext>
            </a:extLst>
          </p:cNvPr>
          <p:cNvSpPr>
            <a:spLocks noGrp="1"/>
          </p:cNvSpPr>
          <p:nvPr>
            <p:ph type="sldNum" sz="quarter" idx="12"/>
          </p:nvPr>
        </p:nvSpPr>
        <p:spPr/>
        <p:txBody>
          <a:bodyPr/>
          <a:lstStyle/>
          <a:p>
            <a:fld id="{DAD479BF-72FB-4EFD-8ECC-6629D7127084}" type="slidenum">
              <a:rPr lang="en-GB" smtClean="0"/>
              <a:t>12</a:t>
            </a:fld>
            <a:endParaRPr lang="en-GB"/>
          </a:p>
        </p:txBody>
      </p:sp>
    </p:spTree>
    <p:extLst>
      <p:ext uri="{BB962C8B-B14F-4D97-AF65-F5344CB8AC3E}">
        <p14:creationId xmlns:p14="http://schemas.microsoft.com/office/powerpoint/2010/main" val="4192799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OSA in Dementia</a:t>
            </a:r>
          </a:p>
        </p:txBody>
      </p:sp>
      <p:sp>
        <p:nvSpPr>
          <p:cNvPr id="3" name="Content Placeholder 2"/>
          <p:cNvSpPr>
            <a:spLocks noGrp="1"/>
          </p:cNvSpPr>
          <p:nvPr>
            <p:ph idx="1"/>
          </p:nvPr>
        </p:nvSpPr>
        <p:spPr/>
        <p:txBody>
          <a:bodyPr>
            <a:normAutofit/>
          </a:bodyPr>
          <a:lstStyle/>
          <a:p>
            <a:r>
              <a:rPr lang="en-GB" dirty="0"/>
              <a:t>Treating OSA in early Alzheimer’s dementia may slow the progression of the dementia.</a:t>
            </a:r>
          </a:p>
          <a:p>
            <a:r>
              <a:rPr lang="en-GB" dirty="0"/>
              <a:t>In mild Alzheimer’s average CPAP use is 5 hours/night – this is good compliance.</a:t>
            </a:r>
          </a:p>
          <a:p>
            <a:r>
              <a:rPr lang="en-GB" dirty="0"/>
              <a:t>Poor compliance associated with depression not severity of dementia.</a:t>
            </a:r>
          </a:p>
          <a:p>
            <a:r>
              <a:rPr lang="en-GB" dirty="0"/>
              <a:t>Not known if treating depression will improve compliance – but may be worth retrying non-compliant patients when depression resolved.</a:t>
            </a:r>
          </a:p>
          <a:p>
            <a:r>
              <a:rPr lang="en-GB" dirty="0"/>
              <a:t>Carer involvement is helpful.</a:t>
            </a:r>
          </a:p>
        </p:txBody>
      </p:sp>
      <p:sp>
        <p:nvSpPr>
          <p:cNvPr id="4" name="Slide Number Placeholder 3">
            <a:extLst>
              <a:ext uri="{FF2B5EF4-FFF2-40B4-BE49-F238E27FC236}">
                <a16:creationId xmlns:a16="http://schemas.microsoft.com/office/drawing/2014/main" id="{6BDD1A66-2F88-92F4-68B9-D6326CBA2272}"/>
              </a:ext>
            </a:extLst>
          </p:cNvPr>
          <p:cNvSpPr>
            <a:spLocks noGrp="1"/>
          </p:cNvSpPr>
          <p:nvPr>
            <p:ph type="sldNum" sz="quarter" idx="12"/>
          </p:nvPr>
        </p:nvSpPr>
        <p:spPr/>
        <p:txBody>
          <a:bodyPr/>
          <a:lstStyle/>
          <a:p>
            <a:fld id="{DAD479BF-72FB-4EFD-8ECC-6629D7127084}" type="slidenum">
              <a:rPr lang="en-GB" smtClean="0"/>
              <a:t>13</a:t>
            </a:fld>
            <a:endParaRPr lang="en-GB"/>
          </a:p>
        </p:txBody>
      </p:sp>
    </p:spTree>
    <p:extLst>
      <p:ext uri="{BB962C8B-B14F-4D97-AF65-F5344CB8AC3E}">
        <p14:creationId xmlns:p14="http://schemas.microsoft.com/office/powerpoint/2010/main" val="4162242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Restless Legs Syndrome</a:t>
            </a:r>
          </a:p>
        </p:txBody>
      </p:sp>
      <p:sp>
        <p:nvSpPr>
          <p:cNvPr id="3" name="Content Placeholder 2"/>
          <p:cNvSpPr>
            <a:spLocks noGrp="1"/>
          </p:cNvSpPr>
          <p:nvPr>
            <p:ph idx="1"/>
          </p:nvPr>
        </p:nvSpPr>
        <p:spPr/>
        <p:txBody>
          <a:bodyPr>
            <a:normAutofit/>
          </a:bodyPr>
          <a:lstStyle/>
          <a:p>
            <a:r>
              <a:rPr lang="en-GB" b="1" dirty="0"/>
              <a:t>Uncomfortable sensation – can be anywhere in the body, but usually the legs.</a:t>
            </a:r>
          </a:p>
          <a:p>
            <a:r>
              <a:rPr lang="en-GB" b="1" dirty="0"/>
              <a:t>Worse at night.</a:t>
            </a:r>
          </a:p>
          <a:p>
            <a:r>
              <a:rPr lang="en-GB" b="1" dirty="0"/>
              <a:t>Worse at rest.</a:t>
            </a:r>
          </a:p>
          <a:p>
            <a:r>
              <a:rPr lang="en-GB" b="1" dirty="0"/>
              <a:t>Temporarily relieved by movement. </a:t>
            </a:r>
          </a:p>
          <a:p>
            <a:endParaRPr lang="en-GB" b="1" dirty="0"/>
          </a:p>
          <a:p>
            <a:r>
              <a:rPr lang="en-GB" dirty="0"/>
              <a:t>Easy to localise but hard to describe.</a:t>
            </a:r>
          </a:p>
          <a:p>
            <a:r>
              <a:rPr lang="en-GB" dirty="0"/>
              <a:t>Manifests as sleep onset insomnia.</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93844E12-E846-8DFA-123F-C56F9011ECAE}"/>
              </a:ext>
            </a:extLst>
          </p:cNvPr>
          <p:cNvSpPr>
            <a:spLocks noGrp="1"/>
          </p:cNvSpPr>
          <p:nvPr>
            <p:ph type="sldNum" sz="quarter" idx="12"/>
          </p:nvPr>
        </p:nvSpPr>
        <p:spPr/>
        <p:txBody>
          <a:bodyPr/>
          <a:lstStyle/>
          <a:p>
            <a:fld id="{DAD479BF-72FB-4EFD-8ECC-6629D7127084}" type="slidenum">
              <a:rPr lang="en-GB" smtClean="0"/>
              <a:t>14</a:t>
            </a:fld>
            <a:endParaRPr lang="en-GB"/>
          </a:p>
        </p:txBody>
      </p:sp>
    </p:spTree>
    <p:extLst>
      <p:ext uri="{BB962C8B-B14F-4D97-AF65-F5344CB8AC3E}">
        <p14:creationId xmlns:p14="http://schemas.microsoft.com/office/powerpoint/2010/main" val="962936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RLS &amp; Depression</a:t>
            </a:r>
          </a:p>
        </p:txBody>
      </p:sp>
      <p:sp>
        <p:nvSpPr>
          <p:cNvPr id="3" name="Content Placeholder 2"/>
          <p:cNvSpPr>
            <a:spLocks noGrp="1"/>
          </p:cNvSpPr>
          <p:nvPr>
            <p:ph sz="half" idx="1"/>
          </p:nvPr>
        </p:nvSpPr>
        <p:spPr/>
        <p:txBody>
          <a:bodyPr/>
          <a:lstStyle/>
          <a:p>
            <a:r>
              <a:rPr lang="en-GB" dirty="0"/>
              <a:t>Symptoms of depression are common in RLS.</a:t>
            </a:r>
          </a:p>
          <a:p>
            <a:r>
              <a:rPr lang="en-GB" dirty="0"/>
              <a:t>35% of patients with Restless Legs and Depression report suicidal ideation </a:t>
            </a:r>
            <a:r>
              <a:rPr lang="en-GB" u="sng" dirty="0"/>
              <a:t>as a result of their restless legs</a:t>
            </a:r>
            <a:r>
              <a:rPr lang="en-GB" dirty="0"/>
              <a:t>.</a:t>
            </a:r>
          </a:p>
          <a:p>
            <a:endParaRPr lang="en-GB" dirty="0"/>
          </a:p>
        </p:txBody>
      </p:sp>
      <p:pic>
        <p:nvPicPr>
          <p:cNvPr id="10" name="Content Placeholder 9" descr="A picture containing vector graphics&#10;&#10;Description automatically generated">
            <a:extLst>
              <a:ext uri="{FF2B5EF4-FFF2-40B4-BE49-F238E27FC236}">
                <a16:creationId xmlns:a16="http://schemas.microsoft.com/office/drawing/2014/main" id="{17F94123-60D0-3A6F-709A-88281BCBE0A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
        <p:nvSpPr>
          <p:cNvPr id="4" name="Slide Number Placeholder 3">
            <a:extLst>
              <a:ext uri="{FF2B5EF4-FFF2-40B4-BE49-F238E27FC236}">
                <a16:creationId xmlns:a16="http://schemas.microsoft.com/office/drawing/2014/main" id="{195CBC5A-4A5A-820B-A5ED-A9F46B9EEE7C}"/>
              </a:ext>
            </a:extLst>
          </p:cNvPr>
          <p:cNvSpPr>
            <a:spLocks noGrp="1"/>
          </p:cNvSpPr>
          <p:nvPr>
            <p:ph type="sldNum" sz="quarter" idx="12"/>
          </p:nvPr>
        </p:nvSpPr>
        <p:spPr/>
        <p:txBody>
          <a:bodyPr/>
          <a:lstStyle/>
          <a:p>
            <a:fld id="{DAD479BF-72FB-4EFD-8ECC-6629D7127084}" type="slidenum">
              <a:rPr lang="en-GB" smtClean="0"/>
              <a:t>15</a:t>
            </a:fld>
            <a:endParaRPr lang="en-GB"/>
          </a:p>
        </p:txBody>
      </p:sp>
    </p:spTree>
    <p:extLst>
      <p:ext uri="{BB962C8B-B14F-4D97-AF65-F5344CB8AC3E}">
        <p14:creationId xmlns:p14="http://schemas.microsoft.com/office/powerpoint/2010/main" val="3468985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498" y="500062"/>
            <a:ext cx="13972009" cy="1325563"/>
          </a:xfrm>
        </p:spPr>
        <p:txBody>
          <a:bodyPr>
            <a:normAutofit/>
          </a:bodyPr>
          <a:lstStyle/>
          <a:p>
            <a:r>
              <a:rPr lang="en-GB" dirty="0">
                <a:latin typeface="Calibri" panose="020F0502020204030204" pitchFamily="34" charset="0"/>
                <a:ea typeface="Calibri" panose="020F0502020204030204" pitchFamily="34" charset="0"/>
                <a:cs typeface="Calibri" panose="020F0502020204030204" pitchFamily="34" charset="0"/>
              </a:rPr>
              <a:t>Diagnosing RLS</a:t>
            </a:r>
          </a:p>
        </p:txBody>
      </p:sp>
      <p:sp>
        <p:nvSpPr>
          <p:cNvPr id="3" name="Content Placeholder 2"/>
          <p:cNvSpPr>
            <a:spLocks noGrp="1"/>
          </p:cNvSpPr>
          <p:nvPr>
            <p:ph idx="1"/>
          </p:nvPr>
        </p:nvSpPr>
        <p:spPr/>
        <p:txBody>
          <a:bodyPr>
            <a:normAutofit/>
          </a:bodyPr>
          <a:lstStyle/>
          <a:p>
            <a:r>
              <a:rPr lang="en-GB" dirty="0"/>
              <a:t>It is surprisingly rare for patients to volunteer RLS symptoms. You need to specifically ask about them.</a:t>
            </a:r>
          </a:p>
          <a:p>
            <a:r>
              <a:rPr lang="en-GB" dirty="0"/>
              <a:t>A single question has been shown to have 100% sensitivity and 96.8% specificity for RLS in a neurology outpatient population (Ferri, 2007):</a:t>
            </a:r>
          </a:p>
          <a:p>
            <a:r>
              <a:rPr lang="en-GB" dirty="0"/>
              <a:t>“When you try to relax in the evening or sleep at night, do you ever have unpleasant, restless feelings in your legs that can be relieved by walking or movement?”</a:t>
            </a:r>
          </a:p>
          <a:p>
            <a:r>
              <a:rPr lang="en-GB" dirty="0"/>
              <a:t>If the answer is yes, check it is worse at night, worse at rest and relieved by movement. </a:t>
            </a:r>
          </a:p>
          <a:p>
            <a:pPr marL="0" indent="0">
              <a:buNone/>
            </a:pPr>
            <a:endParaRPr lang="en-GB" dirty="0"/>
          </a:p>
        </p:txBody>
      </p:sp>
      <p:sp>
        <p:nvSpPr>
          <p:cNvPr id="4" name="Slide Number Placeholder 3">
            <a:extLst>
              <a:ext uri="{FF2B5EF4-FFF2-40B4-BE49-F238E27FC236}">
                <a16:creationId xmlns:a16="http://schemas.microsoft.com/office/drawing/2014/main" id="{F3B58481-27BD-49F7-85D0-8B773E79DF78}"/>
              </a:ext>
            </a:extLst>
          </p:cNvPr>
          <p:cNvSpPr>
            <a:spLocks noGrp="1"/>
          </p:cNvSpPr>
          <p:nvPr>
            <p:ph type="sldNum" sz="quarter" idx="12"/>
          </p:nvPr>
        </p:nvSpPr>
        <p:spPr/>
        <p:txBody>
          <a:bodyPr/>
          <a:lstStyle/>
          <a:p>
            <a:fld id="{7F399A09-9645-47D1-849E-F719DAA572C0}" type="slidenum">
              <a:rPr lang="en-GB" smtClean="0"/>
              <a:t>16</a:t>
            </a:fld>
            <a:endParaRPr lang="en-GB"/>
          </a:p>
        </p:txBody>
      </p:sp>
    </p:spTree>
    <p:extLst>
      <p:ext uri="{BB962C8B-B14F-4D97-AF65-F5344CB8AC3E}">
        <p14:creationId xmlns:p14="http://schemas.microsoft.com/office/powerpoint/2010/main" val="3770384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Aetiology</a:t>
            </a:r>
          </a:p>
        </p:txBody>
      </p:sp>
      <p:sp>
        <p:nvSpPr>
          <p:cNvPr id="3" name="Content Placeholder 2"/>
          <p:cNvSpPr>
            <a:spLocks noGrp="1"/>
          </p:cNvSpPr>
          <p:nvPr>
            <p:ph idx="1"/>
          </p:nvPr>
        </p:nvSpPr>
        <p:spPr/>
        <p:txBody>
          <a:bodyPr>
            <a:normAutofit lnSpcReduction="10000"/>
          </a:bodyPr>
          <a:lstStyle/>
          <a:p>
            <a:r>
              <a:rPr lang="en-GB" dirty="0"/>
              <a:t>Genetics</a:t>
            </a:r>
          </a:p>
          <a:p>
            <a:r>
              <a:rPr lang="en-GB" dirty="0"/>
              <a:t>Antihistamines</a:t>
            </a:r>
          </a:p>
          <a:p>
            <a:r>
              <a:rPr lang="en-GB" dirty="0"/>
              <a:t>Renal dysfunction</a:t>
            </a:r>
          </a:p>
          <a:p>
            <a:r>
              <a:rPr lang="en-GB" dirty="0"/>
              <a:t>Iron deficiency</a:t>
            </a:r>
          </a:p>
          <a:p>
            <a:r>
              <a:rPr lang="en-GB" dirty="0"/>
              <a:t>Peripheral nerve irritation.</a:t>
            </a:r>
          </a:p>
          <a:p>
            <a:r>
              <a:rPr lang="en-GB" dirty="0"/>
              <a:t>Neuropathy</a:t>
            </a:r>
          </a:p>
          <a:p>
            <a:r>
              <a:rPr lang="en-GB" dirty="0"/>
              <a:t>Antidepressants</a:t>
            </a:r>
          </a:p>
          <a:p>
            <a:r>
              <a:rPr lang="en-GB" dirty="0"/>
              <a:t>Antipsychotics</a:t>
            </a:r>
          </a:p>
          <a:p>
            <a:r>
              <a:rPr lang="en-GB" dirty="0"/>
              <a:t>Vitamin D or B12 deficiency</a:t>
            </a:r>
          </a:p>
          <a:p>
            <a:pPr marL="0" indent="0">
              <a:buNone/>
            </a:pPr>
            <a:endParaRPr lang="en-GB" dirty="0"/>
          </a:p>
        </p:txBody>
      </p:sp>
      <p:sp>
        <p:nvSpPr>
          <p:cNvPr id="7" name="Slide Number Placeholder 6">
            <a:extLst>
              <a:ext uri="{FF2B5EF4-FFF2-40B4-BE49-F238E27FC236}">
                <a16:creationId xmlns:a16="http://schemas.microsoft.com/office/drawing/2014/main" id="{C8C31E0B-0D9A-FEBF-14E0-CA4F940971FD}"/>
              </a:ext>
            </a:extLst>
          </p:cNvPr>
          <p:cNvSpPr>
            <a:spLocks noGrp="1"/>
          </p:cNvSpPr>
          <p:nvPr>
            <p:ph type="sldNum" sz="quarter" idx="12"/>
          </p:nvPr>
        </p:nvSpPr>
        <p:spPr/>
        <p:txBody>
          <a:bodyPr/>
          <a:lstStyle/>
          <a:p>
            <a:fld id="{DAD479BF-72FB-4EFD-8ECC-6629D7127084}" type="slidenum">
              <a:rPr lang="en-GB" smtClean="0"/>
              <a:t>17</a:t>
            </a:fld>
            <a:endParaRPr lang="en-GB"/>
          </a:p>
        </p:txBody>
      </p:sp>
    </p:spTree>
    <p:extLst>
      <p:ext uri="{BB962C8B-B14F-4D97-AF65-F5344CB8AC3E}">
        <p14:creationId xmlns:p14="http://schemas.microsoft.com/office/powerpoint/2010/main" val="3547732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7AA0F-C654-64F8-88C6-93C6AA3C4145}"/>
              </a:ext>
            </a:extLst>
          </p:cNvPr>
          <p:cNvSpPr>
            <a:spLocks noGrp="1"/>
          </p:cNvSpPr>
          <p:nvPr>
            <p:ph type="title"/>
          </p:nvPr>
        </p:nvSpPr>
        <p:spPr/>
        <p:txBody>
          <a:bodyPr/>
          <a:lstStyle/>
          <a:p>
            <a:r>
              <a:rPr lang="en-GB" dirty="0"/>
              <a:t>Restless Legs Treatment - Iron</a:t>
            </a:r>
          </a:p>
        </p:txBody>
      </p:sp>
      <p:sp>
        <p:nvSpPr>
          <p:cNvPr id="3" name="Content Placeholder 2">
            <a:extLst>
              <a:ext uri="{FF2B5EF4-FFF2-40B4-BE49-F238E27FC236}">
                <a16:creationId xmlns:a16="http://schemas.microsoft.com/office/drawing/2014/main" id="{4E37699D-A5B6-2DDA-D7E0-1D6B4508887D}"/>
              </a:ext>
            </a:extLst>
          </p:cNvPr>
          <p:cNvSpPr>
            <a:spLocks noGrp="1"/>
          </p:cNvSpPr>
          <p:nvPr>
            <p:ph idx="1"/>
          </p:nvPr>
        </p:nvSpPr>
        <p:spPr/>
        <p:txBody>
          <a:bodyPr>
            <a:normAutofit/>
          </a:bodyPr>
          <a:lstStyle/>
          <a:p>
            <a:r>
              <a:rPr lang="en-GB" dirty="0"/>
              <a:t>Oral iron supplementation should be offered if the ferritin is below 100mcg/L. </a:t>
            </a:r>
          </a:p>
          <a:p>
            <a:r>
              <a:rPr lang="en-GB" dirty="0"/>
              <a:t>This is well above the laboratory “normal minimum”. </a:t>
            </a:r>
          </a:p>
          <a:p>
            <a:r>
              <a:rPr lang="en-GB" dirty="0"/>
              <a:t>In cases where patients can’t tolerate oral iron or in treatment resistant cases i.v. iron infusions can be effective, though the effect is not immediate. </a:t>
            </a:r>
          </a:p>
        </p:txBody>
      </p:sp>
      <p:sp>
        <p:nvSpPr>
          <p:cNvPr id="4" name="Slide Number Placeholder 3">
            <a:extLst>
              <a:ext uri="{FF2B5EF4-FFF2-40B4-BE49-F238E27FC236}">
                <a16:creationId xmlns:a16="http://schemas.microsoft.com/office/drawing/2014/main" id="{97C45862-5C35-2F36-962E-897DE0F4C29A}"/>
              </a:ext>
            </a:extLst>
          </p:cNvPr>
          <p:cNvSpPr>
            <a:spLocks noGrp="1"/>
          </p:cNvSpPr>
          <p:nvPr>
            <p:ph type="sldNum" sz="quarter" idx="12"/>
          </p:nvPr>
        </p:nvSpPr>
        <p:spPr/>
        <p:txBody>
          <a:bodyPr/>
          <a:lstStyle/>
          <a:p>
            <a:fld id="{D8CD39CE-41D7-4AE3-9F43-8D032DEAEC30}" type="slidenum">
              <a:rPr lang="en-GB" smtClean="0"/>
              <a:t>18</a:t>
            </a:fld>
            <a:endParaRPr lang="en-GB" dirty="0"/>
          </a:p>
        </p:txBody>
      </p:sp>
    </p:spTree>
    <p:extLst>
      <p:ext uri="{BB962C8B-B14F-4D97-AF65-F5344CB8AC3E}">
        <p14:creationId xmlns:p14="http://schemas.microsoft.com/office/powerpoint/2010/main" val="2858586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06C6-CBC9-4E60-C9F7-0D1911C2C7DE}"/>
              </a:ext>
            </a:extLst>
          </p:cNvPr>
          <p:cNvSpPr>
            <a:spLocks noGrp="1"/>
          </p:cNvSpPr>
          <p:nvPr>
            <p:ph type="title"/>
          </p:nvPr>
        </p:nvSpPr>
        <p:spPr/>
        <p:txBody>
          <a:bodyPr/>
          <a:lstStyle/>
          <a:p>
            <a:r>
              <a:rPr lang="en-GB" dirty="0"/>
              <a:t>Treatment - Medications</a:t>
            </a:r>
          </a:p>
        </p:txBody>
      </p:sp>
      <p:sp>
        <p:nvSpPr>
          <p:cNvPr id="3" name="Content Placeholder 2">
            <a:extLst>
              <a:ext uri="{FF2B5EF4-FFF2-40B4-BE49-F238E27FC236}">
                <a16:creationId xmlns:a16="http://schemas.microsoft.com/office/drawing/2014/main" id="{2518E796-DB61-E3B4-F245-D194BBA59157}"/>
              </a:ext>
            </a:extLst>
          </p:cNvPr>
          <p:cNvSpPr>
            <a:spLocks noGrp="1"/>
          </p:cNvSpPr>
          <p:nvPr>
            <p:ph idx="1"/>
          </p:nvPr>
        </p:nvSpPr>
        <p:spPr/>
        <p:txBody>
          <a:bodyPr/>
          <a:lstStyle/>
          <a:p>
            <a:r>
              <a:rPr lang="en-GB" dirty="0"/>
              <a:t>The </a:t>
            </a:r>
            <a:r>
              <a:rPr lang="en-GB" b="1" dirty="0"/>
              <a:t>licensed 1</a:t>
            </a:r>
            <a:r>
              <a:rPr lang="en-GB" b="1" baseline="30000" dirty="0"/>
              <a:t>st</a:t>
            </a:r>
            <a:r>
              <a:rPr lang="en-GB" b="1" dirty="0"/>
              <a:t> line treatments in the UK</a:t>
            </a:r>
            <a:r>
              <a:rPr lang="en-GB" dirty="0"/>
              <a:t> are the dopaminergic (anti – Parkinson's) medications. They increase dopamine at night.</a:t>
            </a:r>
          </a:p>
          <a:p>
            <a:r>
              <a:rPr lang="en-GB" b="1" dirty="0"/>
              <a:t>Ropinirole</a:t>
            </a:r>
            <a:r>
              <a:rPr lang="en-GB" dirty="0"/>
              <a:t>: </a:t>
            </a:r>
            <a:r>
              <a:rPr lang="en-GB" b="0" i="0" dirty="0">
                <a:solidFill>
                  <a:srgbClr val="0E0E0E"/>
                </a:solidFill>
                <a:effectLst/>
                <a:latin typeface="Inter"/>
              </a:rPr>
              <a:t>250mcg nightly x 2d, then 500mcg nightly x 5d, then 1 mg nightly x 7d, increased by 500mcg each week; max 4 mg per day.</a:t>
            </a:r>
          </a:p>
          <a:p>
            <a:r>
              <a:rPr lang="en-GB" b="1" dirty="0">
                <a:solidFill>
                  <a:srgbClr val="0E0E0E"/>
                </a:solidFill>
                <a:latin typeface="Inter"/>
              </a:rPr>
              <a:t>Pramipexole</a:t>
            </a:r>
            <a:r>
              <a:rPr lang="en-GB" dirty="0">
                <a:solidFill>
                  <a:srgbClr val="0E0E0E"/>
                </a:solidFill>
                <a:latin typeface="Inter"/>
              </a:rPr>
              <a:t>: 88mcg nightly, doubled every 4 – 7d; max 540mcg.</a:t>
            </a:r>
          </a:p>
          <a:p>
            <a:r>
              <a:rPr lang="en-GB" b="1" dirty="0">
                <a:solidFill>
                  <a:srgbClr val="0E0E0E"/>
                </a:solidFill>
                <a:latin typeface="Inter"/>
              </a:rPr>
              <a:t>Take tablets 1 – 3 hours before onset of symptoms. </a:t>
            </a:r>
          </a:p>
          <a:p>
            <a:r>
              <a:rPr lang="en-GB" b="1" dirty="0">
                <a:solidFill>
                  <a:srgbClr val="0E0E0E"/>
                </a:solidFill>
                <a:latin typeface="Inter"/>
              </a:rPr>
              <a:t>Rotigotine</a:t>
            </a:r>
            <a:r>
              <a:rPr lang="en-GB" dirty="0">
                <a:solidFill>
                  <a:srgbClr val="0E0E0E"/>
                </a:solidFill>
                <a:latin typeface="Inter"/>
              </a:rPr>
              <a:t>: 1mg/24hr, increased by 1mg/24 each week; max 3mg/24hr. </a:t>
            </a:r>
          </a:p>
          <a:p>
            <a:r>
              <a:rPr lang="en-GB" b="1" dirty="0">
                <a:solidFill>
                  <a:srgbClr val="0E0E0E"/>
                </a:solidFill>
                <a:latin typeface="Inter"/>
              </a:rPr>
              <a:t>Can change patch at any time as long as they are consistent. </a:t>
            </a:r>
            <a:endParaRPr lang="en-GB" b="1" dirty="0"/>
          </a:p>
        </p:txBody>
      </p:sp>
      <p:sp>
        <p:nvSpPr>
          <p:cNvPr id="4" name="Slide Number Placeholder 3">
            <a:extLst>
              <a:ext uri="{FF2B5EF4-FFF2-40B4-BE49-F238E27FC236}">
                <a16:creationId xmlns:a16="http://schemas.microsoft.com/office/drawing/2014/main" id="{F54A41E5-4252-D006-4E59-82E57F7AE813}"/>
              </a:ext>
            </a:extLst>
          </p:cNvPr>
          <p:cNvSpPr>
            <a:spLocks noGrp="1"/>
          </p:cNvSpPr>
          <p:nvPr>
            <p:ph type="sldNum" sz="quarter" idx="12"/>
          </p:nvPr>
        </p:nvSpPr>
        <p:spPr/>
        <p:txBody>
          <a:bodyPr/>
          <a:lstStyle/>
          <a:p>
            <a:fld id="{D8CD39CE-41D7-4AE3-9F43-8D032DEAEC30}" type="slidenum">
              <a:rPr lang="en-GB" smtClean="0"/>
              <a:t>19</a:t>
            </a:fld>
            <a:endParaRPr lang="en-GB" dirty="0"/>
          </a:p>
        </p:txBody>
      </p:sp>
    </p:spTree>
    <p:extLst>
      <p:ext uri="{BB962C8B-B14F-4D97-AF65-F5344CB8AC3E}">
        <p14:creationId xmlns:p14="http://schemas.microsoft.com/office/powerpoint/2010/main" val="2585392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5" name="Content Placeholder 4"/>
          <p:cNvSpPr>
            <a:spLocks noGrp="1"/>
          </p:cNvSpPr>
          <p:nvPr>
            <p:ph sz="half" idx="2"/>
          </p:nvPr>
        </p:nvSpPr>
        <p:spPr/>
        <p:txBody>
          <a:bodyPr>
            <a:normAutofit/>
          </a:bodyPr>
          <a:lstStyle/>
          <a:p>
            <a:pPr marL="0" indent="0" algn="ctr">
              <a:buNone/>
            </a:pPr>
            <a:r>
              <a:rPr lang="en-GB" sz="5400" dirty="0"/>
              <a:t>This</a:t>
            </a:r>
          </a:p>
          <a:p>
            <a:pPr marL="0" indent="0" algn="ctr">
              <a:buNone/>
            </a:pPr>
            <a:r>
              <a:rPr lang="en-GB" sz="5400" dirty="0"/>
              <a:t>Is</a:t>
            </a:r>
          </a:p>
          <a:p>
            <a:pPr marL="0" indent="0" algn="ctr">
              <a:buNone/>
            </a:pPr>
            <a:endParaRPr lang="en-GB" sz="5400" dirty="0"/>
          </a:p>
          <a:p>
            <a:pPr marL="0" indent="0" algn="ctr">
              <a:buNone/>
            </a:pPr>
            <a:r>
              <a:rPr lang="en-GB" sz="5400" dirty="0"/>
              <a:t>Normal!</a:t>
            </a:r>
          </a:p>
        </p:txBody>
      </p:sp>
      <p:pic>
        <p:nvPicPr>
          <p:cNvPr id="8" name="Content Placeholder 7" descr="A picture containing outdoor object&#10;&#10;Description automatically generated">
            <a:extLst>
              <a:ext uri="{FF2B5EF4-FFF2-40B4-BE49-F238E27FC236}">
                <a16:creationId xmlns:a16="http://schemas.microsoft.com/office/drawing/2014/main" id="{49B306B7-EEB0-4D87-8FB2-32752A4E353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48220" y="1825625"/>
            <a:ext cx="4361560" cy="4351338"/>
          </a:xfrm>
        </p:spPr>
      </p:pic>
      <p:sp>
        <p:nvSpPr>
          <p:cNvPr id="3" name="Slide Number Placeholder 2">
            <a:extLst>
              <a:ext uri="{FF2B5EF4-FFF2-40B4-BE49-F238E27FC236}">
                <a16:creationId xmlns:a16="http://schemas.microsoft.com/office/drawing/2014/main" id="{4D12E594-E36D-12E1-2779-E4307752DFEC}"/>
              </a:ext>
            </a:extLst>
          </p:cNvPr>
          <p:cNvSpPr>
            <a:spLocks noGrp="1"/>
          </p:cNvSpPr>
          <p:nvPr>
            <p:ph type="sldNum" sz="quarter" idx="12"/>
          </p:nvPr>
        </p:nvSpPr>
        <p:spPr/>
        <p:txBody>
          <a:bodyPr/>
          <a:lstStyle/>
          <a:p>
            <a:fld id="{DAD479BF-72FB-4EFD-8ECC-6629D7127084}" type="slidenum">
              <a:rPr lang="en-GB" smtClean="0"/>
              <a:t>2</a:t>
            </a:fld>
            <a:endParaRPr lang="en-GB"/>
          </a:p>
        </p:txBody>
      </p:sp>
    </p:spTree>
    <p:extLst>
      <p:ext uri="{BB962C8B-B14F-4D97-AF65-F5344CB8AC3E}">
        <p14:creationId xmlns:p14="http://schemas.microsoft.com/office/powerpoint/2010/main" val="33371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1BA2-8CB1-DB9C-5465-66BE084C35E6}"/>
              </a:ext>
            </a:extLst>
          </p:cNvPr>
          <p:cNvSpPr>
            <a:spLocks noGrp="1"/>
          </p:cNvSpPr>
          <p:nvPr>
            <p:ph type="title"/>
          </p:nvPr>
        </p:nvSpPr>
        <p:spPr/>
        <p:txBody>
          <a:bodyPr/>
          <a:lstStyle/>
          <a:p>
            <a:r>
              <a:rPr lang="en-GB" dirty="0"/>
              <a:t>Problems With the 1</a:t>
            </a:r>
            <a:r>
              <a:rPr lang="en-GB" baseline="30000" dirty="0"/>
              <a:t>st</a:t>
            </a:r>
            <a:r>
              <a:rPr lang="en-GB" dirty="0"/>
              <a:t> Line Treatment</a:t>
            </a:r>
          </a:p>
        </p:txBody>
      </p:sp>
      <p:sp>
        <p:nvSpPr>
          <p:cNvPr id="3" name="Content Placeholder 2">
            <a:extLst>
              <a:ext uri="{FF2B5EF4-FFF2-40B4-BE49-F238E27FC236}">
                <a16:creationId xmlns:a16="http://schemas.microsoft.com/office/drawing/2014/main" id="{917C8154-3C0E-4000-2F9C-266D506C8A09}"/>
              </a:ext>
            </a:extLst>
          </p:cNvPr>
          <p:cNvSpPr>
            <a:spLocks noGrp="1"/>
          </p:cNvSpPr>
          <p:nvPr>
            <p:ph idx="1"/>
          </p:nvPr>
        </p:nvSpPr>
        <p:spPr/>
        <p:txBody>
          <a:bodyPr/>
          <a:lstStyle/>
          <a:p>
            <a:r>
              <a:rPr lang="en-GB" dirty="0"/>
              <a:t>Compulsive behaviours. These can be subtle so family should be on the lookout.</a:t>
            </a:r>
          </a:p>
          <a:p>
            <a:r>
              <a:rPr lang="en-GB" dirty="0"/>
              <a:t>Can cause “augmentation”, a rapid escalation in symptoms, which also start much earlier in the day. </a:t>
            </a:r>
          </a:p>
          <a:p>
            <a:r>
              <a:rPr lang="en-GB" dirty="0"/>
              <a:t>Risk factors for augmentation: dose of dopaminergic drug, </a:t>
            </a:r>
            <a:r>
              <a:rPr lang="en-GB" b="1" dirty="0"/>
              <a:t>duration of treatment</a:t>
            </a:r>
            <a:r>
              <a:rPr lang="en-GB" dirty="0"/>
              <a:t>, smoking.</a:t>
            </a:r>
          </a:p>
        </p:txBody>
      </p:sp>
      <p:sp>
        <p:nvSpPr>
          <p:cNvPr id="4" name="Slide Number Placeholder 3">
            <a:extLst>
              <a:ext uri="{FF2B5EF4-FFF2-40B4-BE49-F238E27FC236}">
                <a16:creationId xmlns:a16="http://schemas.microsoft.com/office/drawing/2014/main" id="{A3EA9841-4158-1852-1D3C-602E33F22317}"/>
              </a:ext>
            </a:extLst>
          </p:cNvPr>
          <p:cNvSpPr>
            <a:spLocks noGrp="1"/>
          </p:cNvSpPr>
          <p:nvPr>
            <p:ph type="sldNum" sz="quarter" idx="12"/>
          </p:nvPr>
        </p:nvSpPr>
        <p:spPr/>
        <p:txBody>
          <a:bodyPr/>
          <a:lstStyle/>
          <a:p>
            <a:fld id="{D8CD39CE-41D7-4AE3-9F43-8D032DEAEC30}" type="slidenum">
              <a:rPr lang="en-GB" smtClean="0"/>
              <a:t>20</a:t>
            </a:fld>
            <a:endParaRPr lang="en-GB" dirty="0"/>
          </a:p>
        </p:txBody>
      </p:sp>
    </p:spTree>
    <p:extLst>
      <p:ext uri="{BB962C8B-B14F-4D97-AF65-F5344CB8AC3E}">
        <p14:creationId xmlns:p14="http://schemas.microsoft.com/office/powerpoint/2010/main" val="3310268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0950A-DC89-F516-1433-CC32D10CFA4B}"/>
              </a:ext>
            </a:extLst>
          </p:cNvPr>
          <p:cNvSpPr>
            <a:spLocks noGrp="1"/>
          </p:cNvSpPr>
          <p:nvPr>
            <p:ph type="title"/>
          </p:nvPr>
        </p:nvSpPr>
        <p:spPr/>
        <p:txBody>
          <a:bodyPr/>
          <a:lstStyle/>
          <a:p>
            <a:r>
              <a:rPr lang="en-GB" dirty="0"/>
              <a:t>A Better (Unlicensed) 1</a:t>
            </a:r>
            <a:r>
              <a:rPr lang="en-GB" baseline="30000" dirty="0"/>
              <a:t>st</a:t>
            </a:r>
            <a:r>
              <a:rPr lang="en-GB" dirty="0"/>
              <a:t> Line - </a:t>
            </a:r>
            <a:r>
              <a:rPr lang="el-GR" dirty="0"/>
              <a:t>α2δ </a:t>
            </a:r>
            <a:r>
              <a:rPr lang="en-GB" dirty="0"/>
              <a:t>Ligands</a:t>
            </a:r>
          </a:p>
        </p:txBody>
      </p:sp>
      <p:sp>
        <p:nvSpPr>
          <p:cNvPr id="3" name="Content Placeholder 2">
            <a:extLst>
              <a:ext uri="{FF2B5EF4-FFF2-40B4-BE49-F238E27FC236}">
                <a16:creationId xmlns:a16="http://schemas.microsoft.com/office/drawing/2014/main" id="{F2F16BF8-EBDB-2C86-FB2D-7E84C9D4FCAB}"/>
              </a:ext>
            </a:extLst>
          </p:cNvPr>
          <p:cNvSpPr>
            <a:spLocks noGrp="1"/>
          </p:cNvSpPr>
          <p:nvPr>
            <p:ph idx="1"/>
          </p:nvPr>
        </p:nvSpPr>
        <p:spPr/>
        <p:txBody>
          <a:bodyPr>
            <a:normAutofit lnSpcReduction="10000"/>
          </a:bodyPr>
          <a:lstStyle/>
          <a:p>
            <a:r>
              <a:rPr lang="en-GB" dirty="0"/>
              <a:t>Gabapentin and Pregabalin do not cause compulsive behaviours or augmentation. </a:t>
            </a:r>
          </a:p>
          <a:p>
            <a:r>
              <a:rPr lang="en-GB" dirty="0"/>
              <a:t>Gabapentin: start at 300mg </a:t>
            </a:r>
            <a:r>
              <a:rPr lang="en-GB" u="sng" dirty="0"/>
              <a:t>nightly</a:t>
            </a:r>
            <a:r>
              <a:rPr lang="en-GB" dirty="0"/>
              <a:t>, increase by 300mg a week up to 1200mg nightly if needed.</a:t>
            </a:r>
          </a:p>
          <a:p>
            <a:r>
              <a:rPr lang="en-GB" dirty="0"/>
              <a:t>But if the dose exceeds 600mg it can be better to split the dose as absorption of higher doses is poor.</a:t>
            </a:r>
          </a:p>
          <a:p>
            <a:r>
              <a:rPr lang="en-GB" dirty="0"/>
              <a:t>E.g.: for a dose of 900mg, take 300mg 3hr before symptom onset and 600mg an hour before symptom onset.</a:t>
            </a:r>
          </a:p>
          <a:p>
            <a:r>
              <a:rPr lang="en-GB" dirty="0"/>
              <a:t>Pregabalin: start at 25 – 50mg </a:t>
            </a:r>
            <a:r>
              <a:rPr lang="en-GB" u="sng" dirty="0"/>
              <a:t>nightly</a:t>
            </a:r>
            <a:r>
              <a:rPr lang="en-GB" dirty="0"/>
              <a:t> and increase by 25 – 50mg weekly up to 300mg if needed. Check for QT prolongation. </a:t>
            </a:r>
          </a:p>
        </p:txBody>
      </p:sp>
      <p:sp>
        <p:nvSpPr>
          <p:cNvPr id="4" name="Slide Number Placeholder 3">
            <a:extLst>
              <a:ext uri="{FF2B5EF4-FFF2-40B4-BE49-F238E27FC236}">
                <a16:creationId xmlns:a16="http://schemas.microsoft.com/office/drawing/2014/main" id="{62085BAB-6AA2-BE13-59ED-ED0DB13C7FAC}"/>
              </a:ext>
            </a:extLst>
          </p:cNvPr>
          <p:cNvSpPr>
            <a:spLocks noGrp="1"/>
          </p:cNvSpPr>
          <p:nvPr>
            <p:ph type="sldNum" sz="quarter" idx="12"/>
          </p:nvPr>
        </p:nvSpPr>
        <p:spPr/>
        <p:txBody>
          <a:bodyPr/>
          <a:lstStyle/>
          <a:p>
            <a:fld id="{D8CD39CE-41D7-4AE3-9F43-8D032DEAEC30}" type="slidenum">
              <a:rPr lang="en-GB" smtClean="0"/>
              <a:t>21</a:t>
            </a:fld>
            <a:endParaRPr lang="en-GB" dirty="0"/>
          </a:p>
        </p:txBody>
      </p:sp>
    </p:spTree>
    <p:extLst>
      <p:ext uri="{BB962C8B-B14F-4D97-AF65-F5344CB8AC3E}">
        <p14:creationId xmlns:p14="http://schemas.microsoft.com/office/powerpoint/2010/main" val="1548625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41647-3EF0-DBDC-38F8-72DBC5724238}"/>
              </a:ext>
            </a:extLst>
          </p:cNvPr>
          <p:cNvSpPr>
            <a:spLocks noGrp="1"/>
          </p:cNvSpPr>
          <p:nvPr>
            <p:ph type="title"/>
          </p:nvPr>
        </p:nvSpPr>
        <p:spPr/>
        <p:txBody>
          <a:bodyPr/>
          <a:lstStyle/>
          <a:p>
            <a:r>
              <a:rPr lang="en-GB" dirty="0"/>
              <a:t>3</a:t>
            </a:r>
            <a:r>
              <a:rPr lang="en-GB" baseline="30000" dirty="0"/>
              <a:t>rd</a:t>
            </a:r>
            <a:r>
              <a:rPr lang="en-GB" dirty="0"/>
              <a:t> Line - Opiates</a:t>
            </a:r>
          </a:p>
        </p:txBody>
      </p:sp>
      <p:sp>
        <p:nvSpPr>
          <p:cNvPr id="3" name="Content Placeholder 2">
            <a:extLst>
              <a:ext uri="{FF2B5EF4-FFF2-40B4-BE49-F238E27FC236}">
                <a16:creationId xmlns:a16="http://schemas.microsoft.com/office/drawing/2014/main" id="{EDF4A842-CDDE-7498-5095-7DA2686B4FB4}"/>
              </a:ext>
            </a:extLst>
          </p:cNvPr>
          <p:cNvSpPr>
            <a:spLocks noGrp="1"/>
          </p:cNvSpPr>
          <p:nvPr>
            <p:ph idx="1"/>
          </p:nvPr>
        </p:nvSpPr>
        <p:spPr/>
        <p:txBody>
          <a:bodyPr>
            <a:normAutofit/>
          </a:bodyPr>
          <a:lstStyle/>
          <a:p>
            <a:r>
              <a:rPr lang="en-GB" dirty="0"/>
              <a:t>Oxycodone with naloxone (Targinact) licensed as second line if dopaminergic drugs fail.</a:t>
            </a:r>
          </a:p>
          <a:p>
            <a:r>
              <a:rPr lang="en-GB" dirty="0">
                <a:solidFill>
                  <a:srgbClr val="0E0E0E"/>
                </a:solidFill>
                <a:latin typeface="Inter"/>
              </a:rPr>
              <a:t>Start </a:t>
            </a:r>
            <a:r>
              <a:rPr lang="en-GB" b="0" i="0" dirty="0">
                <a:solidFill>
                  <a:srgbClr val="0E0E0E"/>
                </a:solidFill>
                <a:effectLst/>
                <a:latin typeface="Inter"/>
              </a:rPr>
              <a:t>5/2.5 mg every 12 hours, adjusted weekly according to response, usual dose 10/5 mg every 12 hours; maximum 60/30 mg per day.</a:t>
            </a:r>
          </a:p>
          <a:p>
            <a:r>
              <a:rPr lang="en-GB" dirty="0">
                <a:solidFill>
                  <a:srgbClr val="0E0E0E"/>
                </a:solidFill>
                <a:latin typeface="Inter"/>
              </a:rPr>
              <a:t>However, I tend to start with night time doses only.</a:t>
            </a:r>
          </a:p>
        </p:txBody>
      </p:sp>
      <p:sp>
        <p:nvSpPr>
          <p:cNvPr id="4" name="Slide Number Placeholder 3">
            <a:extLst>
              <a:ext uri="{FF2B5EF4-FFF2-40B4-BE49-F238E27FC236}">
                <a16:creationId xmlns:a16="http://schemas.microsoft.com/office/drawing/2014/main" id="{53181E19-6C67-0EDB-1F55-160C776A006F}"/>
              </a:ext>
            </a:extLst>
          </p:cNvPr>
          <p:cNvSpPr>
            <a:spLocks noGrp="1"/>
          </p:cNvSpPr>
          <p:nvPr>
            <p:ph type="sldNum" sz="quarter" idx="12"/>
          </p:nvPr>
        </p:nvSpPr>
        <p:spPr/>
        <p:txBody>
          <a:bodyPr/>
          <a:lstStyle/>
          <a:p>
            <a:fld id="{D8CD39CE-41D7-4AE3-9F43-8D032DEAEC30}" type="slidenum">
              <a:rPr lang="en-GB" smtClean="0"/>
              <a:t>22</a:t>
            </a:fld>
            <a:endParaRPr lang="en-GB" dirty="0"/>
          </a:p>
        </p:txBody>
      </p:sp>
    </p:spTree>
    <p:extLst>
      <p:ext uri="{BB962C8B-B14F-4D97-AF65-F5344CB8AC3E}">
        <p14:creationId xmlns:p14="http://schemas.microsoft.com/office/powerpoint/2010/main" val="3636584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 Points</a:t>
            </a:r>
          </a:p>
        </p:txBody>
      </p:sp>
      <p:sp>
        <p:nvSpPr>
          <p:cNvPr id="3" name="Content Placeholder 2"/>
          <p:cNvSpPr>
            <a:spLocks noGrp="1"/>
          </p:cNvSpPr>
          <p:nvPr>
            <p:ph idx="1"/>
          </p:nvPr>
        </p:nvSpPr>
        <p:spPr/>
        <p:txBody>
          <a:bodyPr/>
          <a:lstStyle/>
          <a:p>
            <a:r>
              <a:rPr lang="en-GB" dirty="0"/>
              <a:t>Always ask about restless legs.</a:t>
            </a:r>
          </a:p>
          <a:p>
            <a:r>
              <a:rPr lang="en-GB" dirty="0"/>
              <a:t>Always ask again after changing medication.</a:t>
            </a:r>
          </a:p>
          <a:p>
            <a:r>
              <a:rPr lang="en-GB" dirty="0"/>
              <a:t>Be aware of the risk of exacerbating or causing RLS when prescribing, particularly drugs with anti-histamine action.</a:t>
            </a:r>
          </a:p>
          <a:p>
            <a:r>
              <a:rPr lang="en-GB" dirty="0"/>
              <a:t>RLS is a clinical diagnosis. You can diagnose it and initiate treatment in your clinic.</a:t>
            </a:r>
          </a:p>
        </p:txBody>
      </p:sp>
      <p:sp>
        <p:nvSpPr>
          <p:cNvPr id="4" name="Slide Number Placeholder 3">
            <a:extLst>
              <a:ext uri="{FF2B5EF4-FFF2-40B4-BE49-F238E27FC236}">
                <a16:creationId xmlns:a16="http://schemas.microsoft.com/office/drawing/2014/main" id="{21097B3E-BF60-4DEA-DF63-4A7A13BCB521}"/>
              </a:ext>
            </a:extLst>
          </p:cNvPr>
          <p:cNvSpPr>
            <a:spLocks noGrp="1"/>
          </p:cNvSpPr>
          <p:nvPr>
            <p:ph type="sldNum" sz="quarter" idx="12"/>
          </p:nvPr>
        </p:nvSpPr>
        <p:spPr/>
        <p:txBody>
          <a:bodyPr/>
          <a:lstStyle/>
          <a:p>
            <a:fld id="{DAD479BF-72FB-4EFD-8ECC-6629D7127084}" type="slidenum">
              <a:rPr lang="en-GB" smtClean="0"/>
              <a:t>23</a:t>
            </a:fld>
            <a:endParaRPr lang="en-GB"/>
          </a:p>
        </p:txBody>
      </p:sp>
    </p:spTree>
    <p:extLst>
      <p:ext uri="{BB962C8B-B14F-4D97-AF65-F5344CB8AC3E}">
        <p14:creationId xmlns:p14="http://schemas.microsoft.com/office/powerpoint/2010/main" val="2761134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 Sleep Behaviour Disorder</a:t>
            </a:r>
          </a:p>
        </p:txBody>
      </p:sp>
      <p:sp>
        <p:nvSpPr>
          <p:cNvPr id="3" name="Content Placeholder 2"/>
          <p:cNvSpPr>
            <a:spLocks noGrp="1"/>
          </p:cNvSpPr>
          <p:nvPr>
            <p:ph sz="half" idx="1"/>
          </p:nvPr>
        </p:nvSpPr>
        <p:spPr/>
        <p:txBody>
          <a:bodyPr>
            <a:normAutofit fontScale="92500"/>
          </a:bodyPr>
          <a:lstStyle/>
          <a:p>
            <a:pPr lvl="0"/>
            <a:r>
              <a:rPr lang="de-DE" dirty="0"/>
              <a:t>Loss of normal atonia in REM so person acts out their dreams.</a:t>
            </a:r>
          </a:p>
          <a:p>
            <a:r>
              <a:rPr lang="en-GB" dirty="0"/>
              <a:t>This presents as vocalizations and movements.</a:t>
            </a:r>
          </a:p>
          <a:p>
            <a:r>
              <a:rPr lang="en-GB" dirty="0"/>
              <a:t>They rarely leave the bed.</a:t>
            </a:r>
          </a:p>
          <a:p>
            <a:r>
              <a:rPr lang="en-GB" dirty="0"/>
              <a:t>Their eyes are closed.</a:t>
            </a:r>
          </a:p>
          <a:p>
            <a:r>
              <a:rPr lang="en-GB" dirty="0"/>
              <a:t>Dream recall is common and corresponds to observed actions.</a:t>
            </a:r>
          </a:p>
          <a:p>
            <a:r>
              <a:rPr lang="en-GB" dirty="0"/>
              <a:t>Occurs in second half of the night.</a:t>
            </a:r>
          </a:p>
          <a:p>
            <a:pPr lvl="0"/>
            <a:endParaRPr lang="de-DE" dirty="0"/>
          </a:p>
          <a:p>
            <a:pPr lvl="0"/>
            <a:endParaRPr lang="de-DE" dirty="0"/>
          </a:p>
        </p:txBody>
      </p:sp>
      <p:pic>
        <p:nvPicPr>
          <p:cNvPr id="5" name="REM beor disorder">
            <a:hlinkClick r:id="" action="ppaction://media"/>
            <a:extLst>
              <a:ext uri="{FF2B5EF4-FFF2-40B4-BE49-F238E27FC236}">
                <a16:creationId xmlns:a16="http://schemas.microsoft.com/office/drawing/2014/main" id="{32F68C69-0611-4824-9599-E71DEDFBA40B}"/>
              </a:ext>
            </a:extLst>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6172200" y="1881188"/>
            <a:ext cx="5181600" cy="4240212"/>
          </a:xfrm>
        </p:spPr>
      </p:pic>
      <p:sp>
        <p:nvSpPr>
          <p:cNvPr id="4" name="Slide Number Placeholder 3">
            <a:extLst>
              <a:ext uri="{FF2B5EF4-FFF2-40B4-BE49-F238E27FC236}">
                <a16:creationId xmlns:a16="http://schemas.microsoft.com/office/drawing/2014/main" id="{51EAF5D9-C0C9-51EB-007C-6798EF0B10EC}"/>
              </a:ext>
            </a:extLst>
          </p:cNvPr>
          <p:cNvSpPr>
            <a:spLocks noGrp="1"/>
          </p:cNvSpPr>
          <p:nvPr>
            <p:ph type="sldNum" sz="quarter" idx="12"/>
          </p:nvPr>
        </p:nvSpPr>
        <p:spPr/>
        <p:txBody>
          <a:bodyPr/>
          <a:lstStyle/>
          <a:p>
            <a:fld id="{DAD479BF-72FB-4EFD-8ECC-6629D7127084}" type="slidenum">
              <a:rPr lang="en-GB" smtClean="0"/>
              <a:t>24</a:t>
            </a:fld>
            <a:endParaRPr lang="en-GB"/>
          </a:p>
        </p:txBody>
      </p:sp>
    </p:spTree>
    <p:extLst>
      <p:ext uri="{BB962C8B-B14F-4D97-AF65-F5344CB8AC3E}">
        <p14:creationId xmlns:p14="http://schemas.microsoft.com/office/powerpoint/2010/main" val="3493964798"/>
      </p:ext>
    </p:extLst>
  </p:cSld>
  <p:clrMapOvr>
    <a:masterClrMapping/>
  </p:clrMapOvr>
  <p:timing>
    <p:tnLst>
      <p:par>
        <p:cTn id="1" dur="indefinite" restart="never" nodeType="tmRoot">
          <p:childTnLst>
            <p:video>
              <p:cMediaNode vol="80000" mute="1">
                <p:cTn id="2" fill="hold" display="0">
                  <p:stCondLst>
                    <p:cond delay="indefinite"/>
                  </p:stCondLst>
                </p:cTn>
                <p:tgtEl>
                  <p:spTgt spid="5"/>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Drugs That Cause/Exacerbate RBD:</a:t>
            </a:r>
            <a:endParaRPr lang="en-GB" dirty="0"/>
          </a:p>
        </p:txBody>
      </p:sp>
      <p:sp>
        <p:nvSpPr>
          <p:cNvPr id="3" name="Content Placeholder 2"/>
          <p:cNvSpPr>
            <a:spLocks noGrp="1"/>
          </p:cNvSpPr>
          <p:nvPr>
            <p:ph idx="1"/>
          </p:nvPr>
        </p:nvSpPr>
        <p:spPr/>
        <p:txBody>
          <a:bodyPr>
            <a:normAutofit/>
          </a:bodyPr>
          <a:lstStyle/>
          <a:p>
            <a:pPr lvl="0"/>
            <a:r>
              <a:rPr lang="de-DE" dirty="0"/>
              <a:t>Beta blockers</a:t>
            </a:r>
            <a:endParaRPr lang="en-GB" dirty="0"/>
          </a:p>
          <a:p>
            <a:pPr lvl="0"/>
            <a:r>
              <a:rPr lang="de-DE" dirty="0"/>
              <a:t>Mirtazapine</a:t>
            </a:r>
            <a:endParaRPr lang="en-GB" dirty="0"/>
          </a:p>
          <a:p>
            <a:pPr lvl="0"/>
            <a:r>
              <a:rPr lang="en-GB" dirty="0"/>
              <a:t>SSRIs</a:t>
            </a:r>
          </a:p>
          <a:p>
            <a:pPr lvl="0"/>
            <a:r>
              <a:rPr lang="en-GB" dirty="0"/>
              <a:t>SNRIs</a:t>
            </a:r>
          </a:p>
          <a:p>
            <a:pPr lvl="0"/>
            <a:r>
              <a:rPr lang="en-GB" dirty="0"/>
              <a:t>Tricyclics</a:t>
            </a:r>
          </a:p>
          <a:p>
            <a:pPr lvl="0"/>
            <a:r>
              <a:rPr lang="en-GB" dirty="0"/>
              <a:t>Cholinesterase inhibitors</a:t>
            </a:r>
          </a:p>
          <a:p>
            <a:endParaRPr lang="en-GB" dirty="0"/>
          </a:p>
        </p:txBody>
      </p:sp>
      <p:sp>
        <p:nvSpPr>
          <p:cNvPr id="5" name="Slide Number Placeholder 4">
            <a:extLst>
              <a:ext uri="{FF2B5EF4-FFF2-40B4-BE49-F238E27FC236}">
                <a16:creationId xmlns:a16="http://schemas.microsoft.com/office/drawing/2014/main" id="{243E34B4-1303-EA71-0BC1-DE2B43479E57}"/>
              </a:ext>
            </a:extLst>
          </p:cNvPr>
          <p:cNvSpPr>
            <a:spLocks noGrp="1"/>
          </p:cNvSpPr>
          <p:nvPr>
            <p:ph type="sldNum" sz="quarter" idx="12"/>
          </p:nvPr>
        </p:nvSpPr>
        <p:spPr/>
        <p:txBody>
          <a:bodyPr/>
          <a:lstStyle/>
          <a:p>
            <a:fld id="{DAD479BF-72FB-4EFD-8ECC-6629D7127084}" type="slidenum">
              <a:rPr lang="en-GB" smtClean="0"/>
              <a:t>25</a:t>
            </a:fld>
            <a:endParaRPr lang="en-GB"/>
          </a:p>
        </p:txBody>
      </p:sp>
    </p:spTree>
    <p:extLst>
      <p:ext uri="{BB962C8B-B14F-4D97-AF65-F5344CB8AC3E}">
        <p14:creationId xmlns:p14="http://schemas.microsoft.com/office/powerpoint/2010/main" val="1244919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RBD and Neurodegenerative Disorders</a:t>
            </a:r>
          </a:p>
        </p:txBody>
      </p:sp>
      <p:sp>
        <p:nvSpPr>
          <p:cNvPr id="3" name="Content Placeholder 2"/>
          <p:cNvSpPr>
            <a:spLocks noGrp="1"/>
          </p:cNvSpPr>
          <p:nvPr>
            <p:ph idx="1"/>
          </p:nvPr>
        </p:nvSpPr>
        <p:spPr/>
        <p:txBody>
          <a:bodyPr>
            <a:normAutofit/>
          </a:bodyPr>
          <a:lstStyle/>
          <a:p>
            <a:pPr lvl="0"/>
            <a:r>
              <a:rPr lang="de-DE" dirty="0"/>
              <a:t>81 – 90% RBD patients develop a neurodegenerative disease.</a:t>
            </a:r>
          </a:p>
          <a:p>
            <a:pPr lvl="0"/>
            <a:r>
              <a:rPr lang="de-DE" dirty="0"/>
              <a:t>Parkinson‘s Disease – 80% of Idiopathic RBD pts go on to develop PD within 15 yrs (probably an underestimate); about 50% of PD patients have RBD.</a:t>
            </a:r>
            <a:endParaRPr lang="en-GB" dirty="0"/>
          </a:p>
          <a:p>
            <a:pPr lvl="0"/>
            <a:r>
              <a:rPr lang="de-DE" dirty="0"/>
              <a:t>Dementia with Lewy Bodies – 70-80% have RBD.</a:t>
            </a:r>
          </a:p>
        </p:txBody>
      </p:sp>
      <p:sp>
        <p:nvSpPr>
          <p:cNvPr id="4" name="Slide Number Placeholder 3">
            <a:extLst>
              <a:ext uri="{FF2B5EF4-FFF2-40B4-BE49-F238E27FC236}">
                <a16:creationId xmlns:a16="http://schemas.microsoft.com/office/drawing/2014/main" id="{94A72E0C-2075-0978-8B5D-BCCEB3B53C37}"/>
              </a:ext>
            </a:extLst>
          </p:cNvPr>
          <p:cNvSpPr>
            <a:spLocks noGrp="1"/>
          </p:cNvSpPr>
          <p:nvPr>
            <p:ph type="sldNum" sz="quarter" idx="12"/>
          </p:nvPr>
        </p:nvSpPr>
        <p:spPr/>
        <p:txBody>
          <a:bodyPr/>
          <a:lstStyle/>
          <a:p>
            <a:fld id="{DAD479BF-72FB-4EFD-8ECC-6629D7127084}" type="slidenum">
              <a:rPr lang="en-GB" smtClean="0"/>
              <a:t>26</a:t>
            </a:fld>
            <a:endParaRPr lang="en-GB"/>
          </a:p>
        </p:txBody>
      </p:sp>
    </p:spTree>
    <p:extLst>
      <p:ext uri="{BB962C8B-B14F-4D97-AF65-F5344CB8AC3E}">
        <p14:creationId xmlns:p14="http://schemas.microsoft.com/office/powerpoint/2010/main" val="2761571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CAE11-7FAF-4240-B598-04D83FF9BC19}"/>
              </a:ext>
            </a:extLst>
          </p:cNvPr>
          <p:cNvSpPr>
            <a:spLocks noGrp="1"/>
          </p:cNvSpPr>
          <p:nvPr>
            <p:ph type="title"/>
          </p:nvPr>
        </p:nvSpPr>
        <p:spPr/>
        <p:txBody>
          <a:bodyPr/>
          <a:lstStyle/>
          <a:p>
            <a:r>
              <a:rPr lang="en-GB" dirty="0"/>
              <a:t>Screening for and diagnosing RBD</a:t>
            </a:r>
          </a:p>
        </p:txBody>
      </p:sp>
      <p:sp>
        <p:nvSpPr>
          <p:cNvPr id="3" name="Content Placeholder 2">
            <a:extLst>
              <a:ext uri="{FF2B5EF4-FFF2-40B4-BE49-F238E27FC236}">
                <a16:creationId xmlns:a16="http://schemas.microsoft.com/office/drawing/2014/main" id="{D9EF9774-AA86-45CC-9B99-D71873415F37}"/>
              </a:ext>
            </a:extLst>
          </p:cNvPr>
          <p:cNvSpPr>
            <a:spLocks noGrp="1"/>
          </p:cNvSpPr>
          <p:nvPr>
            <p:ph idx="1"/>
          </p:nvPr>
        </p:nvSpPr>
        <p:spPr/>
        <p:txBody>
          <a:bodyPr/>
          <a:lstStyle/>
          <a:p>
            <a:r>
              <a:rPr lang="en-GB" dirty="0"/>
              <a:t>A single question has been found to have a </a:t>
            </a:r>
            <a:r>
              <a:rPr lang="en-US" dirty="0"/>
              <a:t>sensitivity of 93.8% and a specificity of 87.2%:</a:t>
            </a:r>
          </a:p>
          <a:p>
            <a:r>
              <a:rPr lang="en-US" dirty="0"/>
              <a:t>‘Have you ever been told, or suspected yourself, that you seem to ‘act out your dreams’ while asleep (for example, punching, flailing your arms in the air, making running movements, etc.)?</a:t>
            </a:r>
          </a:p>
          <a:p>
            <a:r>
              <a:rPr lang="en-US" dirty="0"/>
              <a:t>A yes answer to this question should trigger a referral to a sleep clinic for a polysomnogram.</a:t>
            </a:r>
            <a:endParaRPr lang="en-GB" dirty="0"/>
          </a:p>
        </p:txBody>
      </p:sp>
      <p:sp>
        <p:nvSpPr>
          <p:cNvPr id="4" name="Slide Number Placeholder 3">
            <a:extLst>
              <a:ext uri="{FF2B5EF4-FFF2-40B4-BE49-F238E27FC236}">
                <a16:creationId xmlns:a16="http://schemas.microsoft.com/office/drawing/2014/main" id="{C26E10E0-24A3-1868-E7D9-B1B6669F602B}"/>
              </a:ext>
            </a:extLst>
          </p:cNvPr>
          <p:cNvSpPr>
            <a:spLocks noGrp="1"/>
          </p:cNvSpPr>
          <p:nvPr>
            <p:ph type="sldNum" sz="quarter" idx="12"/>
          </p:nvPr>
        </p:nvSpPr>
        <p:spPr/>
        <p:txBody>
          <a:bodyPr/>
          <a:lstStyle/>
          <a:p>
            <a:fld id="{DAD479BF-72FB-4EFD-8ECC-6629D7127084}" type="slidenum">
              <a:rPr lang="en-GB" smtClean="0"/>
              <a:t>27</a:t>
            </a:fld>
            <a:endParaRPr lang="en-GB"/>
          </a:p>
        </p:txBody>
      </p:sp>
    </p:spTree>
    <p:extLst>
      <p:ext uri="{BB962C8B-B14F-4D97-AF65-F5344CB8AC3E}">
        <p14:creationId xmlns:p14="http://schemas.microsoft.com/office/powerpoint/2010/main" val="3296171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 Behavioural</a:t>
            </a:r>
          </a:p>
        </p:txBody>
      </p:sp>
      <p:sp>
        <p:nvSpPr>
          <p:cNvPr id="3" name="Content Placeholder 2"/>
          <p:cNvSpPr>
            <a:spLocks noGrp="1"/>
          </p:cNvSpPr>
          <p:nvPr>
            <p:ph idx="1"/>
          </p:nvPr>
        </p:nvSpPr>
        <p:spPr/>
        <p:txBody>
          <a:bodyPr/>
          <a:lstStyle/>
          <a:p>
            <a:r>
              <a:rPr lang="en-GB" dirty="0"/>
              <a:t>Safety first!</a:t>
            </a:r>
          </a:p>
          <a:p>
            <a:r>
              <a:rPr lang="en-GB" dirty="0"/>
              <a:t>While getting control of the RBD it may be wise for bed partners to sleep separately. </a:t>
            </a:r>
          </a:p>
          <a:p>
            <a:r>
              <a:rPr lang="en-GB" dirty="0"/>
              <a:t>Physical barriers between partners.</a:t>
            </a:r>
          </a:p>
          <a:p>
            <a:r>
              <a:rPr lang="en-GB" dirty="0"/>
              <a:t>Remove glass/sharp objects from bedside.</a:t>
            </a:r>
          </a:p>
          <a:p>
            <a:r>
              <a:rPr lang="en-GB" dirty="0"/>
              <a:t>Remove bedside table and put pillows on floor.</a:t>
            </a:r>
          </a:p>
        </p:txBody>
      </p:sp>
      <p:sp>
        <p:nvSpPr>
          <p:cNvPr id="4" name="Slide Number Placeholder 3">
            <a:extLst>
              <a:ext uri="{FF2B5EF4-FFF2-40B4-BE49-F238E27FC236}">
                <a16:creationId xmlns:a16="http://schemas.microsoft.com/office/drawing/2014/main" id="{EA6DF41E-E581-3605-730C-FFEEDF257DF7}"/>
              </a:ext>
            </a:extLst>
          </p:cNvPr>
          <p:cNvSpPr>
            <a:spLocks noGrp="1"/>
          </p:cNvSpPr>
          <p:nvPr>
            <p:ph type="sldNum" sz="quarter" idx="12"/>
          </p:nvPr>
        </p:nvSpPr>
        <p:spPr/>
        <p:txBody>
          <a:bodyPr/>
          <a:lstStyle/>
          <a:p>
            <a:fld id="{DAD479BF-72FB-4EFD-8ECC-6629D7127084}" type="slidenum">
              <a:rPr lang="en-GB" smtClean="0"/>
              <a:t>28</a:t>
            </a:fld>
            <a:endParaRPr lang="en-GB"/>
          </a:p>
        </p:txBody>
      </p:sp>
    </p:spTree>
    <p:extLst>
      <p:ext uri="{BB962C8B-B14F-4D97-AF65-F5344CB8AC3E}">
        <p14:creationId xmlns:p14="http://schemas.microsoft.com/office/powerpoint/2010/main" val="3458013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 Medical - Melatonin</a:t>
            </a:r>
          </a:p>
        </p:txBody>
      </p:sp>
      <p:sp>
        <p:nvSpPr>
          <p:cNvPr id="3" name="Content Placeholder 2"/>
          <p:cNvSpPr>
            <a:spLocks noGrp="1"/>
          </p:cNvSpPr>
          <p:nvPr>
            <p:ph idx="1"/>
          </p:nvPr>
        </p:nvSpPr>
        <p:spPr/>
        <p:txBody>
          <a:bodyPr/>
          <a:lstStyle/>
          <a:p>
            <a:pPr lvl="0"/>
            <a:r>
              <a:rPr lang="de-DE" sz="4800" dirty="0"/>
              <a:t>Melatonin 2-12 mg effective.</a:t>
            </a:r>
          </a:p>
          <a:p>
            <a:pPr lvl="0"/>
            <a:r>
              <a:rPr lang="de-DE" sz="4800" dirty="0"/>
              <a:t>Effective within 1st week.</a:t>
            </a:r>
            <a:endParaRPr lang="en-GB" sz="4800" dirty="0"/>
          </a:p>
          <a:p>
            <a:r>
              <a:rPr lang="de-DE" sz="4800" dirty="0"/>
              <a:t>Effect maintained even if occasional dose missed.</a:t>
            </a:r>
          </a:p>
          <a:p>
            <a:pPr lvl="0"/>
            <a:endParaRPr lang="en-GB" sz="4800" dirty="0"/>
          </a:p>
          <a:p>
            <a:endParaRPr lang="en-GB" dirty="0"/>
          </a:p>
        </p:txBody>
      </p:sp>
      <p:sp>
        <p:nvSpPr>
          <p:cNvPr id="4" name="Slide Number Placeholder 3">
            <a:extLst>
              <a:ext uri="{FF2B5EF4-FFF2-40B4-BE49-F238E27FC236}">
                <a16:creationId xmlns:a16="http://schemas.microsoft.com/office/drawing/2014/main" id="{5907EECC-5035-C1AE-A67C-1B683E3CBDFC}"/>
              </a:ext>
            </a:extLst>
          </p:cNvPr>
          <p:cNvSpPr>
            <a:spLocks noGrp="1"/>
          </p:cNvSpPr>
          <p:nvPr>
            <p:ph type="sldNum" sz="quarter" idx="12"/>
          </p:nvPr>
        </p:nvSpPr>
        <p:spPr/>
        <p:txBody>
          <a:bodyPr/>
          <a:lstStyle/>
          <a:p>
            <a:fld id="{DAD479BF-72FB-4EFD-8ECC-6629D7127084}" type="slidenum">
              <a:rPr lang="en-GB" smtClean="0"/>
              <a:t>29</a:t>
            </a:fld>
            <a:endParaRPr lang="en-GB"/>
          </a:p>
        </p:txBody>
      </p:sp>
    </p:spTree>
    <p:extLst>
      <p:ext uri="{BB962C8B-B14F-4D97-AF65-F5344CB8AC3E}">
        <p14:creationId xmlns:p14="http://schemas.microsoft.com/office/powerpoint/2010/main" val="300587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69D9-508C-4668-9B93-F9216D68EB0B}"/>
              </a:ext>
            </a:extLst>
          </p:cNvPr>
          <p:cNvSpPr>
            <a:spLocks noGrp="1"/>
          </p:cNvSpPr>
          <p:nvPr>
            <p:ph type="title"/>
          </p:nvPr>
        </p:nvSpPr>
        <p:spPr/>
        <p:txBody>
          <a:bodyPr/>
          <a:lstStyle/>
          <a:p>
            <a:r>
              <a:rPr lang="en-GB" dirty="0"/>
              <a:t>Structure</a:t>
            </a:r>
          </a:p>
        </p:txBody>
      </p:sp>
      <p:sp>
        <p:nvSpPr>
          <p:cNvPr id="6" name="Content Placeholder 5">
            <a:extLst>
              <a:ext uri="{FF2B5EF4-FFF2-40B4-BE49-F238E27FC236}">
                <a16:creationId xmlns:a16="http://schemas.microsoft.com/office/drawing/2014/main" id="{AE712ED3-85EA-4307-A8C2-692FBD1D5C7C}"/>
              </a:ext>
            </a:extLst>
          </p:cNvPr>
          <p:cNvSpPr>
            <a:spLocks noGrp="1"/>
          </p:cNvSpPr>
          <p:nvPr>
            <p:ph idx="1"/>
          </p:nvPr>
        </p:nvSpPr>
        <p:spPr/>
        <p:txBody>
          <a:bodyPr>
            <a:normAutofit lnSpcReduction="10000"/>
          </a:bodyPr>
          <a:lstStyle/>
          <a:p>
            <a:r>
              <a:rPr lang="en-GB" dirty="0"/>
              <a:t>Sleep architecture and ageing</a:t>
            </a:r>
          </a:p>
          <a:p>
            <a:r>
              <a:rPr lang="en-GB" dirty="0"/>
              <a:t>Circadian rhythm and ageing</a:t>
            </a:r>
          </a:p>
          <a:p>
            <a:r>
              <a:rPr lang="en-GB" dirty="0"/>
              <a:t>Circadian preference and ageing</a:t>
            </a:r>
          </a:p>
          <a:p>
            <a:r>
              <a:rPr lang="en-GB" dirty="0"/>
              <a:t>Sleep need and ageing</a:t>
            </a:r>
          </a:p>
          <a:p>
            <a:r>
              <a:rPr lang="en-GB" dirty="0"/>
              <a:t>Daytime sleepiness in older adults</a:t>
            </a:r>
          </a:p>
          <a:p>
            <a:r>
              <a:rPr lang="en-GB" dirty="0"/>
              <a:t>Obstructive Sleep Apnoea</a:t>
            </a:r>
          </a:p>
          <a:p>
            <a:r>
              <a:rPr lang="en-GB" dirty="0"/>
              <a:t>Restless Legs</a:t>
            </a:r>
          </a:p>
          <a:p>
            <a:r>
              <a:rPr lang="en-GB" dirty="0"/>
              <a:t>REM Sleep Behaviour Disorder</a:t>
            </a:r>
          </a:p>
          <a:p>
            <a:r>
              <a:rPr lang="en-GB" dirty="0"/>
              <a:t>Insomnia</a:t>
            </a:r>
          </a:p>
          <a:p>
            <a:endParaRPr lang="en-GB" dirty="0"/>
          </a:p>
          <a:p>
            <a:endParaRPr lang="en-GB" dirty="0"/>
          </a:p>
        </p:txBody>
      </p:sp>
      <p:sp>
        <p:nvSpPr>
          <p:cNvPr id="3" name="Slide Number Placeholder 2">
            <a:extLst>
              <a:ext uri="{FF2B5EF4-FFF2-40B4-BE49-F238E27FC236}">
                <a16:creationId xmlns:a16="http://schemas.microsoft.com/office/drawing/2014/main" id="{17A0A706-00B5-DDC1-9902-CA06D939DB8C}"/>
              </a:ext>
            </a:extLst>
          </p:cNvPr>
          <p:cNvSpPr>
            <a:spLocks noGrp="1"/>
          </p:cNvSpPr>
          <p:nvPr>
            <p:ph type="sldNum" sz="quarter" idx="12"/>
          </p:nvPr>
        </p:nvSpPr>
        <p:spPr/>
        <p:txBody>
          <a:bodyPr/>
          <a:lstStyle/>
          <a:p>
            <a:fld id="{DAD479BF-72FB-4EFD-8ECC-6629D7127084}" type="slidenum">
              <a:rPr lang="en-GB" smtClean="0"/>
              <a:t>3</a:t>
            </a:fld>
            <a:endParaRPr lang="en-GB"/>
          </a:p>
        </p:txBody>
      </p:sp>
    </p:spTree>
    <p:extLst>
      <p:ext uri="{BB962C8B-B14F-4D97-AF65-F5344CB8AC3E}">
        <p14:creationId xmlns:p14="http://schemas.microsoft.com/office/powerpoint/2010/main" val="3210728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 Medical - Clonazepam</a:t>
            </a:r>
          </a:p>
        </p:txBody>
      </p:sp>
      <p:sp>
        <p:nvSpPr>
          <p:cNvPr id="3" name="Content Placeholder 2"/>
          <p:cNvSpPr>
            <a:spLocks noGrp="1"/>
          </p:cNvSpPr>
          <p:nvPr>
            <p:ph idx="1"/>
          </p:nvPr>
        </p:nvSpPr>
        <p:spPr/>
        <p:txBody>
          <a:bodyPr>
            <a:normAutofit/>
          </a:bodyPr>
          <a:lstStyle/>
          <a:p>
            <a:pPr lvl="0"/>
            <a:r>
              <a:rPr lang="de-DE" sz="4800" dirty="0"/>
              <a:t>Clonazepam (0.25-4mg) effective with tolerance rarely a problem.</a:t>
            </a:r>
            <a:endParaRPr lang="en-GB" sz="4800" dirty="0"/>
          </a:p>
          <a:p>
            <a:pPr lvl="0"/>
            <a:r>
              <a:rPr lang="de-DE" sz="4800" dirty="0"/>
              <a:t>Clonazepam effective within 1</a:t>
            </a:r>
            <a:r>
              <a:rPr lang="de-DE" sz="4800" baseline="30000" dirty="0"/>
              <a:t>st</a:t>
            </a:r>
            <a:r>
              <a:rPr lang="de-DE" sz="4800" dirty="0"/>
              <a:t> week.</a:t>
            </a:r>
          </a:p>
          <a:p>
            <a:r>
              <a:rPr lang="de-DE" sz="4800" dirty="0"/>
              <a:t>Occasionally it can be useful to combine melatonin and clonazepam.</a:t>
            </a:r>
            <a:endParaRPr lang="en-GB" sz="4800" dirty="0"/>
          </a:p>
          <a:p>
            <a:pPr lvl="0"/>
            <a:endParaRPr lang="en-GB" sz="4800" dirty="0"/>
          </a:p>
          <a:p>
            <a:endParaRPr lang="en-GB" sz="4800" dirty="0"/>
          </a:p>
        </p:txBody>
      </p:sp>
      <p:sp>
        <p:nvSpPr>
          <p:cNvPr id="4" name="Slide Number Placeholder 3">
            <a:extLst>
              <a:ext uri="{FF2B5EF4-FFF2-40B4-BE49-F238E27FC236}">
                <a16:creationId xmlns:a16="http://schemas.microsoft.com/office/drawing/2014/main" id="{B82CB686-A5B9-03A3-CEEC-ACF0520A6A2D}"/>
              </a:ext>
            </a:extLst>
          </p:cNvPr>
          <p:cNvSpPr>
            <a:spLocks noGrp="1"/>
          </p:cNvSpPr>
          <p:nvPr>
            <p:ph type="sldNum" sz="quarter" idx="12"/>
          </p:nvPr>
        </p:nvSpPr>
        <p:spPr/>
        <p:txBody>
          <a:bodyPr/>
          <a:lstStyle/>
          <a:p>
            <a:fld id="{DAD479BF-72FB-4EFD-8ECC-6629D7127084}" type="slidenum">
              <a:rPr lang="en-GB" smtClean="0"/>
              <a:t>30</a:t>
            </a:fld>
            <a:endParaRPr lang="en-GB"/>
          </a:p>
        </p:txBody>
      </p:sp>
    </p:spTree>
    <p:extLst>
      <p:ext uri="{BB962C8B-B14F-4D97-AF65-F5344CB8AC3E}">
        <p14:creationId xmlns:p14="http://schemas.microsoft.com/office/powerpoint/2010/main" val="3245350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08670-59B6-4D8C-8526-CC8A8D3E1E91}"/>
              </a:ext>
            </a:extLst>
          </p:cNvPr>
          <p:cNvSpPr>
            <a:spLocks noGrp="1"/>
          </p:cNvSpPr>
          <p:nvPr>
            <p:ph type="title"/>
          </p:nvPr>
        </p:nvSpPr>
        <p:spPr/>
        <p:txBody>
          <a:bodyPr/>
          <a:lstStyle/>
          <a:p>
            <a:r>
              <a:rPr lang="en-GB" dirty="0"/>
              <a:t>Insomnia</a:t>
            </a:r>
          </a:p>
        </p:txBody>
      </p:sp>
      <p:sp>
        <p:nvSpPr>
          <p:cNvPr id="5" name="Content Placeholder 4">
            <a:extLst>
              <a:ext uri="{FF2B5EF4-FFF2-40B4-BE49-F238E27FC236}">
                <a16:creationId xmlns:a16="http://schemas.microsoft.com/office/drawing/2014/main" id="{F25A9311-CF3B-4A57-8C4F-CD5B4CFC08DF}"/>
              </a:ext>
            </a:extLst>
          </p:cNvPr>
          <p:cNvSpPr>
            <a:spLocks noGrp="1"/>
          </p:cNvSpPr>
          <p:nvPr>
            <p:ph sz="half" idx="1"/>
          </p:nvPr>
        </p:nvSpPr>
        <p:spPr/>
        <p:txBody>
          <a:bodyPr/>
          <a:lstStyle/>
          <a:p>
            <a:r>
              <a:rPr lang="en-GB" dirty="0"/>
              <a:t>Difficulty initiating or maintaining sleep.</a:t>
            </a:r>
          </a:p>
          <a:p>
            <a:r>
              <a:rPr lang="en-GB" dirty="0"/>
              <a:t>Despite adequate opportunity.</a:t>
            </a:r>
          </a:p>
          <a:p>
            <a:r>
              <a:rPr lang="en-GB" dirty="0"/>
              <a:t>Leading to daytime consequences.</a:t>
            </a:r>
          </a:p>
          <a:p>
            <a:r>
              <a:rPr lang="en-GB" dirty="0"/>
              <a:t>Such as tiredness, low mood, cognitive dysfunction, irritability.</a:t>
            </a:r>
          </a:p>
          <a:p>
            <a:endParaRPr lang="en-GB" dirty="0"/>
          </a:p>
        </p:txBody>
      </p:sp>
      <p:pic>
        <p:nvPicPr>
          <p:cNvPr id="8" name="Content Placeholder 7" descr="A monkey sitting on a rock&#10;&#10;Description automatically generated">
            <a:extLst>
              <a:ext uri="{FF2B5EF4-FFF2-40B4-BE49-F238E27FC236}">
                <a16:creationId xmlns:a16="http://schemas.microsoft.com/office/drawing/2014/main" id="{B89EDE6C-9D8E-42AF-9EFF-DCEFAC36E5D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58194"/>
            <a:ext cx="5181600" cy="3886200"/>
          </a:xfrm>
        </p:spPr>
      </p:pic>
      <p:sp>
        <p:nvSpPr>
          <p:cNvPr id="3" name="Slide Number Placeholder 2">
            <a:extLst>
              <a:ext uri="{FF2B5EF4-FFF2-40B4-BE49-F238E27FC236}">
                <a16:creationId xmlns:a16="http://schemas.microsoft.com/office/drawing/2014/main" id="{F6BC4720-9C62-45A4-4824-93DAF19C2093}"/>
              </a:ext>
            </a:extLst>
          </p:cNvPr>
          <p:cNvSpPr>
            <a:spLocks noGrp="1"/>
          </p:cNvSpPr>
          <p:nvPr>
            <p:ph type="sldNum" sz="quarter" idx="12"/>
          </p:nvPr>
        </p:nvSpPr>
        <p:spPr/>
        <p:txBody>
          <a:bodyPr/>
          <a:lstStyle/>
          <a:p>
            <a:fld id="{DAD479BF-72FB-4EFD-8ECC-6629D7127084}" type="slidenum">
              <a:rPr lang="en-GB" smtClean="0"/>
              <a:t>31</a:t>
            </a:fld>
            <a:endParaRPr lang="en-GB"/>
          </a:p>
        </p:txBody>
      </p:sp>
    </p:spTree>
    <p:extLst>
      <p:ext uri="{BB962C8B-B14F-4D97-AF65-F5344CB8AC3E}">
        <p14:creationId xmlns:p14="http://schemas.microsoft.com/office/powerpoint/2010/main" val="2501066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A3F9-E1FC-4778-93EA-485147D7A984}"/>
              </a:ext>
            </a:extLst>
          </p:cNvPr>
          <p:cNvSpPr>
            <a:spLocks noGrp="1"/>
          </p:cNvSpPr>
          <p:nvPr>
            <p:ph type="title"/>
          </p:nvPr>
        </p:nvSpPr>
        <p:spPr/>
        <p:txBody>
          <a:bodyPr/>
          <a:lstStyle/>
          <a:p>
            <a:r>
              <a:rPr lang="en-GB" dirty="0"/>
              <a:t>Why Treat Insomnia?</a:t>
            </a:r>
          </a:p>
        </p:txBody>
      </p:sp>
      <p:sp>
        <p:nvSpPr>
          <p:cNvPr id="3" name="Content Placeholder 2">
            <a:extLst>
              <a:ext uri="{FF2B5EF4-FFF2-40B4-BE49-F238E27FC236}">
                <a16:creationId xmlns:a16="http://schemas.microsoft.com/office/drawing/2014/main" id="{4AF70260-D518-4269-973C-CD174FC248D8}"/>
              </a:ext>
            </a:extLst>
          </p:cNvPr>
          <p:cNvSpPr>
            <a:spLocks noGrp="1"/>
          </p:cNvSpPr>
          <p:nvPr>
            <p:ph idx="1"/>
          </p:nvPr>
        </p:nvSpPr>
        <p:spPr/>
        <p:txBody>
          <a:bodyPr>
            <a:normAutofit/>
          </a:bodyPr>
          <a:lstStyle/>
          <a:p>
            <a:pPr>
              <a:defRPr/>
            </a:pPr>
            <a:r>
              <a:rPr lang="en-GB" sz="2600" dirty="0"/>
              <a:t>Insomnia, in adults without prior psychiatric symptoms, increased risk for depression, anxiety disorders and substance abuse.</a:t>
            </a:r>
          </a:p>
          <a:p>
            <a:pPr>
              <a:defRPr/>
            </a:pPr>
            <a:r>
              <a:rPr lang="en-GB" sz="2600" dirty="0"/>
              <a:t>Ford (1989) found that if insomnia persists for a year it is associated with an increased rate of a new major depression (O.R. 39.8 relative to non-insomniacs), while if it resolves the risk is similar to non-insomniacs.</a:t>
            </a:r>
          </a:p>
          <a:p>
            <a:pPr>
              <a:defRPr/>
            </a:pPr>
            <a:r>
              <a:rPr lang="en-GB" sz="2600" dirty="0"/>
              <a:t>It is a risk factor for suicide.</a:t>
            </a:r>
          </a:p>
          <a:p>
            <a:pPr>
              <a:defRPr/>
            </a:pPr>
            <a:r>
              <a:rPr lang="en-GB" sz="2600" dirty="0"/>
              <a:t>Treating depression doesn’t necessarily result in relief from insomnia, and residual insomnia is a risk factor for depressive relapse.</a:t>
            </a:r>
          </a:p>
          <a:p>
            <a:endParaRPr lang="en-GB" dirty="0"/>
          </a:p>
        </p:txBody>
      </p:sp>
      <p:sp>
        <p:nvSpPr>
          <p:cNvPr id="4" name="Slide Number Placeholder 3">
            <a:extLst>
              <a:ext uri="{FF2B5EF4-FFF2-40B4-BE49-F238E27FC236}">
                <a16:creationId xmlns:a16="http://schemas.microsoft.com/office/drawing/2014/main" id="{9EC93D15-44D8-F04C-C693-CDE26C48B347}"/>
              </a:ext>
            </a:extLst>
          </p:cNvPr>
          <p:cNvSpPr>
            <a:spLocks noGrp="1"/>
          </p:cNvSpPr>
          <p:nvPr>
            <p:ph type="sldNum" sz="quarter" idx="12"/>
          </p:nvPr>
        </p:nvSpPr>
        <p:spPr/>
        <p:txBody>
          <a:bodyPr/>
          <a:lstStyle/>
          <a:p>
            <a:fld id="{DAD479BF-72FB-4EFD-8ECC-6629D7127084}" type="slidenum">
              <a:rPr lang="en-GB" smtClean="0"/>
              <a:t>32</a:t>
            </a:fld>
            <a:endParaRPr lang="en-GB"/>
          </a:p>
        </p:txBody>
      </p:sp>
    </p:spTree>
    <p:extLst>
      <p:ext uri="{BB962C8B-B14F-4D97-AF65-F5344CB8AC3E}">
        <p14:creationId xmlns:p14="http://schemas.microsoft.com/office/powerpoint/2010/main" val="1398652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a:pPr>
            <a:r>
              <a:rPr lang="en-GB" dirty="0"/>
              <a:t>Insomnia is a Serious Psychiatric Illness</a:t>
            </a:r>
          </a:p>
        </p:txBody>
      </p:sp>
      <p:sp>
        <p:nvSpPr>
          <p:cNvPr id="27651" name="Rectangle 3"/>
          <p:cNvSpPr>
            <a:spLocks noGrp="1" noChangeArrowheads="1"/>
          </p:cNvSpPr>
          <p:nvPr>
            <p:ph sz="quarter" idx="1"/>
          </p:nvPr>
        </p:nvSpPr>
        <p:spPr>
          <a:xfrm>
            <a:off x="1992313" y="2420939"/>
            <a:ext cx="8229600" cy="4021137"/>
          </a:xfrm>
        </p:spPr>
        <p:txBody>
          <a:bodyPr/>
          <a:lstStyle/>
          <a:p>
            <a:pPr>
              <a:buFontTx/>
              <a:buNone/>
            </a:pPr>
            <a:r>
              <a:rPr lang="en-GB" sz="2000"/>
              <a:t>Numerous studies have demonstrated a correlation between insomnia severity and reduced QoL e.g. Katz 2002.</a:t>
            </a:r>
          </a:p>
        </p:txBody>
      </p:sp>
      <p:pic>
        <p:nvPicPr>
          <p:cNvPr id="27652" name="Picture 4" descr="QOL insomnia"/>
          <p:cNvPicPr>
            <a:picLocks noChangeAspect="1" noChangeArrowheads="1"/>
          </p:cNvPicPr>
          <p:nvPr/>
        </p:nvPicPr>
        <p:blipFill>
          <a:blip r:embed="rId3" cstate="print"/>
          <a:srcRect/>
          <a:stretch>
            <a:fillRect/>
          </a:stretch>
        </p:blipFill>
        <p:spPr bwMode="auto">
          <a:xfrm>
            <a:off x="2208213" y="3213100"/>
            <a:ext cx="7264400" cy="3284538"/>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7D6E06E1-D4E5-9273-98E9-052C31268853}"/>
              </a:ext>
            </a:extLst>
          </p:cNvPr>
          <p:cNvSpPr>
            <a:spLocks noGrp="1"/>
          </p:cNvSpPr>
          <p:nvPr>
            <p:ph type="sldNum" sz="quarter" idx="12"/>
          </p:nvPr>
        </p:nvSpPr>
        <p:spPr/>
        <p:txBody>
          <a:bodyPr/>
          <a:lstStyle/>
          <a:p>
            <a:fld id="{DAD479BF-72FB-4EFD-8ECC-6629D7127084}" type="slidenum">
              <a:rPr lang="en-GB" smtClean="0"/>
              <a:t>33</a:t>
            </a:fld>
            <a:endParaRPr lang="en-GB"/>
          </a:p>
        </p:txBody>
      </p:sp>
    </p:spTree>
    <p:extLst>
      <p:ext uri="{BB962C8B-B14F-4D97-AF65-F5344CB8AC3E}">
        <p14:creationId xmlns:p14="http://schemas.microsoft.com/office/powerpoint/2010/main" val="284616172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6134-58B3-4AF7-8AC7-7C823704818F}"/>
              </a:ext>
            </a:extLst>
          </p:cNvPr>
          <p:cNvSpPr>
            <a:spLocks noGrp="1"/>
          </p:cNvSpPr>
          <p:nvPr>
            <p:ph type="title"/>
          </p:nvPr>
        </p:nvSpPr>
        <p:spPr/>
        <p:txBody>
          <a:bodyPr/>
          <a:lstStyle/>
          <a:p>
            <a:r>
              <a:rPr lang="en-GB" dirty="0"/>
              <a:t>Hypnotics: GABA-</a:t>
            </a:r>
            <a:r>
              <a:rPr lang="en-GB" dirty="0" err="1"/>
              <a:t>ergic</a:t>
            </a:r>
            <a:r>
              <a:rPr lang="en-GB" dirty="0"/>
              <a:t> Drugs</a:t>
            </a:r>
          </a:p>
        </p:txBody>
      </p:sp>
      <p:sp>
        <p:nvSpPr>
          <p:cNvPr id="3" name="Content Placeholder 2">
            <a:extLst>
              <a:ext uri="{FF2B5EF4-FFF2-40B4-BE49-F238E27FC236}">
                <a16:creationId xmlns:a16="http://schemas.microsoft.com/office/drawing/2014/main" id="{95AA174F-B970-4512-AA49-FDB2730B10AD}"/>
              </a:ext>
            </a:extLst>
          </p:cNvPr>
          <p:cNvSpPr>
            <a:spLocks noGrp="1"/>
          </p:cNvSpPr>
          <p:nvPr>
            <p:ph idx="1"/>
          </p:nvPr>
        </p:nvSpPr>
        <p:spPr/>
        <p:txBody>
          <a:bodyPr>
            <a:normAutofit/>
          </a:bodyPr>
          <a:lstStyle/>
          <a:p>
            <a:r>
              <a:rPr lang="en-GB" dirty="0"/>
              <a:t>Benzodiazepines and cyclopyrrolones (z drugs).</a:t>
            </a:r>
          </a:p>
          <a:p>
            <a:r>
              <a:rPr lang="en-GB" dirty="0"/>
              <a:t>GABA-A receptor positive allosteric modulators with varying degrees of specificity for the various alpha subunits.</a:t>
            </a:r>
          </a:p>
          <a:p>
            <a:r>
              <a:rPr lang="en-GB" dirty="0"/>
              <a:t>Z drugs are more specific hypnotics with fewer muscle relaxant, respiratory depressant, anticonvulsive and anxiolytic effects.</a:t>
            </a:r>
          </a:p>
          <a:p>
            <a:r>
              <a:rPr lang="en-GB" dirty="0"/>
              <a:t>This may make them safer and less addictive than benzos.</a:t>
            </a:r>
          </a:p>
          <a:p>
            <a:r>
              <a:rPr lang="en-GB" dirty="0"/>
              <a:t>Despite their reputation addiction is not inevitable with these medications.</a:t>
            </a:r>
          </a:p>
          <a:p>
            <a:endParaRPr lang="en-GB" dirty="0"/>
          </a:p>
        </p:txBody>
      </p:sp>
      <p:sp>
        <p:nvSpPr>
          <p:cNvPr id="4" name="Slide Number Placeholder 3">
            <a:extLst>
              <a:ext uri="{FF2B5EF4-FFF2-40B4-BE49-F238E27FC236}">
                <a16:creationId xmlns:a16="http://schemas.microsoft.com/office/drawing/2014/main" id="{42766A10-9E51-D973-C6E6-CF002790F2E1}"/>
              </a:ext>
            </a:extLst>
          </p:cNvPr>
          <p:cNvSpPr>
            <a:spLocks noGrp="1"/>
          </p:cNvSpPr>
          <p:nvPr>
            <p:ph type="sldNum" sz="quarter" idx="12"/>
          </p:nvPr>
        </p:nvSpPr>
        <p:spPr/>
        <p:txBody>
          <a:bodyPr/>
          <a:lstStyle/>
          <a:p>
            <a:fld id="{DAD479BF-72FB-4EFD-8ECC-6629D7127084}" type="slidenum">
              <a:rPr lang="en-GB" smtClean="0"/>
              <a:t>34</a:t>
            </a:fld>
            <a:endParaRPr lang="en-GB"/>
          </a:p>
        </p:txBody>
      </p:sp>
    </p:spTree>
    <p:extLst>
      <p:ext uri="{BB962C8B-B14F-4D97-AF65-F5344CB8AC3E}">
        <p14:creationId xmlns:p14="http://schemas.microsoft.com/office/powerpoint/2010/main" val="2510458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Do they work in the long term?</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429302" y="1614479"/>
            <a:ext cx="6243914" cy="4745376"/>
          </a:xfrm>
          <a:prstGeom prst="rect">
            <a:avLst/>
          </a:prstGeom>
        </p:spPr>
      </p:pic>
      <p:sp>
        <p:nvSpPr>
          <p:cNvPr id="2" name="Rectangle 1"/>
          <p:cNvSpPr/>
          <p:nvPr/>
        </p:nvSpPr>
        <p:spPr>
          <a:xfrm>
            <a:off x="8833729" y="4963952"/>
            <a:ext cx="1403013" cy="369332"/>
          </a:xfrm>
          <a:prstGeom prst="rect">
            <a:avLst/>
          </a:prstGeom>
        </p:spPr>
        <p:txBody>
          <a:bodyPr wrap="none">
            <a:spAutoFit/>
          </a:bodyPr>
          <a:lstStyle/>
          <a:p>
            <a:r>
              <a:rPr lang="en-GB" dirty="0"/>
              <a:t>(Roth, 2005).</a:t>
            </a:r>
          </a:p>
        </p:txBody>
      </p:sp>
      <p:sp>
        <p:nvSpPr>
          <p:cNvPr id="3" name="Slide Number Placeholder 2">
            <a:extLst>
              <a:ext uri="{FF2B5EF4-FFF2-40B4-BE49-F238E27FC236}">
                <a16:creationId xmlns:a16="http://schemas.microsoft.com/office/drawing/2014/main" id="{917A7263-10CD-FA5C-2A0E-44A3628B3AA1}"/>
              </a:ext>
            </a:extLst>
          </p:cNvPr>
          <p:cNvSpPr>
            <a:spLocks noGrp="1"/>
          </p:cNvSpPr>
          <p:nvPr>
            <p:ph type="sldNum" sz="quarter" idx="12"/>
          </p:nvPr>
        </p:nvSpPr>
        <p:spPr/>
        <p:txBody>
          <a:bodyPr/>
          <a:lstStyle/>
          <a:p>
            <a:fld id="{DAD479BF-72FB-4EFD-8ECC-6629D7127084}" type="slidenum">
              <a:rPr lang="en-GB" smtClean="0"/>
              <a:t>35</a:t>
            </a:fld>
            <a:endParaRPr lang="en-GB"/>
          </a:p>
        </p:txBody>
      </p:sp>
    </p:spTree>
    <p:extLst>
      <p:ext uri="{BB962C8B-B14F-4D97-AF65-F5344CB8AC3E}">
        <p14:creationId xmlns:p14="http://schemas.microsoft.com/office/powerpoint/2010/main" val="3037280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Do They Work When You Stop Taking Them?</a:t>
            </a:r>
          </a:p>
        </p:txBody>
      </p:sp>
      <p:sp>
        <p:nvSpPr>
          <p:cNvPr id="3" name="Content Placeholder 2"/>
          <p:cNvSpPr>
            <a:spLocks noGrp="1"/>
          </p:cNvSpPr>
          <p:nvPr>
            <p:ph idx="1"/>
          </p:nvPr>
        </p:nvSpPr>
        <p:spPr/>
        <p:txBody>
          <a:bodyPr>
            <a:normAutofit/>
          </a:bodyPr>
          <a:lstStyle/>
          <a:p>
            <a:r>
              <a:rPr lang="en-GB" dirty="0"/>
              <a:t>Once the medication is discontinued the effect is lost.</a:t>
            </a:r>
          </a:p>
          <a:p>
            <a:r>
              <a:rPr lang="en-GB" dirty="0"/>
              <a:t>Therefore a “short course of hypnotics just to reset the sleep cycle” doesn’t work.</a:t>
            </a:r>
          </a:p>
          <a:p>
            <a:r>
              <a:rPr lang="en-GB" dirty="0"/>
              <a:t>When the doctor discontinues the medication the patient will experience a recurrence of symptoms and will ask for more.</a:t>
            </a:r>
          </a:p>
          <a:p>
            <a:r>
              <a:rPr lang="en-GB" dirty="0"/>
              <a:t>This is often mistaken for addiction.</a:t>
            </a:r>
          </a:p>
        </p:txBody>
      </p:sp>
      <p:sp>
        <p:nvSpPr>
          <p:cNvPr id="4" name="Slide Number Placeholder 3">
            <a:extLst>
              <a:ext uri="{FF2B5EF4-FFF2-40B4-BE49-F238E27FC236}">
                <a16:creationId xmlns:a16="http://schemas.microsoft.com/office/drawing/2014/main" id="{0A005E09-C326-55AB-0A4D-AF6CCF87AE9D}"/>
              </a:ext>
            </a:extLst>
          </p:cNvPr>
          <p:cNvSpPr>
            <a:spLocks noGrp="1"/>
          </p:cNvSpPr>
          <p:nvPr>
            <p:ph type="sldNum" sz="quarter" idx="12"/>
          </p:nvPr>
        </p:nvSpPr>
        <p:spPr/>
        <p:txBody>
          <a:bodyPr/>
          <a:lstStyle/>
          <a:p>
            <a:fld id="{DAD479BF-72FB-4EFD-8ECC-6629D7127084}" type="slidenum">
              <a:rPr lang="en-GB" smtClean="0"/>
              <a:t>36</a:t>
            </a:fld>
            <a:endParaRPr lang="en-GB"/>
          </a:p>
        </p:txBody>
      </p:sp>
    </p:spTree>
    <p:extLst>
      <p:ext uri="{BB962C8B-B14F-4D97-AF65-F5344CB8AC3E}">
        <p14:creationId xmlns:p14="http://schemas.microsoft.com/office/powerpoint/2010/main" val="2038388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GB" dirty="0"/>
              <a:t>Z - drugs and Benzos</a:t>
            </a:r>
          </a:p>
        </p:txBody>
      </p:sp>
      <p:graphicFrame>
        <p:nvGraphicFramePr>
          <p:cNvPr id="4" name="Content Placeholder 3"/>
          <p:cNvGraphicFramePr>
            <a:graphicFrameLocks noGrp="1"/>
          </p:cNvGraphicFramePr>
          <p:nvPr>
            <p:ph idx="1"/>
          </p:nvPr>
        </p:nvGraphicFramePr>
        <p:xfrm>
          <a:off x="1223625" y="1863884"/>
          <a:ext cx="9744746" cy="4274820"/>
        </p:xfrm>
        <a:graphic>
          <a:graphicData uri="http://schemas.openxmlformats.org/drawingml/2006/table">
            <a:tbl>
              <a:tblPr firstRow="1" bandRow="1">
                <a:tableStyleId>{8EC20E35-A176-4012-BC5E-935CFFF8708E}</a:tableStyleId>
              </a:tblPr>
              <a:tblGrid>
                <a:gridCol w="2470370">
                  <a:extLst>
                    <a:ext uri="{9D8B030D-6E8A-4147-A177-3AD203B41FA5}">
                      <a16:colId xmlns:a16="http://schemas.microsoft.com/office/drawing/2014/main" val="20000"/>
                    </a:ext>
                  </a:extLst>
                </a:gridCol>
                <a:gridCol w="2424792">
                  <a:extLst>
                    <a:ext uri="{9D8B030D-6E8A-4147-A177-3AD203B41FA5}">
                      <a16:colId xmlns:a16="http://schemas.microsoft.com/office/drawing/2014/main" val="20001"/>
                    </a:ext>
                  </a:extLst>
                </a:gridCol>
                <a:gridCol w="2424792">
                  <a:extLst>
                    <a:ext uri="{9D8B030D-6E8A-4147-A177-3AD203B41FA5}">
                      <a16:colId xmlns:a16="http://schemas.microsoft.com/office/drawing/2014/main" val="20002"/>
                    </a:ext>
                  </a:extLst>
                </a:gridCol>
                <a:gridCol w="2424792">
                  <a:extLst>
                    <a:ext uri="{9D8B030D-6E8A-4147-A177-3AD203B41FA5}">
                      <a16:colId xmlns:a16="http://schemas.microsoft.com/office/drawing/2014/main" val="20003"/>
                    </a:ext>
                  </a:extLst>
                </a:gridCol>
              </a:tblGrid>
              <a:tr h="1156716">
                <a:tc>
                  <a:txBody>
                    <a:bodyPr/>
                    <a:lstStyle/>
                    <a:p>
                      <a:endParaRPr lang="en-GB" sz="3300" dirty="0"/>
                    </a:p>
                  </a:txBody>
                  <a:tcPr marL="107769" marR="107769" marT="53884" marB="53884"/>
                </a:tc>
                <a:tc>
                  <a:txBody>
                    <a:bodyPr/>
                    <a:lstStyle/>
                    <a:p>
                      <a:r>
                        <a:rPr lang="en-GB" sz="3300" dirty="0"/>
                        <a:t>Tmax (hours)</a:t>
                      </a:r>
                    </a:p>
                  </a:txBody>
                  <a:tcPr marL="107769" marR="107769" marT="53884" marB="53884"/>
                </a:tc>
                <a:tc>
                  <a:txBody>
                    <a:bodyPr/>
                    <a:lstStyle/>
                    <a:p>
                      <a:r>
                        <a:rPr lang="en-GB" sz="3300" dirty="0"/>
                        <a:t>T</a:t>
                      </a:r>
                      <a:r>
                        <a:rPr lang="en-GB" sz="3300" baseline="-25000" dirty="0"/>
                        <a:t>1/2</a:t>
                      </a:r>
                    </a:p>
                    <a:p>
                      <a:r>
                        <a:rPr lang="en-GB" sz="3300" baseline="0" dirty="0"/>
                        <a:t>(hours)</a:t>
                      </a:r>
                    </a:p>
                  </a:txBody>
                  <a:tcPr marL="107769" marR="107769" marT="53884" marB="53884"/>
                </a:tc>
                <a:tc>
                  <a:txBody>
                    <a:bodyPr/>
                    <a:lstStyle/>
                    <a:p>
                      <a:r>
                        <a:rPr lang="en-GB" sz="3300" dirty="0"/>
                        <a:t>Hangover</a:t>
                      </a:r>
                    </a:p>
                  </a:txBody>
                  <a:tcPr marL="107769" marR="107769" marT="53884" marB="53884"/>
                </a:tc>
                <a:extLst>
                  <a:ext uri="{0D108BD9-81ED-4DB2-BD59-A6C34878D82A}">
                    <a16:rowId xmlns:a16="http://schemas.microsoft.com/office/drawing/2014/main" val="10000"/>
                  </a:ext>
                </a:extLst>
              </a:tr>
              <a:tr h="653796">
                <a:tc>
                  <a:txBody>
                    <a:bodyPr/>
                    <a:lstStyle/>
                    <a:p>
                      <a:r>
                        <a:rPr lang="en-GB" sz="3300" dirty="0"/>
                        <a:t>Zopiclone</a:t>
                      </a:r>
                    </a:p>
                  </a:txBody>
                  <a:tcPr marL="107769" marR="107769" marT="53884" marB="53884"/>
                </a:tc>
                <a:tc>
                  <a:txBody>
                    <a:bodyPr/>
                    <a:lstStyle/>
                    <a:p>
                      <a:r>
                        <a:rPr lang="en-GB" sz="3300" dirty="0"/>
                        <a:t>0.5-2</a:t>
                      </a:r>
                    </a:p>
                  </a:txBody>
                  <a:tcPr marL="107769" marR="107769" marT="53884" marB="53884"/>
                </a:tc>
                <a:tc>
                  <a:txBody>
                    <a:bodyPr/>
                    <a:lstStyle/>
                    <a:p>
                      <a:r>
                        <a:rPr lang="en-GB" sz="3300" dirty="0"/>
                        <a:t>5-6</a:t>
                      </a:r>
                    </a:p>
                  </a:txBody>
                  <a:tcPr marL="107769" marR="107769" marT="53884" marB="53884"/>
                </a:tc>
                <a:tc>
                  <a:txBody>
                    <a:bodyPr/>
                    <a:lstStyle/>
                    <a:p>
                      <a:r>
                        <a:rPr lang="en-GB" sz="3300" dirty="0"/>
                        <a:t>Yes</a:t>
                      </a:r>
                    </a:p>
                  </a:txBody>
                  <a:tcPr marL="107769" marR="107769" marT="53884" marB="53884"/>
                </a:tc>
                <a:extLst>
                  <a:ext uri="{0D108BD9-81ED-4DB2-BD59-A6C34878D82A}">
                    <a16:rowId xmlns:a16="http://schemas.microsoft.com/office/drawing/2014/main" val="10001"/>
                  </a:ext>
                </a:extLst>
              </a:tr>
              <a:tr h="1156716">
                <a:tc>
                  <a:txBody>
                    <a:bodyPr/>
                    <a:lstStyle/>
                    <a:p>
                      <a:r>
                        <a:rPr lang="en-GB" sz="3300" dirty="0"/>
                        <a:t>Zolpidem</a:t>
                      </a:r>
                      <a:endParaRPr lang="en-GB" sz="3300" baseline="-25000" dirty="0"/>
                    </a:p>
                  </a:txBody>
                  <a:tcPr marL="107769" marR="107769" marT="53884" marB="53884"/>
                </a:tc>
                <a:tc>
                  <a:txBody>
                    <a:bodyPr/>
                    <a:lstStyle/>
                    <a:p>
                      <a:r>
                        <a:rPr lang="en-GB" sz="3300" dirty="0"/>
                        <a:t>1.7-2.5</a:t>
                      </a:r>
                    </a:p>
                  </a:txBody>
                  <a:tcPr marL="107769" marR="107769" marT="53884" marB="53884"/>
                </a:tc>
                <a:tc>
                  <a:txBody>
                    <a:bodyPr/>
                    <a:lstStyle/>
                    <a:p>
                      <a:r>
                        <a:rPr lang="en-GB" sz="3300" dirty="0"/>
                        <a:t>1.5-2.5</a:t>
                      </a:r>
                    </a:p>
                  </a:txBody>
                  <a:tcPr marL="107769" marR="107769" marT="53884" marB="53884"/>
                </a:tc>
                <a:tc>
                  <a:txBody>
                    <a:bodyPr/>
                    <a:lstStyle/>
                    <a:p>
                      <a:r>
                        <a:rPr lang="en-GB" sz="3300" dirty="0"/>
                        <a:t>Probably not</a:t>
                      </a:r>
                    </a:p>
                  </a:txBody>
                  <a:tcPr marL="107769" marR="107769" marT="53884" marB="53884"/>
                </a:tc>
                <a:extLst>
                  <a:ext uri="{0D108BD9-81ED-4DB2-BD59-A6C34878D82A}">
                    <a16:rowId xmlns:a16="http://schemas.microsoft.com/office/drawing/2014/main" val="10002"/>
                  </a:ext>
                </a:extLst>
              </a:tr>
              <a:tr h="653796">
                <a:tc>
                  <a:txBody>
                    <a:bodyPr/>
                    <a:lstStyle/>
                    <a:p>
                      <a:r>
                        <a:rPr lang="en-GB" sz="3300" dirty="0"/>
                        <a:t>Temazepam</a:t>
                      </a:r>
                    </a:p>
                  </a:txBody>
                  <a:tcPr marL="107769" marR="107769" marT="53884" marB="53884"/>
                </a:tc>
                <a:tc>
                  <a:txBody>
                    <a:bodyPr/>
                    <a:lstStyle/>
                    <a:p>
                      <a:r>
                        <a:rPr lang="en-GB" sz="3300" dirty="0"/>
                        <a:t>1-3</a:t>
                      </a:r>
                    </a:p>
                  </a:txBody>
                  <a:tcPr marL="107769" marR="107769" marT="53884" marB="53884"/>
                </a:tc>
                <a:tc>
                  <a:txBody>
                    <a:bodyPr/>
                    <a:lstStyle/>
                    <a:p>
                      <a:r>
                        <a:rPr lang="en-GB" sz="3300" dirty="0"/>
                        <a:t>8-20</a:t>
                      </a:r>
                    </a:p>
                  </a:txBody>
                  <a:tcPr marL="107769" marR="107769" marT="53884" marB="53884"/>
                </a:tc>
                <a:tc>
                  <a:txBody>
                    <a:bodyPr/>
                    <a:lstStyle/>
                    <a:p>
                      <a:r>
                        <a:rPr lang="en-GB" sz="3300" dirty="0"/>
                        <a:t>Maybe</a:t>
                      </a:r>
                    </a:p>
                  </a:txBody>
                  <a:tcPr marL="107769" marR="107769" marT="53884" marB="53884"/>
                </a:tc>
                <a:extLst>
                  <a:ext uri="{0D108BD9-81ED-4DB2-BD59-A6C34878D82A}">
                    <a16:rowId xmlns:a16="http://schemas.microsoft.com/office/drawing/2014/main" val="10003"/>
                  </a:ext>
                </a:extLst>
              </a:tr>
              <a:tr h="653796">
                <a:tc>
                  <a:txBody>
                    <a:bodyPr/>
                    <a:lstStyle/>
                    <a:p>
                      <a:r>
                        <a:rPr lang="en-GB" sz="3300" dirty="0"/>
                        <a:t>Clonazepam</a:t>
                      </a:r>
                    </a:p>
                  </a:txBody>
                  <a:tcPr marL="107769" marR="107769" marT="53884" marB="53884"/>
                </a:tc>
                <a:tc>
                  <a:txBody>
                    <a:bodyPr/>
                    <a:lstStyle/>
                    <a:p>
                      <a:r>
                        <a:rPr lang="en-GB" sz="3300" dirty="0"/>
                        <a:t>1-2</a:t>
                      </a:r>
                    </a:p>
                  </a:txBody>
                  <a:tcPr marL="107769" marR="107769" marT="53884" marB="53884"/>
                </a:tc>
                <a:tc>
                  <a:txBody>
                    <a:bodyPr/>
                    <a:lstStyle/>
                    <a:p>
                      <a:r>
                        <a:rPr lang="en-GB" sz="3300" dirty="0"/>
                        <a:t>35-40</a:t>
                      </a:r>
                    </a:p>
                  </a:txBody>
                  <a:tcPr marL="107769" marR="107769" marT="53884" marB="53884"/>
                </a:tc>
                <a:tc>
                  <a:txBody>
                    <a:bodyPr/>
                    <a:lstStyle/>
                    <a:p>
                      <a:r>
                        <a:rPr lang="en-GB" sz="3300" dirty="0"/>
                        <a:t>Yes</a:t>
                      </a:r>
                    </a:p>
                  </a:txBody>
                  <a:tcPr marL="107769" marR="107769" marT="53884" marB="53884"/>
                </a:tc>
                <a:extLst>
                  <a:ext uri="{0D108BD9-81ED-4DB2-BD59-A6C34878D82A}">
                    <a16:rowId xmlns:a16="http://schemas.microsoft.com/office/drawing/2014/main" val="10004"/>
                  </a:ext>
                </a:extLst>
              </a:tr>
            </a:tbl>
          </a:graphicData>
        </a:graphic>
      </p:graphicFrame>
      <p:sp>
        <p:nvSpPr>
          <p:cNvPr id="3" name="Slide Number Placeholder 2">
            <a:extLst>
              <a:ext uri="{FF2B5EF4-FFF2-40B4-BE49-F238E27FC236}">
                <a16:creationId xmlns:a16="http://schemas.microsoft.com/office/drawing/2014/main" id="{8AD81B92-BD81-E90C-2B2D-C958373F7E3F}"/>
              </a:ext>
            </a:extLst>
          </p:cNvPr>
          <p:cNvSpPr>
            <a:spLocks noGrp="1"/>
          </p:cNvSpPr>
          <p:nvPr>
            <p:ph type="sldNum" sz="quarter" idx="12"/>
          </p:nvPr>
        </p:nvSpPr>
        <p:spPr/>
        <p:txBody>
          <a:bodyPr/>
          <a:lstStyle/>
          <a:p>
            <a:fld id="{DAD479BF-72FB-4EFD-8ECC-6629D7127084}" type="slidenum">
              <a:rPr lang="en-GB" smtClean="0"/>
              <a:t>37</a:t>
            </a:fld>
            <a:endParaRPr lang="en-GB"/>
          </a:p>
        </p:txBody>
      </p:sp>
    </p:spTree>
    <p:extLst>
      <p:ext uri="{BB962C8B-B14F-4D97-AF65-F5344CB8AC3E}">
        <p14:creationId xmlns:p14="http://schemas.microsoft.com/office/powerpoint/2010/main" val="3107761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Melatonin for Insomnia</a:t>
            </a:r>
          </a:p>
        </p:txBody>
      </p:sp>
      <p:sp>
        <p:nvSpPr>
          <p:cNvPr id="3" name="Content Placeholder 2"/>
          <p:cNvSpPr>
            <a:spLocks noGrp="1"/>
          </p:cNvSpPr>
          <p:nvPr>
            <p:ph sz="half" idx="1"/>
          </p:nvPr>
        </p:nvSpPr>
        <p:spPr/>
        <p:txBody>
          <a:bodyPr>
            <a:normAutofit/>
          </a:bodyPr>
          <a:lstStyle/>
          <a:p>
            <a:r>
              <a:rPr lang="en-GB" dirty="0"/>
              <a:t>Reduces sleep onset latency.</a:t>
            </a:r>
          </a:p>
          <a:p>
            <a:r>
              <a:rPr lang="en-GB" dirty="0"/>
              <a:t>Improves sleep quality.</a:t>
            </a:r>
          </a:p>
          <a:p>
            <a:r>
              <a:rPr lang="en-GB" dirty="0"/>
              <a:t>Short acting, so not useful for sleep maintenance insomnia.</a:t>
            </a:r>
          </a:p>
          <a:p>
            <a:r>
              <a:rPr lang="en-GB" dirty="0"/>
              <a:t>Effect is modest compared to other hypnotics.</a:t>
            </a:r>
          </a:p>
          <a:p>
            <a:r>
              <a:rPr lang="en-GB" dirty="0"/>
              <a:t>Excellent safety profile. </a:t>
            </a:r>
          </a:p>
          <a:p>
            <a:pPr marL="0" indent="0">
              <a:buNone/>
            </a:pPr>
            <a:endParaRPr lang="en-GB" baseline="30000" dirty="0"/>
          </a:p>
          <a:p>
            <a:endParaRPr lang="en-GB"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02897" y="1525374"/>
            <a:ext cx="3263503" cy="4351338"/>
          </a:xfrm>
        </p:spPr>
      </p:pic>
      <p:sp>
        <p:nvSpPr>
          <p:cNvPr id="5" name="Text Box 4"/>
          <p:cNvSpPr txBox="1">
            <a:spLocks noChangeArrowheads="1"/>
          </p:cNvSpPr>
          <p:nvPr/>
        </p:nvSpPr>
        <p:spPr bwMode="auto">
          <a:xfrm>
            <a:off x="1563688" y="6400800"/>
            <a:ext cx="9002712" cy="274638"/>
          </a:xfrm>
          <a:prstGeom prst="rect">
            <a:avLst/>
          </a:prstGeom>
          <a:noFill/>
          <a:ln w="9525">
            <a:noFill/>
            <a:miter lim="800000"/>
            <a:headEnd/>
            <a:tailEnd/>
          </a:ln>
        </p:spPr>
        <p:txBody>
          <a:bodyPr>
            <a:spAutoFit/>
          </a:bodyPr>
          <a:lstStyle/>
          <a:p>
            <a:pPr algn="ctr"/>
            <a:r>
              <a:rPr lang="en-GB" sz="1200" dirty="0"/>
              <a:t>BAP consensus statement on evidence-based treatment of insomnia, parasomnias and circadian rhythm disorders 2010</a:t>
            </a:r>
          </a:p>
        </p:txBody>
      </p:sp>
      <p:sp>
        <p:nvSpPr>
          <p:cNvPr id="4" name="Slide Number Placeholder 3">
            <a:extLst>
              <a:ext uri="{FF2B5EF4-FFF2-40B4-BE49-F238E27FC236}">
                <a16:creationId xmlns:a16="http://schemas.microsoft.com/office/drawing/2014/main" id="{AF2E741E-DE9F-0BAF-44AE-BC099623D30B}"/>
              </a:ext>
            </a:extLst>
          </p:cNvPr>
          <p:cNvSpPr>
            <a:spLocks noGrp="1"/>
          </p:cNvSpPr>
          <p:nvPr>
            <p:ph type="sldNum" sz="quarter" idx="12"/>
          </p:nvPr>
        </p:nvSpPr>
        <p:spPr/>
        <p:txBody>
          <a:bodyPr/>
          <a:lstStyle/>
          <a:p>
            <a:fld id="{DAD479BF-72FB-4EFD-8ECC-6629D7127084}" type="slidenum">
              <a:rPr lang="en-GB" smtClean="0"/>
              <a:t>38</a:t>
            </a:fld>
            <a:endParaRPr lang="en-GB"/>
          </a:p>
        </p:txBody>
      </p:sp>
    </p:spTree>
    <p:extLst>
      <p:ext uri="{BB962C8B-B14F-4D97-AF65-F5344CB8AC3E}">
        <p14:creationId xmlns:p14="http://schemas.microsoft.com/office/powerpoint/2010/main" val="3912357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alibri" panose="020F0502020204030204" pitchFamily="34" charset="0"/>
                <a:ea typeface="Calibri" panose="020F0502020204030204" pitchFamily="34" charset="0"/>
                <a:cs typeface="Calibri" panose="020F0502020204030204" pitchFamily="34" charset="0"/>
              </a:rPr>
              <a:t>Antihistamines</a:t>
            </a:r>
          </a:p>
        </p:txBody>
      </p:sp>
      <p:sp>
        <p:nvSpPr>
          <p:cNvPr id="3" name="Content Placeholder 2"/>
          <p:cNvSpPr>
            <a:spLocks noGrp="1"/>
          </p:cNvSpPr>
          <p:nvPr>
            <p:ph idx="1"/>
          </p:nvPr>
        </p:nvSpPr>
        <p:spPr>
          <a:xfrm>
            <a:off x="838199" y="1600201"/>
            <a:ext cx="10588925" cy="4343399"/>
          </a:xfrm>
        </p:spPr>
        <p:txBody>
          <a:bodyPr>
            <a:noAutofit/>
          </a:bodyPr>
          <a:lstStyle/>
          <a:p>
            <a:r>
              <a:rPr lang="en-GB" dirty="0"/>
              <a:t>Can be useful for sleep maintenance insomnia or early morning waking.</a:t>
            </a:r>
          </a:p>
          <a:p>
            <a:r>
              <a:rPr lang="en-GB" dirty="0"/>
              <a:t>In the USA very low dose (3-6mg) Doxepin is licensed as a hypnotic. At this dose it is a remarkably pure antihistamine.</a:t>
            </a:r>
          </a:p>
          <a:p>
            <a:r>
              <a:rPr lang="en-GB" dirty="0"/>
              <a:t>Over the counter antihistamines have significant anticholinergic effects.</a:t>
            </a:r>
          </a:p>
          <a:p>
            <a:r>
              <a:rPr lang="en-GB" dirty="0"/>
              <a:t>Promethazine is one of the most anticholinergic antihistamines.</a:t>
            </a:r>
          </a:p>
          <a:p>
            <a:r>
              <a:rPr lang="en-GB" dirty="0"/>
              <a:t>Long term anticholinergic meds increases risk of cardiovascular disease and dementia. </a:t>
            </a:r>
          </a:p>
          <a:p>
            <a:endParaRPr lang="en-GB" baseline="30000" dirty="0"/>
          </a:p>
        </p:txBody>
      </p:sp>
      <p:sp>
        <p:nvSpPr>
          <p:cNvPr id="4" name="Slide Number Placeholder 3">
            <a:extLst>
              <a:ext uri="{FF2B5EF4-FFF2-40B4-BE49-F238E27FC236}">
                <a16:creationId xmlns:a16="http://schemas.microsoft.com/office/drawing/2014/main" id="{75CF70D9-0754-46FB-AFE8-B94A31C00FFC}"/>
              </a:ext>
            </a:extLst>
          </p:cNvPr>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2198184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C9F-20B9-4604-8618-2C15735433BA}"/>
              </a:ext>
            </a:extLst>
          </p:cNvPr>
          <p:cNvSpPr>
            <a:spLocks noGrp="1"/>
          </p:cNvSpPr>
          <p:nvPr>
            <p:ph type="title"/>
          </p:nvPr>
        </p:nvSpPr>
        <p:spPr/>
        <p:txBody>
          <a:bodyPr/>
          <a:lstStyle/>
          <a:p>
            <a:r>
              <a:rPr lang="en-GB" dirty="0"/>
              <a:t>Sleep Architecture</a:t>
            </a:r>
          </a:p>
        </p:txBody>
      </p:sp>
      <p:pic>
        <p:nvPicPr>
          <p:cNvPr id="7" name="Content Placeholder 6" descr="A screenshot of a cell phone&#10;&#10;Description automatically generated">
            <a:extLst>
              <a:ext uri="{FF2B5EF4-FFF2-40B4-BE49-F238E27FC236}">
                <a16:creationId xmlns:a16="http://schemas.microsoft.com/office/drawing/2014/main" id="{ABEDFBC6-5CC8-4E0A-9F52-F1ACDDCEAD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3920" y="2009506"/>
            <a:ext cx="7884160" cy="3983576"/>
          </a:xfrm>
        </p:spPr>
      </p:pic>
      <p:sp>
        <p:nvSpPr>
          <p:cNvPr id="3" name="Slide Number Placeholder 2">
            <a:extLst>
              <a:ext uri="{FF2B5EF4-FFF2-40B4-BE49-F238E27FC236}">
                <a16:creationId xmlns:a16="http://schemas.microsoft.com/office/drawing/2014/main" id="{C5845F7A-A711-B7F5-2848-BC6EEF072FC9}"/>
              </a:ext>
            </a:extLst>
          </p:cNvPr>
          <p:cNvSpPr>
            <a:spLocks noGrp="1"/>
          </p:cNvSpPr>
          <p:nvPr>
            <p:ph type="sldNum" sz="quarter" idx="12"/>
          </p:nvPr>
        </p:nvSpPr>
        <p:spPr/>
        <p:txBody>
          <a:bodyPr/>
          <a:lstStyle/>
          <a:p>
            <a:fld id="{DAD479BF-72FB-4EFD-8ECC-6629D7127084}" type="slidenum">
              <a:rPr lang="en-GB" smtClean="0"/>
              <a:t>4</a:t>
            </a:fld>
            <a:endParaRPr lang="en-GB"/>
          </a:p>
        </p:txBody>
      </p:sp>
    </p:spTree>
    <p:extLst>
      <p:ext uri="{BB962C8B-B14F-4D97-AF65-F5344CB8AC3E}">
        <p14:creationId xmlns:p14="http://schemas.microsoft.com/office/powerpoint/2010/main" val="2054028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2DCF-5336-CD2F-F454-01F4D13D9CB2}"/>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Daridorexant</a:t>
            </a:r>
          </a:p>
        </p:txBody>
      </p:sp>
      <p:sp>
        <p:nvSpPr>
          <p:cNvPr id="3" name="Content Placeholder 2">
            <a:extLst>
              <a:ext uri="{FF2B5EF4-FFF2-40B4-BE49-F238E27FC236}">
                <a16:creationId xmlns:a16="http://schemas.microsoft.com/office/drawing/2014/main" id="{6E3B644C-EA2B-9706-6094-9CCDAACEF4A6}"/>
              </a:ext>
            </a:extLst>
          </p:cNvPr>
          <p:cNvSpPr>
            <a:spLocks noGrp="1"/>
          </p:cNvSpPr>
          <p:nvPr>
            <p:ph idx="1"/>
          </p:nvPr>
        </p:nvSpPr>
        <p:spPr>
          <a:xfrm>
            <a:off x="838200" y="1851803"/>
            <a:ext cx="9783792" cy="4325159"/>
          </a:xfrm>
        </p:spPr>
        <p:txBody>
          <a:bodyPr>
            <a:normAutofit/>
          </a:bodyPr>
          <a:lstStyle/>
          <a:p>
            <a:r>
              <a:rPr lang="en-GB" dirty="0"/>
              <a:t>1/3 of subjects in phase 3 trials were over 65.</a:t>
            </a:r>
          </a:p>
          <a:p>
            <a:r>
              <a:rPr lang="en-GB" dirty="0"/>
              <a:t>No dose adjustment required in over 65s – start at 50mg.</a:t>
            </a:r>
          </a:p>
          <a:p>
            <a:r>
              <a:rPr lang="en-GB" dirty="0"/>
              <a:t>No dose adjustment required for kidney dysfunction.</a:t>
            </a:r>
          </a:p>
          <a:p>
            <a:r>
              <a:rPr lang="en-GB" dirty="0"/>
              <a:t>But use 25mg or avoid in liver dysfunction.</a:t>
            </a:r>
          </a:p>
          <a:p>
            <a:r>
              <a:rPr lang="en-GB" dirty="0"/>
              <a:t>Advise patients there may be a delayed onset of action – I recommend a 3 month trial.</a:t>
            </a:r>
          </a:p>
          <a:p>
            <a:r>
              <a:rPr lang="en-GB" dirty="0"/>
              <a:t>If it works, can continue prescribing for as long as needed.</a:t>
            </a:r>
          </a:p>
          <a:p>
            <a:r>
              <a:rPr lang="en-GB" dirty="0"/>
              <a:t>No increased risk of falls. </a:t>
            </a:r>
          </a:p>
        </p:txBody>
      </p:sp>
      <p:sp>
        <p:nvSpPr>
          <p:cNvPr id="4" name="Slide Number Placeholder 3">
            <a:extLst>
              <a:ext uri="{FF2B5EF4-FFF2-40B4-BE49-F238E27FC236}">
                <a16:creationId xmlns:a16="http://schemas.microsoft.com/office/drawing/2014/main" id="{03341213-2219-72C7-3EE7-724625F3334C}"/>
              </a:ext>
            </a:extLst>
          </p:cNvPr>
          <p:cNvSpPr>
            <a:spLocks noGrp="1"/>
          </p:cNvSpPr>
          <p:nvPr>
            <p:ph type="sldNum" sz="quarter" idx="12"/>
          </p:nvPr>
        </p:nvSpPr>
        <p:spPr/>
        <p:txBody>
          <a:bodyPr/>
          <a:lstStyle/>
          <a:p>
            <a:fld id="{FAE405A8-E27C-4E26-818D-20D3505630DC}" type="slidenum">
              <a:rPr lang="en-GB" smtClean="0"/>
              <a:t>40</a:t>
            </a:fld>
            <a:endParaRPr lang="en-GB"/>
          </a:p>
        </p:txBody>
      </p:sp>
    </p:spTree>
    <p:extLst>
      <p:ext uri="{BB962C8B-B14F-4D97-AF65-F5344CB8AC3E}">
        <p14:creationId xmlns:p14="http://schemas.microsoft.com/office/powerpoint/2010/main" val="3523663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alibri" panose="020F0502020204030204" pitchFamily="34" charset="0"/>
                <a:ea typeface="Calibri" panose="020F0502020204030204" pitchFamily="34" charset="0"/>
                <a:cs typeface="Calibri" panose="020F0502020204030204" pitchFamily="34" charset="0"/>
              </a:rPr>
              <a:t>Hypnotics in the Elderly and Falls</a:t>
            </a:r>
          </a:p>
        </p:txBody>
      </p:sp>
      <p:sp>
        <p:nvSpPr>
          <p:cNvPr id="3" name="Content Placeholder 2"/>
          <p:cNvSpPr>
            <a:spLocks noGrp="1"/>
          </p:cNvSpPr>
          <p:nvPr>
            <p:ph idx="1"/>
          </p:nvPr>
        </p:nvSpPr>
        <p:spPr>
          <a:xfrm>
            <a:off x="1059443" y="1600201"/>
            <a:ext cx="9711558" cy="4038600"/>
          </a:xfrm>
        </p:spPr>
        <p:txBody>
          <a:bodyPr>
            <a:normAutofit/>
          </a:bodyPr>
          <a:lstStyle/>
          <a:p>
            <a:pPr>
              <a:lnSpc>
                <a:spcPct val="90000"/>
              </a:lnSpc>
            </a:pPr>
            <a:r>
              <a:rPr lang="en-GB" sz="2900" dirty="0"/>
              <a:t>There is evidence that hypnotics, antidepressants and anticonvulsants are </a:t>
            </a:r>
            <a:r>
              <a:rPr lang="en-GB" sz="2900" b="1" u="sng" dirty="0"/>
              <a:t>associated</a:t>
            </a:r>
            <a:r>
              <a:rPr lang="en-GB" sz="2900" dirty="0"/>
              <a:t> with an increased risk of falls in the elderly.</a:t>
            </a:r>
          </a:p>
          <a:p>
            <a:pPr>
              <a:lnSpc>
                <a:spcPct val="90000"/>
              </a:lnSpc>
            </a:pPr>
            <a:r>
              <a:rPr lang="en-GB" sz="2900" dirty="0"/>
              <a:t>There is also evidence that insomnia itself increases the risk of falls. A recent study found the highest risk of falls was in the 3 months before starting the hypnotic.(</a:t>
            </a:r>
            <a:r>
              <a:rPr lang="en-GB" sz="2900" dirty="0" err="1"/>
              <a:t>Rozing</a:t>
            </a:r>
            <a:r>
              <a:rPr lang="en-GB" sz="2900" dirty="0"/>
              <a:t>, 2023)</a:t>
            </a:r>
          </a:p>
          <a:p>
            <a:pPr>
              <a:lnSpc>
                <a:spcPct val="90000"/>
              </a:lnSpc>
            </a:pPr>
            <a:r>
              <a:rPr lang="en-GB" sz="2900" dirty="0"/>
              <a:t>Some data suggests that hypnotics are less risky than antidepressants</a:t>
            </a:r>
            <a:r>
              <a:rPr lang="en-GB" dirty="0"/>
              <a:t>.</a:t>
            </a:r>
          </a:p>
        </p:txBody>
      </p:sp>
      <p:sp>
        <p:nvSpPr>
          <p:cNvPr id="4" name="Slide Number Placeholder 3">
            <a:extLst>
              <a:ext uri="{FF2B5EF4-FFF2-40B4-BE49-F238E27FC236}">
                <a16:creationId xmlns:a16="http://schemas.microsoft.com/office/drawing/2014/main" id="{EA0A302B-F753-4ECE-8080-FDF48B40E62A}"/>
              </a:ext>
            </a:extLst>
          </p:cNvPr>
          <p:cNvSpPr>
            <a:spLocks noGrp="1"/>
          </p:cNvSpPr>
          <p:nvPr>
            <p:ph type="sldNum" sz="quarter" idx="12"/>
          </p:nvPr>
        </p:nvSpPr>
        <p:spPr>
          <a:xfrm>
            <a:off x="5574687" y="6127750"/>
            <a:ext cx="5842175" cy="365125"/>
          </a:xfrm>
        </p:spPr>
        <p:txBody>
          <a:bodyPr/>
          <a:lstStyle/>
          <a:p>
            <a:r>
              <a:rPr lang="en-GB" dirty="0" err="1"/>
              <a:t>Rozing</a:t>
            </a:r>
            <a:r>
              <a:rPr lang="en-GB" dirty="0"/>
              <a:t>, M. P., Wium‐Andersen, M. K., Wium‐Andersen, I. K., Jørgensen, T. S. H., Jørgensen, M. B., &amp; Osler, M. (2023). Use of hypnotic‐sedative medication and risk of falls and fractures in adults: A self‐controlled case series study. </a:t>
            </a:r>
            <a:r>
              <a:rPr lang="en-GB" i="1" dirty="0"/>
              <a:t>Acta </a:t>
            </a:r>
            <a:r>
              <a:rPr lang="en-GB" i="1" dirty="0" err="1"/>
              <a:t>psychiatrica</a:t>
            </a:r>
            <a:r>
              <a:rPr lang="en-GB" i="1" dirty="0"/>
              <a:t> Scandinavica</a:t>
            </a:r>
            <a:r>
              <a:rPr lang="en-GB" dirty="0"/>
              <a:t>, </a:t>
            </a:r>
            <a:r>
              <a:rPr lang="en-GB" i="1" dirty="0"/>
              <a:t>148</a:t>
            </a:r>
            <a:r>
              <a:rPr lang="en-GB" dirty="0"/>
              <a:t>(5), 394-404.</a:t>
            </a:r>
            <a:fld id="{B6F15528-21DE-4FAA-801E-634DDDAF4B2B}" type="slidenum">
              <a:rPr lang="en-US" smtClean="0"/>
              <a:pPr/>
              <a:t>41</a:t>
            </a:fld>
            <a:endParaRPr lang="en-US" dirty="0"/>
          </a:p>
        </p:txBody>
      </p:sp>
    </p:spTree>
    <p:extLst>
      <p:ext uri="{BB962C8B-B14F-4D97-AF65-F5344CB8AC3E}">
        <p14:creationId xmlns:p14="http://schemas.microsoft.com/office/powerpoint/2010/main" val="3998484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C624-CE8B-046A-26FA-5152F686217A}"/>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Drug Choice</a:t>
            </a:r>
            <a:r>
              <a:rPr lang="en-GB" dirty="0"/>
              <a:t> </a:t>
            </a:r>
          </a:p>
        </p:txBody>
      </p:sp>
      <p:graphicFrame>
        <p:nvGraphicFramePr>
          <p:cNvPr id="4" name="Content Placeholder 3">
            <a:extLst>
              <a:ext uri="{FF2B5EF4-FFF2-40B4-BE49-F238E27FC236}">
                <a16:creationId xmlns:a16="http://schemas.microsoft.com/office/drawing/2014/main" id="{BF13D310-E5A0-1C17-EB67-74D3F3BA61AA}"/>
              </a:ext>
            </a:extLst>
          </p:cNvPr>
          <p:cNvGraphicFramePr>
            <a:graphicFrameLocks noGrp="1"/>
          </p:cNvGraphicFramePr>
          <p:nvPr>
            <p:ph idx="1"/>
          </p:nvPr>
        </p:nvGraphicFramePr>
        <p:xfrm>
          <a:off x="838200" y="1825625"/>
          <a:ext cx="10515600" cy="22961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717085353"/>
                    </a:ext>
                  </a:extLst>
                </a:gridCol>
                <a:gridCol w="2628900">
                  <a:extLst>
                    <a:ext uri="{9D8B030D-6E8A-4147-A177-3AD203B41FA5}">
                      <a16:colId xmlns:a16="http://schemas.microsoft.com/office/drawing/2014/main" val="1093722123"/>
                    </a:ext>
                  </a:extLst>
                </a:gridCol>
                <a:gridCol w="2628900">
                  <a:extLst>
                    <a:ext uri="{9D8B030D-6E8A-4147-A177-3AD203B41FA5}">
                      <a16:colId xmlns:a16="http://schemas.microsoft.com/office/drawing/2014/main" val="207273469"/>
                    </a:ext>
                  </a:extLst>
                </a:gridCol>
                <a:gridCol w="2628900">
                  <a:extLst>
                    <a:ext uri="{9D8B030D-6E8A-4147-A177-3AD203B41FA5}">
                      <a16:colId xmlns:a16="http://schemas.microsoft.com/office/drawing/2014/main" val="749004433"/>
                    </a:ext>
                  </a:extLst>
                </a:gridCol>
              </a:tblGrid>
              <a:tr h="370840">
                <a:tc>
                  <a:txBody>
                    <a:bodyPr/>
                    <a:lstStyle/>
                    <a:p>
                      <a:r>
                        <a:rPr lang="en-GB" dirty="0"/>
                        <a:t>Duration of Action</a:t>
                      </a:r>
                    </a:p>
                  </a:txBody>
                  <a:tcPr/>
                </a:tc>
                <a:tc>
                  <a:txBody>
                    <a:bodyPr/>
                    <a:lstStyle/>
                    <a:p>
                      <a:r>
                        <a:rPr lang="en-GB" dirty="0"/>
                        <a:t>Drug</a:t>
                      </a:r>
                    </a:p>
                  </a:txBody>
                  <a:tcPr/>
                </a:tc>
                <a:tc>
                  <a:txBody>
                    <a:bodyPr/>
                    <a:lstStyle/>
                    <a:p>
                      <a:r>
                        <a:rPr lang="en-GB" dirty="0"/>
                        <a:t>Good For</a:t>
                      </a:r>
                    </a:p>
                  </a:txBody>
                  <a:tcPr/>
                </a:tc>
                <a:tc>
                  <a:txBody>
                    <a:bodyPr/>
                    <a:lstStyle/>
                    <a:p>
                      <a:r>
                        <a:rPr lang="en-GB" dirty="0"/>
                        <a:t>Likelihood of Hangover</a:t>
                      </a:r>
                    </a:p>
                  </a:txBody>
                  <a:tcPr/>
                </a:tc>
                <a:extLst>
                  <a:ext uri="{0D108BD9-81ED-4DB2-BD59-A6C34878D82A}">
                    <a16:rowId xmlns:a16="http://schemas.microsoft.com/office/drawing/2014/main" val="195094114"/>
                  </a:ext>
                </a:extLst>
              </a:tr>
              <a:tr h="370840">
                <a:tc>
                  <a:txBody>
                    <a:bodyPr/>
                    <a:lstStyle/>
                    <a:p>
                      <a:r>
                        <a:rPr lang="en-GB" dirty="0"/>
                        <a:t>Short</a:t>
                      </a:r>
                    </a:p>
                  </a:txBody>
                  <a:tcPr/>
                </a:tc>
                <a:tc>
                  <a:txBody>
                    <a:bodyPr/>
                    <a:lstStyle/>
                    <a:p>
                      <a:r>
                        <a:rPr lang="en-GB" dirty="0"/>
                        <a:t>Melatonin, Zolpidem</a:t>
                      </a:r>
                    </a:p>
                  </a:txBody>
                  <a:tcPr/>
                </a:tc>
                <a:tc>
                  <a:txBody>
                    <a:bodyPr/>
                    <a:lstStyle/>
                    <a:p>
                      <a:r>
                        <a:rPr lang="en-GB" dirty="0"/>
                        <a:t>Sleep initiation</a:t>
                      </a:r>
                    </a:p>
                  </a:txBody>
                  <a:tcPr/>
                </a:tc>
                <a:tc>
                  <a:txBody>
                    <a:bodyPr/>
                    <a:lstStyle/>
                    <a:p>
                      <a:r>
                        <a:rPr lang="en-GB" dirty="0"/>
                        <a:t>Low</a:t>
                      </a:r>
                    </a:p>
                  </a:txBody>
                  <a:tcPr/>
                </a:tc>
                <a:extLst>
                  <a:ext uri="{0D108BD9-81ED-4DB2-BD59-A6C34878D82A}">
                    <a16:rowId xmlns:a16="http://schemas.microsoft.com/office/drawing/2014/main" val="364133251"/>
                  </a:ext>
                </a:extLst>
              </a:tr>
              <a:tr h="370840">
                <a:tc>
                  <a:txBody>
                    <a:bodyPr/>
                    <a:lstStyle/>
                    <a:p>
                      <a:r>
                        <a:rPr lang="en-GB" dirty="0"/>
                        <a:t>Medium</a:t>
                      </a:r>
                    </a:p>
                  </a:txBody>
                  <a:tcPr/>
                </a:tc>
                <a:tc>
                  <a:txBody>
                    <a:bodyPr/>
                    <a:lstStyle/>
                    <a:p>
                      <a:r>
                        <a:rPr lang="en-GB" dirty="0"/>
                        <a:t>Temazepam, Oxazepam, Zopiclone, </a:t>
                      </a:r>
                      <a:r>
                        <a:rPr lang="en-GB" dirty="0" err="1"/>
                        <a:t>Daridorexant</a:t>
                      </a:r>
                      <a:endParaRPr lang="en-GB" dirty="0"/>
                    </a:p>
                  </a:txBody>
                  <a:tcPr/>
                </a:tc>
                <a:tc>
                  <a:txBody>
                    <a:bodyPr/>
                    <a:lstStyle/>
                    <a:p>
                      <a:r>
                        <a:rPr lang="en-GB" dirty="0"/>
                        <a:t>Sleep initiation and maintenance</a:t>
                      </a:r>
                    </a:p>
                  </a:txBody>
                  <a:tcPr/>
                </a:tc>
                <a:tc>
                  <a:txBody>
                    <a:bodyPr/>
                    <a:lstStyle/>
                    <a:p>
                      <a:r>
                        <a:rPr lang="en-GB" dirty="0"/>
                        <a:t>Medium</a:t>
                      </a:r>
                    </a:p>
                  </a:txBody>
                  <a:tcPr/>
                </a:tc>
                <a:extLst>
                  <a:ext uri="{0D108BD9-81ED-4DB2-BD59-A6C34878D82A}">
                    <a16:rowId xmlns:a16="http://schemas.microsoft.com/office/drawing/2014/main" val="620647825"/>
                  </a:ext>
                </a:extLst>
              </a:tr>
              <a:tr h="370840">
                <a:tc>
                  <a:txBody>
                    <a:bodyPr/>
                    <a:lstStyle/>
                    <a:p>
                      <a:r>
                        <a:rPr lang="en-GB" dirty="0"/>
                        <a:t>Long</a:t>
                      </a:r>
                    </a:p>
                  </a:txBody>
                  <a:tcPr/>
                </a:tc>
                <a:tc>
                  <a:txBody>
                    <a:bodyPr/>
                    <a:lstStyle/>
                    <a:p>
                      <a:r>
                        <a:rPr lang="en-GB" dirty="0"/>
                        <a:t>Clonazepam, Promethazine, Diphenhydramine, TCAs</a:t>
                      </a:r>
                    </a:p>
                  </a:txBody>
                  <a:tcPr/>
                </a:tc>
                <a:tc>
                  <a:txBody>
                    <a:bodyPr/>
                    <a:lstStyle/>
                    <a:p>
                      <a:r>
                        <a:rPr lang="en-GB" dirty="0"/>
                        <a:t>Sleep maintenance</a:t>
                      </a:r>
                    </a:p>
                  </a:txBody>
                  <a:tcPr/>
                </a:tc>
                <a:tc>
                  <a:txBody>
                    <a:bodyPr/>
                    <a:lstStyle/>
                    <a:p>
                      <a:r>
                        <a:rPr lang="en-GB" dirty="0"/>
                        <a:t>High</a:t>
                      </a:r>
                    </a:p>
                  </a:txBody>
                  <a:tcPr/>
                </a:tc>
                <a:extLst>
                  <a:ext uri="{0D108BD9-81ED-4DB2-BD59-A6C34878D82A}">
                    <a16:rowId xmlns:a16="http://schemas.microsoft.com/office/drawing/2014/main" val="2020120105"/>
                  </a:ext>
                </a:extLst>
              </a:tr>
            </a:tbl>
          </a:graphicData>
        </a:graphic>
      </p:graphicFrame>
      <p:sp>
        <p:nvSpPr>
          <p:cNvPr id="5" name="TextBox 4">
            <a:extLst>
              <a:ext uri="{FF2B5EF4-FFF2-40B4-BE49-F238E27FC236}">
                <a16:creationId xmlns:a16="http://schemas.microsoft.com/office/drawing/2014/main" id="{4D39AE62-F106-342E-A807-04F8A07E5373}"/>
              </a:ext>
            </a:extLst>
          </p:cNvPr>
          <p:cNvSpPr txBox="1"/>
          <p:nvPr/>
        </p:nvSpPr>
        <p:spPr>
          <a:xfrm>
            <a:off x="920151" y="4433977"/>
            <a:ext cx="10433649" cy="923330"/>
          </a:xfrm>
          <a:prstGeom prst="rect">
            <a:avLst/>
          </a:prstGeom>
          <a:noFill/>
        </p:spPr>
        <p:txBody>
          <a:bodyPr wrap="square" rtlCol="0">
            <a:spAutoFit/>
          </a:bodyPr>
          <a:lstStyle/>
          <a:p>
            <a:r>
              <a:rPr lang="en-GB" dirty="0"/>
              <a:t>Promethazine, diphenhydramine and TCAs carry a significant anticholinergic burden. This causes significant side effects and raises the risk of dementia. They are therefore not safer alternatives to hypnotics.</a:t>
            </a:r>
          </a:p>
        </p:txBody>
      </p:sp>
      <p:sp>
        <p:nvSpPr>
          <p:cNvPr id="6" name="TextBox 5">
            <a:extLst>
              <a:ext uri="{FF2B5EF4-FFF2-40B4-BE49-F238E27FC236}">
                <a16:creationId xmlns:a16="http://schemas.microsoft.com/office/drawing/2014/main" id="{27340624-C412-86E6-736E-7380B1DAC826}"/>
              </a:ext>
            </a:extLst>
          </p:cNvPr>
          <p:cNvSpPr txBox="1"/>
          <p:nvPr/>
        </p:nvSpPr>
        <p:spPr>
          <a:xfrm>
            <a:off x="920151" y="5555411"/>
            <a:ext cx="10709694" cy="646331"/>
          </a:xfrm>
          <a:prstGeom prst="rect">
            <a:avLst/>
          </a:prstGeom>
          <a:noFill/>
        </p:spPr>
        <p:txBody>
          <a:bodyPr wrap="square" rtlCol="0">
            <a:spAutoFit/>
          </a:bodyPr>
          <a:lstStyle/>
          <a:p>
            <a:r>
              <a:rPr lang="en-GB" dirty="0"/>
              <a:t>Mirtazapine and trazodone are less anticholinergic and are better choices if you want to use an antihistaminergic or anti-noradrenergic drug. </a:t>
            </a:r>
          </a:p>
        </p:txBody>
      </p:sp>
      <p:sp>
        <p:nvSpPr>
          <p:cNvPr id="3" name="Slide Number Placeholder 2">
            <a:extLst>
              <a:ext uri="{FF2B5EF4-FFF2-40B4-BE49-F238E27FC236}">
                <a16:creationId xmlns:a16="http://schemas.microsoft.com/office/drawing/2014/main" id="{3F835FB9-3DDD-5E8F-D53F-55F880E2844E}"/>
              </a:ext>
            </a:extLst>
          </p:cNvPr>
          <p:cNvSpPr>
            <a:spLocks noGrp="1"/>
          </p:cNvSpPr>
          <p:nvPr>
            <p:ph type="sldNum" sz="quarter" idx="12"/>
          </p:nvPr>
        </p:nvSpPr>
        <p:spPr/>
        <p:txBody>
          <a:bodyPr/>
          <a:lstStyle/>
          <a:p>
            <a:fld id="{FAE405A8-E27C-4E26-818D-20D3505630DC}" type="slidenum">
              <a:rPr lang="en-GB" smtClean="0"/>
              <a:t>42</a:t>
            </a:fld>
            <a:endParaRPr lang="en-GB"/>
          </a:p>
        </p:txBody>
      </p:sp>
    </p:spTree>
    <p:extLst>
      <p:ext uri="{BB962C8B-B14F-4D97-AF65-F5344CB8AC3E}">
        <p14:creationId xmlns:p14="http://schemas.microsoft.com/office/powerpoint/2010/main" val="2832544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632A0-1FE3-4E00-9017-F7924FB4E5D0}"/>
              </a:ext>
            </a:extLst>
          </p:cNvPr>
          <p:cNvSpPr>
            <a:spLocks noGrp="1"/>
          </p:cNvSpPr>
          <p:nvPr>
            <p:ph type="title"/>
          </p:nvPr>
        </p:nvSpPr>
        <p:spPr/>
        <p:txBody>
          <a:bodyPr/>
          <a:lstStyle/>
          <a:p>
            <a:r>
              <a:rPr lang="en-GB" dirty="0"/>
              <a:t>Cognitive Behaviour Therapy for Insomnia</a:t>
            </a:r>
          </a:p>
        </p:txBody>
      </p:sp>
      <p:sp>
        <p:nvSpPr>
          <p:cNvPr id="5" name="Content Placeholder 4">
            <a:extLst>
              <a:ext uri="{FF2B5EF4-FFF2-40B4-BE49-F238E27FC236}">
                <a16:creationId xmlns:a16="http://schemas.microsoft.com/office/drawing/2014/main" id="{1C0463D3-160D-4AE3-8CB8-900958205295}"/>
              </a:ext>
            </a:extLst>
          </p:cNvPr>
          <p:cNvSpPr>
            <a:spLocks noGrp="1"/>
          </p:cNvSpPr>
          <p:nvPr>
            <p:ph idx="1"/>
          </p:nvPr>
        </p:nvSpPr>
        <p:spPr/>
        <p:txBody>
          <a:bodyPr/>
          <a:lstStyle/>
          <a:p>
            <a:r>
              <a:rPr lang="en-GB" dirty="0"/>
              <a:t>There is a large and growing evidence base for the efficacy of CBT for Insomnia (CBT-I).</a:t>
            </a:r>
          </a:p>
          <a:p>
            <a:r>
              <a:rPr lang="en-GB" dirty="0"/>
              <a:t>Unlike medication this often has durable effects and continues to work long after the therapy has finished.</a:t>
            </a:r>
          </a:p>
          <a:p>
            <a:r>
              <a:rPr lang="en-GB" dirty="0"/>
              <a:t>It can be delivered individually, in groups, in books, or online.</a:t>
            </a:r>
          </a:p>
          <a:p>
            <a:r>
              <a:rPr lang="en-GB" dirty="0"/>
              <a:t>It is composed of a number of individual, circumscribed techniques that can be taught quickly as part of a regular consultation.</a:t>
            </a:r>
          </a:p>
          <a:p>
            <a:r>
              <a:rPr lang="en-GB" dirty="0"/>
              <a:t>It is effective in older adults and chronicity of insomnia is no bar to it getting better.</a:t>
            </a:r>
          </a:p>
          <a:p>
            <a:endParaRPr lang="en-GB" dirty="0"/>
          </a:p>
        </p:txBody>
      </p:sp>
      <p:sp>
        <p:nvSpPr>
          <p:cNvPr id="3" name="Slide Number Placeholder 2">
            <a:extLst>
              <a:ext uri="{FF2B5EF4-FFF2-40B4-BE49-F238E27FC236}">
                <a16:creationId xmlns:a16="http://schemas.microsoft.com/office/drawing/2014/main" id="{4CB83FA4-0498-7A40-F1D3-EAD8439F9763}"/>
              </a:ext>
            </a:extLst>
          </p:cNvPr>
          <p:cNvSpPr>
            <a:spLocks noGrp="1"/>
          </p:cNvSpPr>
          <p:nvPr>
            <p:ph type="sldNum" sz="quarter" idx="12"/>
          </p:nvPr>
        </p:nvSpPr>
        <p:spPr/>
        <p:txBody>
          <a:bodyPr/>
          <a:lstStyle/>
          <a:p>
            <a:fld id="{DAD479BF-72FB-4EFD-8ECC-6629D7127084}" type="slidenum">
              <a:rPr lang="en-GB" smtClean="0"/>
              <a:t>43</a:t>
            </a:fld>
            <a:endParaRPr lang="en-GB"/>
          </a:p>
        </p:txBody>
      </p:sp>
    </p:spTree>
    <p:extLst>
      <p:ext uri="{BB962C8B-B14F-4D97-AF65-F5344CB8AC3E}">
        <p14:creationId xmlns:p14="http://schemas.microsoft.com/office/powerpoint/2010/main" val="319945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Take Home Message</a:t>
            </a:r>
          </a:p>
        </p:txBody>
      </p:sp>
      <p:sp>
        <p:nvSpPr>
          <p:cNvPr id="5" name="Content Placeholder 4"/>
          <p:cNvSpPr>
            <a:spLocks noGrp="1"/>
          </p:cNvSpPr>
          <p:nvPr>
            <p:ph sz="half" idx="2"/>
          </p:nvPr>
        </p:nvSpPr>
        <p:spPr/>
        <p:txBody>
          <a:bodyPr>
            <a:normAutofit/>
          </a:bodyPr>
          <a:lstStyle/>
          <a:p>
            <a:pPr marL="0" indent="0" algn="ctr">
              <a:buNone/>
            </a:pPr>
            <a:r>
              <a:rPr lang="en-GB" sz="5400" dirty="0"/>
              <a:t>This</a:t>
            </a:r>
          </a:p>
          <a:p>
            <a:pPr marL="0" indent="0" algn="ctr">
              <a:buNone/>
            </a:pPr>
            <a:r>
              <a:rPr lang="en-GB" sz="5400" dirty="0"/>
              <a:t>Is</a:t>
            </a:r>
          </a:p>
          <a:p>
            <a:pPr marL="0" indent="0" algn="ctr">
              <a:buNone/>
            </a:pPr>
            <a:r>
              <a:rPr lang="en-GB" sz="5400" dirty="0">
                <a:solidFill>
                  <a:srgbClr val="FF0000"/>
                </a:solidFill>
              </a:rPr>
              <a:t>Not</a:t>
            </a:r>
          </a:p>
          <a:p>
            <a:pPr marL="0" indent="0" algn="ctr">
              <a:buNone/>
            </a:pPr>
            <a:r>
              <a:rPr lang="en-GB" sz="5400" dirty="0"/>
              <a:t>Normal!</a:t>
            </a:r>
          </a:p>
        </p:txBody>
      </p:sp>
      <p:pic>
        <p:nvPicPr>
          <p:cNvPr id="8" name="Content Placeholder 7" descr="A picture containing outdoor object&#10;&#10;Description automatically generated">
            <a:extLst>
              <a:ext uri="{FF2B5EF4-FFF2-40B4-BE49-F238E27FC236}">
                <a16:creationId xmlns:a16="http://schemas.microsoft.com/office/drawing/2014/main" id="{49B306B7-EEB0-4D87-8FB2-32752A4E353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48220" y="1825625"/>
            <a:ext cx="4361560" cy="4351338"/>
          </a:xfrm>
        </p:spPr>
      </p:pic>
      <p:sp>
        <p:nvSpPr>
          <p:cNvPr id="3" name="Slide Number Placeholder 2">
            <a:extLst>
              <a:ext uri="{FF2B5EF4-FFF2-40B4-BE49-F238E27FC236}">
                <a16:creationId xmlns:a16="http://schemas.microsoft.com/office/drawing/2014/main" id="{BBA257E2-A361-567F-67B2-7DCE4FEEA693}"/>
              </a:ext>
            </a:extLst>
          </p:cNvPr>
          <p:cNvSpPr>
            <a:spLocks noGrp="1"/>
          </p:cNvSpPr>
          <p:nvPr>
            <p:ph type="sldNum" sz="quarter" idx="12"/>
          </p:nvPr>
        </p:nvSpPr>
        <p:spPr/>
        <p:txBody>
          <a:bodyPr/>
          <a:lstStyle/>
          <a:p>
            <a:fld id="{DAD479BF-72FB-4EFD-8ECC-6629D7127084}" type="slidenum">
              <a:rPr lang="en-GB" smtClean="0"/>
              <a:t>44</a:t>
            </a:fld>
            <a:endParaRPr lang="en-GB"/>
          </a:p>
        </p:txBody>
      </p:sp>
    </p:spTree>
    <p:extLst>
      <p:ext uri="{BB962C8B-B14F-4D97-AF65-F5344CB8AC3E}">
        <p14:creationId xmlns:p14="http://schemas.microsoft.com/office/powerpoint/2010/main" val="91631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6FD2-D4AD-4694-9E8E-0965A6DFA229}"/>
              </a:ext>
            </a:extLst>
          </p:cNvPr>
          <p:cNvSpPr>
            <a:spLocks noGrp="1"/>
          </p:cNvSpPr>
          <p:nvPr>
            <p:ph type="title"/>
          </p:nvPr>
        </p:nvSpPr>
        <p:spPr/>
        <p:txBody>
          <a:bodyPr/>
          <a:lstStyle/>
          <a:p>
            <a:r>
              <a:rPr lang="en-GB" dirty="0"/>
              <a:t>Sleep Time</a:t>
            </a:r>
          </a:p>
        </p:txBody>
      </p:sp>
      <p:sp>
        <p:nvSpPr>
          <p:cNvPr id="3" name="Content Placeholder 2">
            <a:extLst>
              <a:ext uri="{FF2B5EF4-FFF2-40B4-BE49-F238E27FC236}">
                <a16:creationId xmlns:a16="http://schemas.microsoft.com/office/drawing/2014/main" id="{AF394202-0E9B-438E-8A64-9316DD0EA274}"/>
              </a:ext>
            </a:extLst>
          </p:cNvPr>
          <p:cNvSpPr>
            <a:spLocks noGrp="1"/>
          </p:cNvSpPr>
          <p:nvPr>
            <p:ph sz="half" idx="1"/>
          </p:nvPr>
        </p:nvSpPr>
        <p:spPr/>
        <p:txBody>
          <a:bodyPr/>
          <a:lstStyle/>
          <a:p>
            <a:r>
              <a:rPr lang="en-GB" dirty="0"/>
              <a:t>Total sleep time declines with age.</a:t>
            </a:r>
          </a:p>
          <a:p>
            <a:r>
              <a:rPr lang="en-GB" dirty="0"/>
              <a:t>Average sleep time in 20’s = 7.5hrs.</a:t>
            </a:r>
          </a:p>
          <a:p>
            <a:r>
              <a:rPr lang="en-GB" dirty="0"/>
              <a:t>Average sleep time in 70’s = 6hrs.</a:t>
            </a:r>
          </a:p>
          <a:p>
            <a:r>
              <a:rPr lang="en-GB" dirty="0"/>
              <a:t>This appears to be at least partly due to reduced sleep need.</a:t>
            </a:r>
          </a:p>
        </p:txBody>
      </p:sp>
      <p:pic>
        <p:nvPicPr>
          <p:cNvPr id="6" name="Content Placeholder 5" descr="A tree in the middle of a field&#10;&#10;Description automatically generated">
            <a:extLst>
              <a:ext uri="{FF2B5EF4-FFF2-40B4-BE49-F238E27FC236}">
                <a16:creationId xmlns:a16="http://schemas.microsoft.com/office/drawing/2014/main" id="{3F7C9059-3604-4D11-9AA4-D783D157300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71953"/>
            <a:ext cx="5181600" cy="3428761"/>
          </a:xfrm>
        </p:spPr>
      </p:pic>
      <p:sp>
        <p:nvSpPr>
          <p:cNvPr id="4" name="Slide Number Placeholder 3">
            <a:extLst>
              <a:ext uri="{FF2B5EF4-FFF2-40B4-BE49-F238E27FC236}">
                <a16:creationId xmlns:a16="http://schemas.microsoft.com/office/drawing/2014/main" id="{E57692FE-DBDB-2198-8BDB-A3D26E400727}"/>
              </a:ext>
            </a:extLst>
          </p:cNvPr>
          <p:cNvSpPr>
            <a:spLocks noGrp="1"/>
          </p:cNvSpPr>
          <p:nvPr>
            <p:ph type="sldNum" sz="quarter" idx="12"/>
          </p:nvPr>
        </p:nvSpPr>
        <p:spPr/>
        <p:txBody>
          <a:bodyPr/>
          <a:lstStyle/>
          <a:p>
            <a:fld id="{DAD479BF-72FB-4EFD-8ECC-6629D7127084}" type="slidenum">
              <a:rPr lang="en-GB" smtClean="0"/>
              <a:t>5</a:t>
            </a:fld>
            <a:endParaRPr lang="en-GB"/>
          </a:p>
        </p:txBody>
      </p:sp>
    </p:spTree>
    <p:extLst>
      <p:ext uri="{BB962C8B-B14F-4D97-AF65-F5344CB8AC3E}">
        <p14:creationId xmlns:p14="http://schemas.microsoft.com/office/powerpoint/2010/main" val="2796567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C444-3676-4189-A8CC-ABC16F9C2523}"/>
              </a:ext>
            </a:extLst>
          </p:cNvPr>
          <p:cNvSpPr>
            <a:spLocks noGrp="1"/>
          </p:cNvSpPr>
          <p:nvPr>
            <p:ph type="title"/>
          </p:nvPr>
        </p:nvSpPr>
        <p:spPr/>
        <p:txBody>
          <a:bodyPr/>
          <a:lstStyle/>
          <a:p>
            <a:r>
              <a:rPr lang="en-GB" dirty="0"/>
              <a:t>Circadian Preference</a:t>
            </a:r>
          </a:p>
        </p:txBody>
      </p:sp>
      <p:sp>
        <p:nvSpPr>
          <p:cNvPr id="3" name="Content Placeholder 2">
            <a:extLst>
              <a:ext uri="{FF2B5EF4-FFF2-40B4-BE49-F238E27FC236}">
                <a16:creationId xmlns:a16="http://schemas.microsoft.com/office/drawing/2014/main" id="{50C12668-B151-41D7-B68B-CC899FA9D24D}"/>
              </a:ext>
            </a:extLst>
          </p:cNvPr>
          <p:cNvSpPr>
            <a:spLocks noGrp="1"/>
          </p:cNvSpPr>
          <p:nvPr>
            <p:ph sz="half" idx="1"/>
          </p:nvPr>
        </p:nvSpPr>
        <p:spPr/>
        <p:txBody>
          <a:bodyPr>
            <a:normAutofit/>
          </a:bodyPr>
          <a:lstStyle/>
          <a:p>
            <a:r>
              <a:rPr lang="en-GB" dirty="0"/>
              <a:t>The world is divided into Larks, Owls and Inbetweeners.</a:t>
            </a:r>
          </a:p>
          <a:p>
            <a:r>
              <a:rPr lang="en-GB" dirty="0"/>
              <a:t>This is largely genetically determined and relatively fixed.</a:t>
            </a:r>
          </a:p>
          <a:p>
            <a:r>
              <a:rPr lang="en-GB" dirty="0"/>
              <a:t>But older adults have a tendency to go to bed earlier and wake earlier.</a:t>
            </a:r>
          </a:p>
        </p:txBody>
      </p:sp>
      <p:pic>
        <p:nvPicPr>
          <p:cNvPr id="6" name="Content Placeholder 5" descr="A bird sitting on a rock&#10;&#10;Description automatically generated">
            <a:extLst>
              <a:ext uri="{FF2B5EF4-FFF2-40B4-BE49-F238E27FC236}">
                <a16:creationId xmlns:a16="http://schemas.microsoft.com/office/drawing/2014/main" id="{A3984FCA-989F-49F2-AE8B-78BDD9EE40A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2" y="1027906"/>
            <a:ext cx="3901440" cy="2194560"/>
          </a:xfrm>
        </p:spPr>
      </p:pic>
      <p:pic>
        <p:nvPicPr>
          <p:cNvPr id="8" name="Picture 7" descr="An owl looking at the camera&#10;&#10;Description automatically generated">
            <a:extLst>
              <a:ext uri="{FF2B5EF4-FFF2-40B4-BE49-F238E27FC236}">
                <a16:creationId xmlns:a16="http://schemas.microsoft.com/office/drawing/2014/main" id="{C9774B4F-BA1E-4BD7-8350-725B6013D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970" y="3718823"/>
            <a:ext cx="3751070" cy="2817705"/>
          </a:xfrm>
          <a:prstGeom prst="rect">
            <a:avLst/>
          </a:prstGeom>
        </p:spPr>
      </p:pic>
      <p:sp>
        <p:nvSpPr>
          <p:cNvPr id="4" name="Slide Number Placeholder 3">
            <a:extLst>
              <a:ext uri="{FF2B5EF4-FFF2-40B4-BE49-F238E27FC236}">
                <a16:creationId xmlns:a16="http://schemas.microsoft.com/office/drawing/2014/main" id="{645A65FA-EA43-E599-E8D2-F6804ABD84C5}"/>
              </a:ext>
            </a:extLst>
          </p:cNvPr>
          <p:cNvSpPr>
            <a:spLocks noGrp="1"/>
          </p:cNvSpPr>
          <p:nvPr>
            <p:ph type="sldNum" sz="quarter" idx="12"/>
          </p:nvPr>
        </p:nvSpPr>
        <p:spPr/>
        <p:txBody>
          <a:bodyPr/>
          <a:lstStyle/>
          <a:p>
            <a:fld id="{DAD479BF-72FB-4EFD-8ECC-6629D7127084}" type="slidenum">
              <a:rPr lang="en-GB" smtClean="0"/>
              <a:t>6</a:t>
            </a:fld>
            <a:endParaRPr lang="en-GB"/>
          </a:p>
        </p:txBody>
      </p:sp>
    </p:spTree>
    <p:extLst>
      <p:ext uri="{BB962C8B-B14F-4D97-AF65-F5344CB8AC3E}">
        <p14:creationId xmlns:p14="http://schemas.microsoft.com/office/powerpoint/2010/main" val="1935110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EE4C-F7FD-4C79-998C-B8964BA1E881}"/>
              </a:ext>
            </a:extLst>
          </p:cNvPr>
          <p:cNvSpPr>
            <a:spLocks noGrp="1"/>
          </p:cNvSpPr>
          <p:nvPr>
            <p:ph type="title"/>
          </p:nvPr>
        </p:nvSpPr>
        <p:spPr/>
        <p:txBody>
          <a:bodyPr/>
          <a:lstStyle/>
          <a:p>
            <a:r>
              <a:rPr lang="en-GB" dirty="0"/>
              <a:t>Sleepiness</a:t>
            </a:r>
          </a:p>
        </p:txBody>
      </p:sp>
      <p:sp>
        <p:nvSpPr>
          <p:cNvPr id="3" name="Content Placeholder 2">
            <a:extLst>
              <a:ext uri="{FF2B5EF4-FFF2-40B4-BE49-F238E27FC236}">
                <a16:creationId xmlns:a16="http://schemas.microsoft.com/office/drawing/2014/main" id="{83054800-BA5E-4423-8F3B-91012ABA4120}"/>
              </a:ext>
            </a:extLst>
          </p:cNvPr>
          <p:cNvSpPr>
            <a:spLocks noGrp="1"/>
          </p:cNvSpPr>
          <p:nvPr>
            <p:ph idx="1"/>
          </p:nvPr>
        </p:nvSpPr>
        <p:spPr/>
        <p:txBody>
          <a:bodyPr/>
          <a:lstStyle/>
          <a:p>
            <a:r>
              <a:rPr lang="en-GB" dirty="0"/>
              <a:t>It is a common misperception that daytime sleepiness is a normal part of ageing.</a:t>
            </a:r>
          </a:p>
          <a:p>
            <a:r>
              <a:rPr lang="en-GB" dirty="0"/>
              <a:t>In fact healthy older sleepers are </a:t>
            </a:r>
            <a:r>
              <a:rPr lang="en-GB" b="1" u="sng" dirty="0"/>
              <a:t>less</a:t>
            </a:r>
            <a:r>
              <a:rPr lang="en-GB" dirty="0"/>
              <a:t> sleepy than younger adults.</a:t>
            </a:r>
          </a:p>
          <a:p>
            <a:r>
              <a:rPr lang="en-GB" dirty="0"/>
              <a:t>This is true for both subjective and objective measures.</a:t>
            </a:r>
          </a:p>
          <a:p>
            <a:r>
              <a:rPr lang="en-GB" dirty="0"/>
              <a:t>Yet, on a population level there are more sleepy older adults than younger adults.</a:t>
            </a:r>
          </a:p>
          <a:p>
            <a:r>
              <a:rPr lang="en-GB" dirty="0"/>
              <a:t>This is because healthy older sleepers are rarer than younger healthy sleepers.</a:t>
            </a:r>
          </a:p>
        </p:txBody>
      </p:sp>
      <p:sp>
        <p:nvSpPr>
          <p:cNvPr id="4" name="Slide Number Placeholder 3">
            <a:extLst>
              <a:ext uri="{FF2B5EF4-FFF2-40B4-BE49-F238E27FC236}">
                <a16:creationId xmlns:a16="http://schemas.microsoft.com/office/drawing/2014/main" id="{0BA5C40D-5316-79B3-41CF-EF397E13023C}"/>
              </a:ext>
            </a:extLst>
          </p:cNvPr>
          <p:cNvSpPr>
            <a:spLocks noGrp="1"/>
          </p:cNvSpPr>
          <p:nvPr>
            <p:ph type="sldNum" sz="quarter" idx="12"/>
          </p:nvPr>
        </p:nvSpPr>
        <p:spPr/>
        <p:txBody>
          <a:bodyPr/>
          <a:lstStyle/>
          <a:p>
            <a:fld id="{DAD479BF-72FB-4EFD-8ECC-6629D7127084}" type="slidenum">
              <a:rPr lang="en-GB" smtClean="0"/>
              <a:t>7</a:t>
            </a:fld>
            <a:endParaRPr lang="en-GB"/>
          </a:p>
        </p:txBody>
      </p:sp>
    </p:spTree>
    <p:extLst>
      <p:ext uri="{BB962C8B-B14F-4D97-AF65-F5344CB8AC3E}">
        <p14:creationId xmlns:p14="http://schemas.microsoft.com/office/powerpoint/2010/main" val="21566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B005A-DFBD-46FD-AAF1-0EB3028A5D22}"/>
              </a:ext>
            </a:extLst>
          </p:cNvPr>
          <p:cNvSpPr>
            <a:spLocks noGrp="1"/>
          </p:cNvSpPr>
          <p:nvPr>
            <p:ph type="title"/>
          </p:nvPr>
        </p:nvSpPr>
        <p:spPr/>
        <p:txBody>
          <a:bodyPr/>
          <a:lstStyle/>
          <a:p>
            <a:r>
              <a:rPr lang="en-GB" dirty="0"/>
              <a:t>Why Are Healthy Older Sleepers Rarer?</a:t>
            </a:r>
          </a:p>
        </p:txBody>
      </p:sp>
      <p:sp>
        <p:nvSpPr>
          <p:cNvPr id="3" name="Content Placeholder 2">
            <a:extLst>
              <a:ext uri="{FF2B5EF4-FFF2-40B4-BE49-F238E27FC236}">
                <a16:creationId xmlns:a16="http://schemas.microsoft.com/office/drawing/2014/main" id="{8F61A754-D1F8-4EC0-8194-0C2DAA5C9680}"/>
              </a:ext>
            </a:extLst>
          </p:cNvPr>
          <p:cNvSpPr>
            <a:spLocks noGrp="1"/>
          </p:cNvSpPr>
          <p:nvPr>
            <p:ph idx="1"/>
          </p:nvPr>
        </p:nvSpPr>
        <p:spPr/>
        <p:txBody>
          <a:bodyPr/>
          <a:lstStyle/>
          <a:p>
            <a:r>
              <a:rPr lang="en-GB" dirty="0"/>
              <a:t>The longer you live the more chance you have of getting a chronic sleep disorder.</a:t>
            </a:r>
          </a:p>
          <a:p>
            <a:r>
              <a:rPr lang="en-GB" dirty="0"/>
              <a:t>Increased physical and psychiatric conditions e.g. pain, prostatic hypertrophy, dementia.</a:t>
            </a:r>
          </a:p>
          <a:p>
            <a:r>
              <a:rPr lang="en-GB" dirty="0"/>
              <a:t>Increased burden of medication.</a:t>
            </a:r>
          </a:p>
          <a:p>
            <a:r>
              <a:rPr lang="en-GB" dirty="0"/>
              <a:t>Social changes e.g. losing a partner, loss of role when retiring.</a:t>
            </a:r>
          </a:p>
        </p:txBody>
      </p:sp>
      <p:sp>
        <p:nvSpPr>
          <p:cNvPr id="4" name="Slide Number Placeholder 3">
            <a:extLst>
              <a:ext uri="{FF2B5EF4-FFF2-40B4-BE49-F238E27FC236}">
                <a16:creationId xmlns:a16="http://schemas.microsoft.com/office/drawing/2014/main" id="{FA6CC096-680B-AD82-E5FB-AD6094FC68DD}"/>
              </a:ext>
            </a:extLst>
          </p:cNvPr>
          <p:cNvSpPr>
            <a:spLocks noGrp="1"/>
          </p:cNvSpPr>
          <p:nvPr>
            <p:ph type="sldNum" sz="quarter" idx="12"/>
          </p:nvPr>
        </p:nvSpPr>
        <p:spPr/>
        <p:txBody>
          <a:bodyPr/>
          <a:lstStyle/>
          <a:p>
            <a:fld id="{DAD479BF-72FB-4EFD-8ECC-6629D7127084}" type="slidenum">
              <a:rPr lang="en-GB" smtClean="0"/>
              <a:t>8</a:t>
            </a:fld>
            <a:endParaRPr lang="en-GB"/>
          </a:p>
        </p:txBody>
      </p:sp>
    </p:spTree>
    <p:extLst>
      <p:ext uri="{BB962C8B-B14F-4D97-AF65-F5344CB8AC3E}">
        <p14:creationId xmlns:p14="http://schemas.microsoft.com/office/powerpoint/2010/main" val="3954096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99DB-98B1-4734-B836-272FF02A98C4}"/>
              </a:ext>
            </a:extLst>
          </p:cNvPr>
          <p:cNvSpPr>
            <a:spLocks noGrp="1"/>
          </p:cNvSpPr>
          <p:nvPr>
            <p:ph type="title"/>
          </p:nvPr>
        </p:nvSpPr>
        <p:spPr/>
        <p:txBody>
          <a:bodyPr/>
          <a:lstStyle/>
          <a:p>
            <a:r>
              <a:rPr lang="en-GB" dirty="0"/>
              <a:t>Which Sleep Disorders Are More Common?</a:t>
            </a:r>
          </a:p>
        </p:txBody>
      </p:sp>
      <p:sp>
        <p:nvSpPr>
          <p:cNvPr id="3" name="Content Placeholder 2">
            <a:extLst>
              <a:ext uri="{FF2B5EF4-FFF2-40B4-BE49-F238E27FC236}">
                <a16:creationId xmlns:a16="http://schemas.microsoft.com/office/drawing/2014/main" id="{7F165236-B79C-42B5-ACDD-1650E924CA61}"/>
              </a:ext>
            </a:extLst>
          </p:cNvPr>
          <p:cNvSpPr>
            <a:spLocks noGrp="1"/>
          </p:cNvSpPr>
          <p:nvPr>
            <p:ph sz="half" idx="1"/>
          </p:nvPr>
        </p:nvSpPr>
        <p:spPr/>
        <p:txBody>
          <a:bodyPr/>
          <a:lstStyle/>
          <a:p>
            <a:r>
              <a:rPr lang="en-GB" dirty="0"/>
              <a:t>Obstructive sleep apnoea</a:t>
            </a:r>
          </a:p>
          <a:p>
            <a:r>
              <a:rPr lang="en-GB" dirty="0"/>
              <a:t>Restless Legs</a:t>
            </a:r>
          </a:p>
          <a:p>
            <a:r>
              <a:rPr lang="en-GB" dirty="0"/>
              <a:t>REM Sleep Behaviour Disorder</a:t>
            </a:r>
          </a:p>
          <a:p>
            <a:r>
              <a:rPr lang="en-GB" dirty="0"/>
              <a:t>Insomnia</a:t>
            </a:r>
          </a:p>
        </p:txBody>
      </p:sp>
      <p:pic>
        <p:nvPicPr>
          <p:cNvPr id="6" name="Content Placeholder 5" descr="A person standing next to a brick wall&#10;&#10;Description automatically generated">
            <a:extLst>
              <a:ext uri="{FF2B5EF4-FFF2-40B4-BE49-F238E27FC236}">
                <a16:creationId xmlns:a16="http://schemas.microsoft.com/office/drawing/2014/main" id="{EAC68790-D14C-48FF-B817-ABC725D7781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35197" y="1825625"/>
            <a:ext cx="4018603" cy="4434320"/>
          </a:xfrm>
        </p:spPr>
      </p:pic>
      <p:sp>
        <p:nvSpPr>
          <p:cNvPr id="4" name="Slide Number Placeholder 3">
            <a:extLst>
              <a:ext uri="{FF2B5EF4-FFF2-40B4-BE49-F238E27FC236}">
                <a16:creationId xmlns:a16="http://schemas.microsoft.com/office/drawing/2014/main" id="{61F6F677-363C-CDA9-9C75-DECF8CB90DA8}"/>
              </a:ext>
            </a:extLst>
          </p:cNvPr>
          <p:cNvSpPr>
            <a:spLocks noGrp="1"/>
          </p:cNvSpPr>
          <p:nvPr>
            <p:ph type="sldNum" sz="quarter" idx="12"/>
          </p:nvPr>
        </p:nvSpPr>
        <p:spPr/>
        <p:txBody>
          <a:bodyPr/>
          <a:lstStyle/>
          <a:p>
            <a:fld id="{DAD479BF-72FB-4EFD-8ECC-6629D7127084}" type="slidenum">
              <a:rPr lang="en-GB" smtClean="0"/>
              <a:t>9</a:t>
            </a:fld>
            <a:endParaRPr lang="en-GB"/>
          </a:p>
        </p:txBody>
      </p:sp>
    </p:spTree>
    <p:extLst>
      <p:ext uri="{BB962C8B-B14F-4D97-AF65-F5344CB8AC3E}">
        <p14:creationId xmlns:p14="http://schemas.microsoft.com/office/powerpoint/2010/main" val="4065471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TotalTime>
  <Words>2361</Words>
  <Application>Microsoft Office PowerPoint</Application>
  <PresentationFormat>Widescreen</PresentationFormat>
  <Paragraphs>308</Paragraphs>
  <Slides>44</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Inter</vt:lpstr>
      <vt:lpstr>Office Theme</vt:lpstr>
      <vt:lpstr>Sleep and Ageing</vt:lpstr>
      <vt:lpstr>Introduction</vt:lpstr>
      <vt:lpstr>Structure</vt:lpstr>
      <vt:lpstr>Sleep Architecture</vt:lpstr>
      <vt:lpstr>Sleep Time</vt:lpstr>
      <vt:lpstr>Circadian Preference</vt:lpstr>
      <vt:lpstr>Sleepiness</vt:lpstr>
      <vt:lpstr>Why Are Healthy Older Sleepers Rarer?</vt:lpstr>
      <vt:lpstr>Which Sleep Disorders Are More Common?</vt:lpstr>
      <vt:lpstr>Obstructive Sleep Apnoea</vt:lpstr>
      <vt:lpstr>Treating Obstructive Sleep Apnoea 1</vt:lpstr>
      <vt:lpstr>Treating Obstructive Sleep Apnoea 2</vt:lpstr>
      <vt:lpstr>OSA in Dementia</vt:lpstr>
      <vt:lpstr>Restless Legs Syndrome</vt:lpstr>
      <vt:lpstr>RLS &amp; Depression</vt:lpstr>
      <vt:lpstr>Diagnosing RLS</vt:lpstr>
      <vt:lpstr>Aetiology</vt:lpstr>
      <vt:lpstr>Restless Legs Treatment - Iron</vt:lpstr>
      <vt:lpstr>Treatment - Medications</vt:lpstr>
      <vt:lpstr>Problems With the 1st Line Treatment</vt:lpstr>
      <vt:lpstr>A Better (Unlicensed) 1st Line - α2δ Ligands</vt:lpstr>
      <vt:lpstr>3rd Line - Opiates</vt:lpstr>
      <vt:lpstr>Practice Points</vt:lpstr>
      <vt:lpstr>REM Sleep Behaviour Disorder</vt:lpstr>
      <vt:lpstr>Drugs That Cause/Exacerbate RBD:</vt:lpstr>
      <vt:lpstr>RBD and Neurodegenerative Disorders</vt:lpstr>
      <vt:lpstr>Screening for and diagnosing RBD</vt:lpstr>
      <vt:lpstr>Treatment - Behavioural</vt:lpstr>
      <vt:lpstr>Treatment – Medical - Melatonin</vt:lpstr>
      <vt:lpstr>Treatment – Medical - Clonazepam</vt:lpstr>
      <vt:lpstr>Insomnia</vt:lpstr>
      <vt:lpstr>Why Treat Insomnia?</vt:lpstr>
      <vt:lpstr>Insomnia is a Serious Psychiatric Illness</vt:lpstr>
      <vt:lpstr>Hypnotics: GABA-ergic Drugs</vt:lpstr>
      <vt:lpstr>Do they work in the long term?</vt:lpstr>
      <vt:lpstr>Do They Work When You Stop Taking Them?</vt:lpstr>
      <vt:lpstr>Z - drugs and Benzos</vt:lpstr>
      <vt:lpstr>Melatonin for Insomnia</vt:lpstr>
      <vt:lpstr>Antihistamines</vt:lpstr>
      <vt:lpstr>Daridorexant</vt:lpstr>
      <vt:lpstr>Hypnotics in the Elderly and Falls</vt:lpstr>
      <vt:lpstr>Drug Choice </vt:lpstr>
      <vt:lpstr>Cognitive Behaviour Therapy for Insomnia</vt:lpstr>
      <vt:lpstr>Take Home Message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 and Ageing</dc:title>
  <dc:creator>Hugh Selsick</dc:creator>
  <cp:lastModifiedBy>RCN AV 2</cp:lastModifiedBy>
  <cp:revision>58</cp:revision>
  <dcterms:created xsi:type="dcterms:W3CDTF">2019-06-16T20:05:01Z</dcterms:created>
  <dcterms:modified xsi:type="dcterms:W3CDTF">2026-04-28T13:09:43Z</dcterms:modified>
</cp:coreProperties>
</file>