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6" r:id="rId2"/>
    <p:sldId id="1178" r:id="rId3"/>
    <p:sldId id="451" r:id="rId4"/>
    <p:sldId id="357" r:id="rId5"/>
    <p:sldId id="1177" r:id="rId6"/>
    <p:sldId id="470" r:id="rId7"/>
    <p:sldId id="1179" r:id="rId8"/>
    <p:sldId id="362" r:id="rId9"/>
    <p:sldId id="430" r:id="rId10"/>
    <p:sldId id="365" r:id="rId11"/>
    <p:sldId id="366" r:id="rId12"/>
    <p:sldId id="429" r:id="rId13"/>
    <p:sldId id="431" r:id="rId14"/>
    <p:sldId id="323" r:id="rId15"/>
    <p:sldId id="367" r:id="rId16"/>
    <p:sldId id="337" r:id="rId17"/>
    <p:sldId id="468" r:id="rId18"/>
    <p:sldId id="385" r:id="rId19"/>
    <p:sldId id="370" r:id="rId20"/>
    <p:sldId id="347" r:id="rId21"/>
    <p:sldId id="355" r:id="rId22"/>
    <p:sldId id="375" r:id="rId23"/>
    <p:sldId id="517" r:id="rId24"/>
    <p:sldId id="434" r:id="rId25"/>
    <p:sldId id="435" r:id="rId26"/>
    <p:sldId id="376" r:id="rId27"/>
    <p:sldId id="359" r:id="rId28"/>
    <p:sldId id="372" r:id="rId29"/>
    <p:sldId id="338" r:id="rId30"/>
    <p:sldId id="373" r:id="rId31"/>
    <p:sldId id="475" r:id="rId32"/>
    <p:sldId id="486" r:id="rId33"/>
    <p:sldId id="461" r:id="rId34"/>
    <p:sldId id="500" r:id="rId35"/>
    <p:sldId id="474" r:id="rId36"/>
    <p:sldId id="491" r:id="rId37"/>
    <p:sldId id="469" r:id="rId38"/>
    <p:sldId id="493" r:id="rId39"/>
    <p:sldId id="495" r:id="rId40"/>
    <p:sldId id="320" r:id="rId41"/>
    <p:sldId id="496" r:id="rId42"/>
    <p:sldId id="498" r:id="rId43"/>
    <p:sldId id="265" r:id="rId44"/>
    <p:sldId id="266" r:id="rId45"/>
    <p:sldId id="346" r:id="rId46"/>
    <p:sldId id="267" r:id="rId47"/>
    <p:sldId id="268" r:id="rId48"/>
    <p:sldId id="269" r:id="rId49"/>
    <p:sldId id="476" r:id="rId50"/>
    <p:sldId id="477" r:id="rId51"/>
    <p:sldId id="478" r:id="rId52"/>
    <p:sldId id="479" r:id="rId53"/>
    <p:sldId id="481" r:id="rId54"/>
    <p:sldId id="483" r:id="rId55"/>
    <p:sldId id="480" r:id="rId56"/>
    <p:sldId id="482" r:id="rId57"/>
    <p:sldId id="484" r:id="rId58"/>
    <p:sldId id="487" r:id="rId59"/>
    <p:sldId id="490" r:id="rId60"/>
    <p:sldId id="499" r:id="rId61"/>
    <p:sldId id="501" r:id="rId62"/>
    <p:sldId id="485" r:id="rId63"/>
    <p:sldId id="489" r:id="rId64"/>
    <p:sldId id="514" r:id="rId65"/>
    <p:sldId id="515" r:id="rId66"/>
    <p:sldId id="516" r:id="rId67"/>
    <p:sldId id="513" r:id="rId68"/>
    <p:sldId id="511" r:id="rId69"/>
    <p:sldId id="512" r:id="rId70"/>
    <p:sldId id="488" r:id="rId71"/>
    <p:sldId id="506" r:id="rId72"/>
    <p:sldId id="509" r:id="rId73"/>
    <p:sldId id="518" r:id="rId74"/>
    <p:sldId id="262" r:id="rId75"/>
    <p:sldId id="263" r:id="rId76"/>
    <p:sldId id="260" r:id="rId77"/>
    <p:sldId id="519" r:id="rId78"/>
    <p:sldId id="261" r:id="rId79"/>
    <p:sldId id="259" r:id="rId80"/>
    <p:sldId id="257" r:id="rId81"/>
    <p:sldId id="258" r:id="rId82"/>
    <p:sldId id="264" r:id="rId83"/>
    <p:sldId id="520" r:id="rId84"/>
    <p:sldId id="521" r:id="rId85"/>
    <p:sldId id="522" r:id="rId86"/>
    <p:sldId id="271"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ary Shanley" initials="GS" lastIdx="1" clrIdx="0">
    <p:extLst>
      <p:ext uri="{19B8F6BF-5375-455C-9EA6-DF929625EA0E}">
        <p15:presenceInfo xmlns:p15="http://schemas.microsoft.com/office/powerpoint/2012/main" userId="S::Gary.Shanley@rcn.org.uk::6d477534-5e1e-4542-b955-8ca73107e2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94660"/>
  </p:normalViewPr>
  <p:slideViewPr>
    <p:cSldViewPr snapToGrid="0">
      <p:cViewPr varScale="1">
        <p:scale>
          <a:sx n="80" d="100"/>
          <a:sy n="80" d="100"/>
        </p:scale>
        <p:origin x="643" y="5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commentAuthors" Target="commentAuthor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6-04-27T11:04:30.362" idx="1">
    <p:pos x="10" y="10"/>
    <p:text/>
    <p:extLst>
      <p:ext uri="{C676402C-5697-4E1C-873F-D02D1690AC5C}">
        <p15:threadingInfo xmlns:p15="http://schemas.microsoft.com/office/powerpoint/2012/main" timeZoneBias="-6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DDA9D8-9BBE-419F-AB1D-88BCDDC43596}" type="datetimeFigureOut">
              <a:rPr lang="en-GB" smtClean="0"/>
              <a:t>27/04/2026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4D01FE-F259-419E-9A72-BD38334BC1B0}" type="slidenum">
              <a:rPr lang="en-GB" smtClean="0"/>
              <a:t>‹#›</a:t>
            </a:fld>
            <a:endParaRPr lang="en-GB"/>
          </a:p>
        </p:txBody>
      </p:sp>
    </p:spTree>
    <p:extLst>
      <p:ext uri="{BB962C8B-B14F-4D97-AF65-F5344CB8AC3E}">
        <p14:creationId xmlns:p14="http://schemas.microsoft.com/office/powerpoint/2010/main" val="111115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DB57B912-5423-9305-DCCC-99F79349370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6C1939E7-10A3-4E27-BE67-13CAE9D7C251}" type="slidenum">
              <a:rPr lang="en-GB" altLang="en-US" smtClean="0">
                <a:latin typeface="Arial" panose="020B0604020202020204" pitchFamily="34" charset="0"/>
              </a:rPr>
              <a:pPr/>
              <a:t>9</a:t>
            </a:fld>
            <a:endParaRPr lang="en-GB" altLang="en-US">
              <a:latin typeface="Arial" panose="020B0604020202020204" pitchFamily="34" charset="0"/>
            </a:endParaRPr>
          </a:p>
        </p:txBody>
      </p:sp>
      <p:sp>
        <p:nvSpPr>
          <p:cNvPr id="15363" name="Rectangle 2">
            <a:extLst>
              <a:ext uri="{FF2B5EF4-FFF2-40B4-BE49-F238E27FC236}">
                <a16:creationId xmlns:a16="http://schemas.microsoft.com/office/drawing/2014/main" id="{F1D6C0E9-5E15-A589-D317-3BB83CA2B60B}"/>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B0E8BD8E-6C7C-52D5-85FC-1CD78CB0207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D7BAF02A-9928-0540-0B69-3D20DB1054C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37E9AE35-E032-48EE-9539-957B91037C70}" type="slidenum">
              <a:rPr lang="en-US" altLang="en-US" smtClean="0">
                <a:latin typeface="Arial" panose="020B0604020202020204" pitchFamily="34" charset="0"/>
              </a:rPr>
              <a:pPr/>
              <a:t>11</a:t>
            </a:fld>
            <a:endParaRPr lang="en-US" altLang="en-US">
              <a:latin typeface="Arial" panose="020B0604020202020204" pitchFamily="34" charset="0"/>
            </a:endParaRPr>
          </a:p>
        </p:txBody>
      </p:sp>
      <p:sp>
        <p:nvSpPr>
          <p:cNvPr id="20483" name="Rectangle 2">
            <a:extLst>
              <a:ext uri="{FF2B5EF4-FFF2-40B4-BE49-F238E27FC236}">
                <a16:creationId xmlns:a16="http://schemas.microsoft.com/office/drawing/2014/main" id="{C3E30125-758F-FDCD-EAB8-9A4914BCC1A6}"/>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1AB1391-6813-4B2B-401E-60C42ADC02A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2000">
                <a:latin typeface="Arial" panose="020B0604020202020204" pitchFamily="34" charset="0"/>
              </a:rPr>
              <a:t>This shows a n intracerebral haemorrhage in the deep structures of the left hemisphere. This is likely to be due to rupture of one of the small perforating branches of the middle cerebral artery. Hypertension is likely to have contributed to the disease of these blood vessels.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ED59669C-DA47-75D9-9B8A-B6198FC3E3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ea typeface="ＭＳ Ｐゴシック" panose="020B0600070205080204" pitchFamily="34" charset="-128"/>
              </a:defRPr>
            </a:lvl1pPr>
            <a:lvl2pPr marL="742950" indent="-285750">
              <a:defRPr>
                <a:solidFill>
                  <a:schemeClr val="tx1"/>
                </a:solidFill>
                <a:latin typeface="Tahoma" panose="020B0604030504040204" pitchFamily="34" charset="0"/>
                <a:ea typeface="ＭＳ Ｐゴシック" panose="020B0600070205080204" pitchFamily="34" charset="-128"/>
              </a:defRPr>
            </a:lvl2pPr>
            <a:lvl3pPr marL="1143000" indent="-228600">
              <a:defRPr>
                <a:solidFill>
                  <a:schemeClr val="tx1"/>
                </a:solidFill>
                <a:latin typeface="Tahoma" panose="020B0604030504040204" pitchFamily="34" charset="0"/>
                <a:ea typeface="ＭＳ Ｐゴシック" panose="020B0600070205080204" pitchFamily="34" charset="-128"/>
              </a:defRPr>
            </a:lvl3pPr>
            <a:lvl4pPr marL="1600200" indent="-228600">
              <a:defRPr>
                <a:solidFill>
                  <a:schemeClr val="tx1"/>
                </a:solidFill>
                <a:latin typeface="Tahoma" panose="020B0604030504040204" pitchFamily="34" charset="0"/>
                <a:ea typeface="ＭＳ Ｐゴシック" panose="020B0600070205080204" pitchFamily="34" charset="-128"/>
              </a:defRPr>
            </a:lvl4pPr>
            <a:lvl5pPr marL="2057400" indent="-228600">
              <a:defRPr>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ahoma" panose="020B0604030504040204" pitchFamily="34" charset="0"/>
                <a:ea typeface="ＭＳ Ｐゴシック" panose="020B0600070205080204" pitchFamily="34" charset="-128"/>
              </a:defRPr>
            </a:lvl9pPr>
          </a:lstStyle>
          <a:p>
            <a:fld id="{A9051200-BFC6-4FD4-987E-34AB195BA5EB}" type="slidenum">
              <a:rPr lang="en-GB" altLang="en-US" smtClean="0">
                <a:latin typeface="Arial" panose="020B0604020202020204" pitchFamily="34" charset="0"/>
              </a:rPr>
              <a:pPr/>
              <a:t>12</a:t>
            </a:fld>
            <a:endParaRPr lang="en-GB" altLang="en-US">
              <a:latin typeface="Arial" panose="020B0604020202020204" pitchFamily="34" charset="0"/>
            </a:endParaRPr>
          </a:p>
        </p:txBody>
      </p:sp>
      <p:sp>
        <p:nvSpPr>
          <p:cNvPr id="22531" name="Rectangle 2">
            <a:extLst>
              <a:ext uri="{FF2B5EF4-FFF2-40B4-BE49-F238E27FC236}">
                <a16:creationId xmlns:a16="http://schemas.microsoft.com/office/drawing/2014/main" id="{E80E42DA-C53B-DA97-673D-65C12FEBABE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7AF030E1-3103-8ED7-8D81-F03E1295220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z="2400">
                <a:latin typeface="Arial" panose="020B0604020202020204" pitchFamily="34" charset="0"/>
              </a:rPr>
              <a:t>This scan shows low density areas (arrows) over the surface of the cerebral hemispheres. These are due to blood in the subdural space. More often the bleeding is on one side and can mimic a stroke although the symptoms usually come on more slowly. The blood can be removed surgically. Often such bleeding occurs after head injury and in patients taking anticoagulants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DEADAD21-406B-DF05-921C-E293A7F2847B}"/>
              </a:ext>
            </a:extLst>
          </p:cNvPr>
          <p:cNvSpPr>
            <a:spLocks noGrp="1" noRot="1" noChangeAspect="1" noChangeArrowheads="1" noTextEdit="1"/>
          </p:cNvSpPr>
          <p:nvPr>
            <p:ph type="sldImg"/>
          </p:nvPr>
        </p:nvSpPr>
        <p:spPr>
          <a:xfrm>
            <a:off x="1339850" y="914400"/>
            <a:ext cx="4178300" cy="313372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4579" name="Text Box 3">
            <a:extLst>
              <a:ext uri="{FF2B5EF4-FFF2-40B4-BE49-F238E27FC236}">
                <a16:creationId xmlns:a16="http://schemas.microsoft.com/office/drawing/2014/main" id="{1512BEAA-4055-5FF6-76E6-78A8235BA5CE}"/>
              </a:ext>
            </a:extLst>
          </p:cNvPr>
          <p:cNvSpPr>
            <a:spLocks noGrp="1" noChangeArrowheads="1"/>
          </p:cNvSpPr>
          <p:nvPr>
            <p:ph type="body" idx="1"/>
          </p:nvPr>
        </p:nvSpPr>
        <p:spPr>
          <a:xfrm>
            <a:off x="1046163" y="4352925"/>
            <a:ext cx="4770437" cy="3478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5900" defTabSz="457200" eaLnBrk="1">
              <a:lnSpc>
                <a:spcPct val="98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sz="1600">
                <a:latin typeface="Arial" panose="020B0604020202020204" pitchFamily="34" charset="0"/>
              </a:rPr>
              <a:t>Figure 2. CT Scans Obtained 1 Hour 40 Minutes after the Onset of Symptoms Suggestive of Cortical Stroke in the Territory of the Right Middle Cerebral Artery. An unenhanced CT scan (Panel A) shows a slight loss of differentiation of gray and white matter in the basal ganglia (arrows). A CT angiographic image shows occlusion of the first segment of the right middle cerebral artery (Panel B, arrow) and atherosclerotic lesions in the carotid bifurcation (Panel C, arrow). The external carotid artery is not shown.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a:extLst>
              <a:ext uri="{FF2B5EF4-FFF2-40B4-BE49-F238E27FC236}">
                <a16:creationId xmlns:a16="http://schemas.microsoft.com/office/drawing/2014/main" id="{84131A74-325F-41C6-96C6-3AE6DCA383F6}"/>
              </a:ext>
            </a:extLst>
          </p:cNvPr>
          <p:cNvSpPr txBox="1">
            <a:spLocks noChangeArrowheads="1"/>
          </p:cNvSpPr>
          <p:nvPr/>
        </p:nvSpPr>
        <p:spPr bwMode="auto">
          <a:xfrm>
            <a:off x="1587500" y="1006475"/>
            <a:ext cx="4595813" cy="344805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a:p>
        </p:txBody>
      </p:sp>
      <p:sp>
        <p:nvSpPr>
          <p:cNvPr id="4098" name="Text Box 2">
            <a:extLst>
              <a:ext uri="{FF2B5EF4-FFF2-40B4-BE49-F238E27FC236}">
                <a16:creationId xmlns:a16="http://schemas.microsoft.com/office/drawing/2014/main" id="{4DE85298-0DF4-413B-A9BD-538137693BD3}"/>
              </a:ext>
            </a:extLst>
          </p:cNvPr>
          <p:cNvSpPr txBox="1">
            <a:spLocks noGrp="1" noChangeArrowheads="1"/>
          </p:cNvSpPr>
          <p:nvPr>
            <p:ph type="body"/>
          </p:nvPr>
        </p:nvSpPr>
        <p:spPr bwMode="auto">
          <a:xfrm>
            <a:off x="1185863" y="4787900"/>
            <a:ext cx="5407025" cy="3825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5725" indent="-85725" eaLnBrk="1">
              <a:lnSpc>
                <a:spcPct val="93000"/>
              </a:lnSpc>
              <a:spcBef>
                <a:spcPct val="0"/>
              </a:spcBef>
              <a:buSzPct val="45000"/>
              <a:buFont typeface="Wingdings" panose="05000000000000000000" pitchFamily="2" charset="2"/>
              <a:buNone/>
              <a:tabLst>
                <a:tab pos="723900" algn="l"/>
                <a:tab pos="1447800" algn="l"/>
                <a:tab pos="2171700" algn="l"/>
                <a:tab pos="2895600" algn="l"/>
                <a:tab pos="3619500" algn="l"/>
                <a:tab pos="4343400" algn="l"/>
                <a:tab pos="5067300" algn="l"/>
              </a:tabLst>
            </a:pPr>
            <a:r>
              <a:rPr lang="en-GB" altLang="en-US">
                <a:latin typeface="Arial" panose="020B0604020202020204" pitchFamily="34" charset="0"/>
                <a:cs typeface="msgothic" charset="0"/>
              </a:rPr>
              <a:t>T2W axial (A and B) and T2W gradient echo axial MR images (C and D) demonstrate the typical microbleeds of hypertensive vascular disease with areas of haemosiderin in the thalami and basal ganglia. There are small thalamic lacunar infarcts and patchy high signal in the periventricular white matter due to gliosis and occlusive small vessel disease.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89840-7257-01A1-CE5C-BA4638805A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D1B1B02-07C5-DA17-A372-5F6D650C577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118794-D663-65B5-16E5-D1C51AC7ADD9}"/>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222B93EC-BB12-E4FE-EFCE-AA440C21AD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C42EAC-2357-209A-FB86-36FCFE686EAF}"/>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763435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F8BFD-EC20-200F-C169-FF23C6C50AB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5C88D5-527D-0FE7-A580-060F1DBA18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6E49734-1ADA-D877-F5F2-08FE20261A19}"/>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0FAE5200-08D1-B62E-C8CC-FDA04A86F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1F632-91BE-26FE-C2EF-82227CCC3481}"/>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194512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3BB440-D168-EE29-66D1-0019126D718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EFE4E70-6A13-157E-1CB1-1542DD3BF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D908DF6-15AE-9254-5DA9-7FD08256AA8F}"/>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18E561CB-F185-1AAD-DD79-C4A9E5DB1B9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BB91C7-48BC-B33D-EB9F-B7FD6F170475}"/>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1287395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lipArt Placeholder 3"/>
          <p:cNvSpPr>
            <a:spLocks noGrp="1"/>
          </p:cNvSpPr>
          <p:nvPr>
            <p:ph type="clipArt" sz="half" idx="2"/>
          </p:nvPr>
        </p:nvSpPr>
        <p:spPr>
          <a:xfrm>
            <a:off x="6197600" y="1600201"/>
            <a:ext cx="5384800" cy="4525963"/>
          </a:xfrm>
        </p:spPr>
        <p:txBody>
          <a:bodyPr/>
          <a:lstStyle/>
          <a:p>
            <a:pPr lvl="0"/>
            <a:endParaRPr lang="en-GB" noProof="0"/>
          </a:p>
        </p:txBody>
      </p:sp>
      <p:sp>
        <p:nvSpPr>
          <p:cNvPr id="5" name="Date Placeholder 4">
            <a:extLst>
              <a:ext uri="{FF2B5EF4-FFF2-40B4-BE49-F238E27FC236}">
                <a16:creationId xmlns:a16="http://schemas.microsoft.com/office/drawing/2014/main" id="{DE5FDDB3-1885-4A1C-B013-9ED5A375AAA4}"/>
              </a:ext>
            </a:extLst>
          </p:cNvPr>
          <p:cNvSpPr>
            <a:spLocks noGrp="1" noChangeArrowheads="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01525F79-8857-41CC-AA83-7B6ACEAF1975}"/>
              </a:ext>
            </a:extLst>
          </p:cNvPr>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D706C48C-13F0-4BCD-889E-C8D4029FBB29}"/>
              </a:ext>
            </a:extLst>
          </p:cNvPr>
          <p:cNvSpPr>
            <a:spLocks noGrp="1" noChangeArrowheads="1"/>
          </p:cNvSpPr>
          <p:nvPr>
            <p:ph type="sldNum" sz="quarter" idx="12"/>
          </p:nvPr>
        </p:nvSpPr>
        <p:spPr/>
        <p:txBody>
          <a:bodyPr/>
          <a:lstStyle>
            <a:lvl1pPr>
              <a:defRPr/>
            </a:lvl1pPr>
          </a:lstStyle>
          <a:p>
            <a:fld id="{3BF92B50-E3A5-419F-ADA3-32342C5569CB}" type="slidenum">
              <a:rPr lang="en-US" altLang="en-US"/>
              <a:pPr/>
              <a:t>‹#›</a:t>
            </a:fld>
            <a:endParaRPr lang="en-US" altLang="en-US"/>
          </a:p>
        </p:txBody>
      </p:sp>
    </p:spTree>
    <p:extLst>
      <p:ext uri="{BB962C8B-B14F-4D97-AF65-F5344CB8AC3E}">
        <p14:creationId xmlns:p14="http://schemas.microsoft.com/office/powerpoint/2010/main" val="33909195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307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609600" y="6243638"/>
            <a:ext cx="28448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3638"/>
            <a:ext cx="2844800" cy="457200"/>
          </a:xfrm>
        </p:spPr>
        <p:txBody>
          <a:bodyPr/>
          <a:lstStyle>
            <a:lvl1pPr>
              <a:defRPr/>
            </a:lvl1pPr>
          </a:lstStyle>
          <a:p>
            <a:fld id="{41C91111-1457-464B-B06B-B8D0D52985C9}" type="slidenum">
              <a:rPr lang="en-US"/>
              <a:pPr/>
              <a:t>‹#›</a:t>
            </a:fld>
            <a:endParaRPr lang="en-US"/>
          </a:p>
        </p:txBody>
      </p:sp>
    </p:spTree>
    <p:extLst>
      <p:ext uri="{BB962C8B-B14F-4D97-AF65-F5344CB8AC3E}">
        <p14:creationId xmlns:p14="http://schemas.microsoft.com/office/powerpoint/2010/main" val="358093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600" y="273600"/>
            <a:ext cx="10972320" cy="1144800"/>
          </a:xfrm>
          <a:prstGeom prst="rect">
            <a:avLst/>
          </a:prstGeom>
        </p:spPr>
        <p:txBody>
          <a:bodyPr lIns="0" tIns="0" rIns="0" bIns="0" anchor="ctr"/>
          <a:lstStyle/>
          <a:p>
            <a:pPr algn="ctr"/>
            <a:endParaRPr lang="en-US" sz="4400" b="0" strike="noStrike" spc="-1">
              <a:latin typeface="Arial"/>
            </a:endParaRPr>
          </a:p>
        </p:txBody>
      </p:sp>
      <p:sp>
        <p:nvSpPr>
          <p:cNvPr id="3" name="PlaceHolder 2"/>
          <p:cNvSpPr>
            <a:spLocks noGrp="1"/>
          </p:cNvSpPr>
          <p:nvPr>
            <p:ph type="subTitle"/>
          </p:nvPr>
        </p:nvSpPr>
        <p:spPr>
          <a:xfrm>
            <a:off x="609600" y="1604520"/>
            <a:ext cx="10972320" cy="3977280"/>
          </a:xfrm>
          <a:prstGeom prst="rect">
            <a:avLst/>
          </a:prstGeom>
        </p:spPr>
        <p:txBody>
          <a:bodyPr lIns="0" tIns="0" rIns="0" bIns="0" anchor="ctr"/>
          <a:lstStyle/>
          <a:p>
            <a:pPr algn="ctr"/>
            <a:endParaRPr lang="en-US" sz="3200" b="0" strike="noStrike" spc="-1">
              <a:latin typeface="Arial"/>
            </a:endParaRPr>
          </a:p>
        </p:txBody>
      </p:sp>
    </p:spTree>
    <p:extLst>
      <p:ext uri="{BB962C8B-B14F-4D97-AF65-F5344CB8AC3E}">
        <p14:creationId xmlns:p14="http://schemas.microsoft.com/office/powerpoint/2010/main" val="62973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4870E5A6-18F0-5E20-87FE-2575B7C6FF4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15E843E-F90F-6565-159C-121D4211BA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766442-4BFD-BBE0-4585-24E6D7F68262}"/>
              </a:ext>
            </a:extLst>
          </p:cNvPr>
          <p:cNvSpPr>
            <a:spLocks noGrp="1" noChangeArrowheads="1"/>
          </p:cNvSpPr>
          <p:nvPr>
            <p:ph type="sldNum" sz="quarter" idx="12"/>
          </p:nvPr>
        </p:nvSpPr>
        <p:spPr>
          <a:ln/>
        </p:spPr>
        <p:txBody>
          <a:bodyPr/>
          <a:lstStyle>
            <a:lvl1pPr>
              <a:defRPr/>
            </a:lvl1pPr>
          </a:lstStyle>
          <a:p>
            <a:pPr>
              <a:defRPr/>
            </a:pPr>
            <a:fld id="{22C332E4-B0F0-4B80-A62A-D69380704694}" type="slidenum">
              <a:rPr lang="en-US" altLang="en-US"/>
              <a:pPr>
                <a:defRPr/>
              </a:pPr>
              <a:t>‹#›</a:t>
            </a:fld>
            <a:endParaRPr lang="en-US" altLang="en-US"/>
          </a:p>
        </p:txBody>
      </p:sp>
    </p:spTree>
    <p:extLst>
      <p:ext uri="{BB962C8B-B14F-4D97-AF65-F5344CB8AC3E}">
        <p14:creationId xmlns:p14="http://schemas.microsoft.com/office/powerpoint/2010/main" val="74361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905000"/>
            <a:ext cx="53848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05000"/>
            <a:ext cx="53848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4038600"/>
            <a:ext cx="53848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4">
            <a:extLst>
              <a:ext uri="{FF2B5EF4-FFF2-40B4-BE49-F238E27FC236}">
                <a16:creationId xmlns:a16="http://schemas.microsoft.com/office/drawing/2014/main" id="{CD48952D-5B75-478E-A0A8-FA607D87CEA1}"/>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7F8B8ABE-4AB9-8C27-3489-264FC29B59E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1969692-468B-7D1D-B5F3-6AA27210AC5C}"/>
              </a:ext>
            </a:extLst>
          </p:cNvPr>
          <p:cNvSpPr>
            <a:spLocks noGrp="1" noChangeArrowheads="1"/>
          </p:cNvSpPr>
          <p:nvPr>
            <p:ph type="sldNum" sz="quarter" idx="12"/>
          </p:nvPr>
        </p:nvSpPr>
        <p:spPr>
          <a:ln/>
        </p:spPr>
        <p:txBody>
          <a:bodyPr/>
          <a:lstStyle>
            <a:lvl1pPr>
              <a:defRPr/>
            </a:lvl1pPr>
          </a:lstStyle>
          <a:p>
            <a:pPr>
              <a:defRPr/>
            </a:pPr>
            <a:fld id="{1432CD3A-582C-46BA-815D-C537173BE558}" type="slidenum">
              <a:rPr lang="en-US" altLang="en-US"/>
              <a:pPr>
                <a:defRPr/>
              </a:pPr>
              <a:t>‹#›</a:t>
            </a:fld>
            <a:endParaRPr lang="en-US" altLang="en-US"/>
          </a:p>
        </p:txBody>
      </p:sp>
    </p:spTree>
    <p:extLst>
      <p:ext uri="{BB962C8B-B14F-4D97-AF65-F5344CB8AC3E}">
        <p14:creationId xmlns:p14="http://schemas.microsoft.com/office/powerpoint/2010/main" val="1450574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BB52-A1DA-EE30-1495-3595ACF251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902A7F9-99BF-B267-8F6C-D35C6000B5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B626F1-F338-F04D-449A-1FEB37CBFD09}"/>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FAE9C865-FD5E-1D0F-FE6B-1EFA80E900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9762EB-15D7-2662-E681-1500D184D4E1}"/>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1966658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13C6-53B8-895E-2879-9E3BCF092F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0E240C1-BC85-B66D-E09D-80038D6928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630D3-02D2-7B5D-4735-5503FB1447E7}"/>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5A32B50C-9C7E-527F-6FB9-F047CDFB54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07D10-41D5-6E2A-1687-F76B475A6AC5}"/>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55393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09FDD-9E20-0FC9-F0E2-56BA507662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F6725A7-BAD9-EB9B-E042-E9BAAE999B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DB4EE3-D506-28C7-D987-0CE0DEDF7E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4F77E44-21AF-559A-F1C3-3658F93C733B}"/>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6" name="Footer Placeholder 5">
            <a:extLst>
              <a:ext uri="{FF2B5EF4-FFF2-40B4-BE49-F238E27FC236}">
                <a16:creationId xmlns:a16="http://schemas.microsoft.com/office/drawing/2014/main" id="{E9F0F81D-5ECC-87EF-B0FE-D9DFA4099E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7DEC43-F30A-CCCB-0789-8F3DD3495262}"/>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971892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F2738-C2CD-7AE4-8CF2-4C8EBBDD860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EEF4E39-5090-36C5-3D63-3B1D535CAD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39A9FC-4B48-0B09-D71D-D0BFA4129C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5562198-F6D7-86E7-077A-F8EB1CB4DB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3C2D0-390E-A820-FA8E-8D4C2F2DDAE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88147DF-F9DB-39E8-F0E6-9BA3DA8CDB30}"/>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8" name="Footer Placeholder 7">
            <a:extLst>
              <a:ext uri="{FF2B5EF4-FFF2-40B4-BE49-F238E27FC236}">
                <a16:creationId xmlns:a16="http://schemas.microsoft.com/office/drawing/2014/main" id="{C4C9CDD2-F2DE-EA55-A10F-C7B289225C5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BC80672-7C61-DC74-3828-845D0091C270}"/>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035243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7B45-B63B-00F5-937B-BF78C1752C5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BF316BF-08DE-04D9-2DD5-433942B3C2D3}"/>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4" name="Footer Placeholder 3">
            <a:extLst>
              <a:ext uri="{FF2B5EF4-FFF2-40B4-BE49-F238E27FC236}">
                <a16:creationId xmlns:a16="http://schemas.microsoft.com/office/drawing/2014/main" id="{FA100A2C-594B-ADBE-3FD3-7E2B0517EEE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10575B3-418B-64F5-5851-0ADADFEC9802}"/>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701828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8E2F7-0C08-9EBA-54EA-B111591D5B79}"/>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3" name="Footer Placeholder 2">
            <a:extLst>
              <a:ext uri="{FF2B5EF4-FFF2-40B4-BE49-F238E27FC236}">
                <a16:creationId xmlns:a16="http://schemas.microsoft.com/office/drawing/2014/main" id="{593261CD-D470-9226-D2D2-7A11F68DB5B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2508DF-0DD0-6081-E884-DB3AA6383548}"/>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502741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52F8E-83E5-4B8C-990D-5756FBB83E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7AD9295-912C-A492-9024-EF80C485D1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F95E384-C8B1-2394-496A-95B0B4EFD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4F51DC-BC88-43E9-FB26-F8256CD0B6EF}"/>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6" name="Footer Placeholder 5">
            <a:extLst>
              <a:ext uri="{FF2B5EF4-FFF2-40B4-BE49-F238E27FC236}">
                <a16:creationId xmlns:a16="http://schemas.microsoft.com/office/drawing/2014/main" id="{21217509-9D0D-643C-75A3-A3E118B08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8C06D3-D0FB-6639-6DDD-C725B93F8996}"/>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319515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8DC9A-2E20-E632-5779-7CB238A276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638E8E-5A1D-7D2F-BA89-50677F928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3264B7-98C4-4334-9B0E-E71AFD4CF8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B6A42-4C84-4124-FD84-BD23AF1A4CB3}"/>
              </a:ext>
            </a:extLst>
          </p:cNvPr>
          <p:cNvSpPr>
            <a:spLocks noGrp="1"/>
          </p:cNvSpPr>
          <p:nvPr>
            <p:ph type="dt" sz="half" idx="10"/>
          </p:nvPr>
        </p:nvSpPr>
        <p:spPr/>
        <p:txBody>
          <a:bodyPr/>
          <a:lstStyle/>
          <a:p>
            <a:fld id="{8CDFD504-C87C-4245-BB19-F20994ED40FC}" type="datetimeFigureOut">
              <a:rPr lang="en-GB" smtClean="0"/>
              <a:t>27/04/2026</a:t>
            </a:fld>
            <a:endParaRPr lang="en-GB"/>
          </a:p>
        </p:txBody>
      </p:sp>
      <p:sp>
        <p:nvSpPr>
          <p:cNvPr id="6" name="Footer Placeholder 5">
            <a:extLst>
              <a:ext uri="{FF2B5EF4-FFF2-40B4-BE49-F238E27FC236}">
                <a16:creationId xmlns:a16="http://schemas.microsoft.com/office/drawing/2014/main" id="{6A25732B-C45A-F416-12A6-78B3B3E638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FCFEA84-00C9-CD37-2696-DFC6991A1A58}"/>
              </a:ext>
            </a:extLst>
          </p:cNvPr>
          <p:cNvSpPr>
            <a:spLocks noGrp="1"/>
          </p:cNvSpPr>
          <p:nvPr>
            <p:ph type="sldNum" sz="quarter" idx="12"/>
          </p:nvPr>
        </p:nvSpPr>
        <p:spPr/>
        <p:txBody>
          <a:bodyPr/>
          <a:lstStyle/>
          <a:p>
            <a:fld id="{8BB8516E-E9BD-4415-B5C4-549BD99B7918}" type="slidenum">
              <a:rPr lang="en-GB" smtClean="0"/>
              <a:t>‹#›</a:t>
            </a:fld>
            <a:endParaRPr lang="en-GB"/>
          </a:p>
        </p:txBody>
      </p:sp>
    </p:spTree>
    <p:extLst>
      <p:ext uri="{BB962C8B-B14F-4D97-AF65-F5344CB8AC3E}">
        <p14:creationId xmlns:p14="http://schemas.microsoft.com/office/powerpoint/2010/main" val="2272415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F6894-8E23-D0C9-39D2-545BA82C49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AE02BD4-9F1C-406B-A1A4-6744F2CC4D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788A60-5189-A465-5940-8FCFAF0F6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CDFD504-C87C-4245-BB19-F20994ED40FC}" type="datetimeFigureOut">
              <a:rPr lang="en-GB" smtClean="0"/>
              <a:t>27/04/2026</a:t>
            </a:fld>
            <a:endParaRPr lang="en-GB"/>
          </a:p>
        </p:txBody>
      </p:sp>
      <p:sp>
        <p:nvSpPr>
          <p:cNvPr id="5" name="Footer Placeholder 4">
            <a:extLst>
              <a:ext uri="{FF2B5EF4-FFF2-40B4-BE49-F238E27FC236}">
                <a16:creationId xmlns:a16="http://schemas.microsoft.com/office/drawing/2014/main" id="{CAA6B3C4-F600-6FD3-BBE2-D06311AA35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A28DEF9-A26C-4FA9-D5A3-596B768EF9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BB8516E-E9BD-4415-B5C4-549BD99B7918}" type="slidenum">
              <a:rPr lang="en-GB" smtClean="0"/>
              <a:t>‹#›</a:t>
            </a:fld>
            <a:endParaRPr lang="en-GB"/>
          </a:p>
        </p:txBody>
      </p:sp>
    </p:spTree>
    <p:extLst>
      <p:ext uri="{BB962C8B-B14F-4D97-AF65-F5344CB8AC3E}">
        <p14:creationId xmlns:p14="http://schemas.microsoft.com/office/powerpoint/2010/main" val="148689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6.jpe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6.xml"/><Relationship Id="rId1" Type="http://schemas.openxmlformats.org/officeDocument/2006/relationships/vmlDrawing" Target="../drawings/vmlDrawing2.v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image" Target="../media/image29.png"/><Relationship Id="rId5" Type="http://schemas.openxmlformats.org/officeDocument/2006/relationships/oleObject" Target="../embeddings/oleObject5.bin"/><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18.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3.xml"/><Relationship Id="rId1" Type="http://schemas.openxmlformats.org/officeDocument/2006/relationships/vmlDrawing" Target="../drawings/vmlDrawing5.vml"/><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1.jpe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hyperlink" Target="https://www.cathflo.com/images/moa.gif" TargetMode="External"/><Relationship Id="rId4" Type="http://schemas.openxmlformats.org/officeDocument/2006/relationships/image" Target="../media/image4.tif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4.xml"/><Relationship Id="rId4" Type="http://schemas.openxmlformats.org/officeDocument/2006/relationships/image" Target="../media/image47.jpg"/></Relationships>
</file>

<file path=ppt/slides/_rels/slide52.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4.xml"/><Relationship Id="rId4" Type="http://schemas.openxmlformats.org/officeDocument/2006/relationships/image" Target="../media/image52.jpg"/></Relationships>
</file>

<file path=ppt/slides/_rels/slide56.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jp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8" Type="http://schemas.openxmlformats.org/officeDocument/2006/relationships/hyperlink" Target="https://www.ahajournals.org/toc/str/49/6" TargetMode="External"/><Relationship Id="rId3" Type="http://schemas.openxmlformats.org/officeDocument/2006/relationships/hyperlink" Target="https://www.ahajournals.org/doi/10.1161/STROKEAHA.118.021160#con2" TargetMode="External"/><Relationship Id="rId7" Type="http://schemas.openxmlformats.org/officeDocument/2006/relationships/hyperlink" Target="https://www.ahajournals.org/doi/10.1161/STROKEAHA.118.021160#con6" TargetMode="External"/><Relationship Id="rId2" Type="http://schemas.openxmlformats.org/officeDocument/2006/relationships/hyperlink" Target="https://www.ahajournals.org/doi/10.1161/STROKEAHA.118.021160#con1" TargetMode="External"/><Relationship Id="rId1" Type="http://schemas.openxmlformats.org/officeDocument/2006/relationships/slideLayout" Target="../slideLayouts/slideLayout2.xml"/><Relationship Id="rId6" Type="http://schemas.openxmlformats.org/officeDocument/2006/relationships/hyperlink" Target="https://www.ahajournals.org/doi/10.1161/STROKEAHA.118.021160#con5" TargetMode="External"/><Relationship Id="rId5" Type="http://schemas.openxmlformats.org/officeDocument/2006/relationships/hyperlink" Target="https://www.ahajournals.org/doi/10.1161/STROKEAHA.118.021160#con4" TargetMode="External"/><Relationship Id="rId4" Type="http://schemas.openxmlformats.org/officeDocument/2006/relationships/hyperlink" Target="https://www.ahajournals.org/doi/10.1161/STROKEAHA.118.021160#con3" TargetMode="External"/><Relationship Id="rId9" Type="http://schemas.openxmlformats.org/officeDocument/2006/relationships/hyperlink" Target="https://doi.org/10.1161/STROKEAHA.118.021160"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g"/><Relationship Id="rId1" Type="http://schemas.openxmlformats.org/officeDocument/2006/relationships/slideLayout" Target="../slideLayouts/slideLayout4.xml"/><Relationship Id="rId4" Type="http://schemas.openxmlformats.org/officeDocument/2006/relationships/image" Target="../media/image57.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orcid.org/0000-0001-8616-4847"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hyperlink" Target="http://orcid.org/0000-0001-8616-4847" TargetMode="Externa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jnnp.bmj.com/content/89/8/879#ref-8"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psychiatryonline.org/doi/10.1176/appi.ajp.161.6.1113#con2" TargetMode="External"/><Relationship Id="rId7" Type="http://schemas.openxmlformats.org/officeDocument/2006/relationships/hyperlink" Target="https://doi.org/10.1176/appi.ajp.161.6.1113" TargetMode="External"/><Relationship Id="rId2" Type="http://schemas.openxmlformats.org/officeDocument/2006/relationships/hyperlink" Target="https://psychiatryonline.org/doi/10.1176/appi.ajp.161.6.1113#con1" TargetMode="External"/><Relationship Id="rId1" Type="http://schemas.openxmlformats.org/officeDocument/2006/relationships/slideLayout" Target="../slideLayouts/slideLayout2.xml"/><Relationship Id="rId6" Type="http://schemas.openxmlformats.org/officeDocument/2006/relationships/hyperlink" Target="https://psychiatryonline.org/toc/ajp/161/6" TargetMode="External"/><Relationship Id="rId5" Type="http://schemas.openxmlformats.org/officeDocument/2006/relationships/hyperlink" Target="https://psychiatryonline.org/doi/10.1176/appi.ajp.161.6.1113#tab-contributors" TargetMode="External"/><Relationship Id="rId4" Type="http://schemas.openxmlformats.org/officeDocument/2006/relationships/hyperlink" Target="https://psychiatryonline.org/doi/10.1176/appi.ajp.161.6.1113#con3"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A484-910E-A4DC-52FD-B16A5C9C0A2F}"/>
              </a:ext>
            </a:extLst>
          </p:cNvPr>
          <p:cNvSpPr>
            <a:spLocks noGrp="1"/>
          </p:cNvSpPr>
          <p:nvPr>
            <p:ph type="ctrTitle"/>
          </p:nvPr>
        </p:nvSpPr>
        <p:spPr>
          <a:xfrm>
            <a:off x="436418" y="1080799"/>
            <a:ext cx="9144000" cy="2387600"/>
          </a:xfrm>
        </p:spPr>
        <p:txBody>
          <a:bodyPr/>
          <a:lstStyle/>
          <a:p>
            <a:r>
              <a:rPr lang="en-GB" sz="7200" dirty="0"/>
              <a:t>Stroke</a:t>
            </a:r>
            <a:r>
              <a:rPr lang="en-GB" dirty="0"/>
              <a:t> </a:t>
            </a:r>
          </a:p>
        </p:txBody>
      </p:sp>
      <p:sp>
        <p:nvSpPr>
          <p:cNvPr id="3" name="Subtitle 2">
            <a:extLst>
              <a:ext uri="{FF2B5EF4-FFF2-40B4-BE49-F238E27FC236}">
                <a16:creationId xmlns:a16="http://schemas.microsoft.com/office/drawing/2014/main" id="{5E678190-C39B-5D08-1AA6-F7E16F7AB0FD}"/>
              </a:ext>
            </a:extLst>
          </p:cNvPr>
          <p:cNvSpPr>
            <a:spLocks noGrp="1"/>
          </p:cNvSpPr>
          <p:nvPr>
            <p:ph type="subTitle" idx="1"/>
          </p:nvPr>
        </p:nvSpPr>
        <p:spPr>
          <a:xfrm>
            <a:off x="256309" y="3553547"/>
            <a:ext cx="9144000" cy="2785012"/>
          </a:xfrm>
        </p:spPr>
        <p:txBody>
          <a:bodyPr>
            <a:noAutofit/>
          </a:bodyPr>
          <a:lstStyle/>
          <a:p>
            <a:r>
              <a:rPr lang="en-GB" dirty="0"/>
              <a:t>Medicine for Old Age Psychiatrists Conference </a:t>
            </a:r>
          </a:p>
          <a:p>
            <a:r>
              <a:rPr lang="en-GB" dirty="0"/>
              <a:t>27 April 2026, London </a:t>
            </a:r>
          </a:p>
          <a:p>
            <a:endParaRPr lang="en-GB" dirty="0"/>
          </a:p>
          <a:p>
            <a:r>
              <a:rPr lang="en-GB" sz="1400" dirty="0"/>
              <a:t>Dr Youssif Abousleiman FRCP </a:t>
            </a:r>
          </a:p>
          <a:p>
            <a:r>
              <a:rPr lang="en-GB" sz="1400" dirty="0"/>
              <a:t>Consultant Stroke Physician</a:t>
            </a:r>
          </a:p>
          <a:p>
            <a:r>
              <a:rPr lang="en-GB" sz="1400" dirty="0"/>
              <a:t>St George’s Hospital, London</a:t>
            </a:r>
          </a:p>
        </p:txBody>
      </p:sp>
    </p:spTree>
    <p:extLst>
      <p:ext uri="{BB962C8B-B14F-4D97-AF65-F5344CB8AC3E}">
        <p14:creationId xmlns:p14="http://schemas.microsoft.com/office/powerpoint/2010/main" val="3555299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EE5E863-BFB9-0369-2DC1-B7B29EAC0AFA}"/>
              </a:ext>
            </a:extLst>
          </p:cNvPr>
          <p:cNvSpPr>
            <a:spLocks noGrp="1" noChangeArrowheads="1"/>
          </p:cNvSpPr>
          <p:nvPr>
            <p:ph type="title"/>
          </p:nvPr>
        </p:nvSpPr>
        <p:spPr>
          <a:xfrm>
            <a:off x="1981200" y="336551"/>
            <a:ext cx="8229600" cy="893763"/>
          </a:xfrm>
        </p:spPr>
        <p:txBody>
          <a:bodyPr/>
          <a:lstStyle/>
          <a:p>
            <a:pPr>
              <a:defRPr/>
            </a:pPr>
            <a:r>
              <a:rPr lang="en-GB">
                <a:ea typeface="MS PGothic" pitchFamily="34" charset="-128"/>
              </a:rPr>
              <a:t>Early Infarction</a:t>
            </a:r>
          </a:p>
        </p:txBody>
      </p:sp>
      <p:pic>
        <p:nvPicPr>
          <p:cNvPr id="16387" name="Picture 3" descr="36">
            <a:extLst>
              <a:ext uri="{FF2B5EF4-FFF2-40B4-BE49-F238E27FC236}">
                <a16:creationId xmlns:a16="http://schemas.microsoft.com/office/drawing/2014/main" id="{421A3FBD-7B46-15C8-51B0-1D2B69546F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676400"/>
            <a:ext cx="7286625"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9A3340B-F4A1-2886-375F-837867B262E9}"/>
              </a:ext>
            </a:extLst>
          </p:cNvPr>
          <p:cNvSpPr>
            <a:spLocks noGrp="1" noChangeArrowheads="1"/>
          </p:cNvSpPr>
          <p:nvPr>
            <p:ph type="title"/>
          </p:nvPr>
        </p:nvSpPr>
        <p:spPr>
          <a:xfrm>
            <a:off x="2286000" y="285751"/>
            <a:ext cx="7772400" cy="942975"/>
          </a:xfrm>
        </p:spPr>
        <p:txBody>
          <a:bodyPr/>
          <a:lstStyle/>
          <a:p>
            <a:pPr>
              <a:defRPr/>
            </a:pPr>
            <a:r>
              <a:rPr lang="en-GB">
                <a:ea typeface="MS PGothic" pitchFamily="34" charset="-128"/>
              </a:rPr>
              <a:t>A haemorrhagic stroke</a:t>
            </a:r>
          </a:p>
        </p:txBody>
      </p:sp>
      <p:pic>
        <p:nvPicPr>
          <p:cNvPr id="19459" name="Picture 3" descr="Amyloid">
            <a:extLst>
              <a:ext uri="{FF2B5EF4-FFF2-40B4-BE49-F238E27FC236}">
                <a16:creationId xmlns:a16="http://schemas.microsoft.com/office/drawing/2014/main" id="{1361B4A2-B22D-236C-A187-1BF531FF5A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0"/>
            <a:ext cx="8382000" cy="370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a:extLst>
              <a:ext uri="{FF2B5EF4-FFF2-40B4-BE49-F238E27FC236}">
                <a16:creationId xmlns:a16="http://schemas.microsoft.com/office/drawing/2014/main" id="{088B72AE-99E4-2461-8426-CC228FB6381D}"/>
              </a:ext>
            </a:extLst>
          </p:cNvPr>
          <p:cNvSpPr>
            <a:spLocks noGrp="1" noChangeArrowheads="1"/>
          </p:cNvSpPr>
          <p:nvPr>
            <p:ph type="title" idx="4294967295"/>
          </p:nvPr>
        </p:nvSpPr>
        <p:spPr>
          <a:xfrm>
            <a:off x="1828800" y="228600"/>
            <a:ext cx="8610600" cy="838200"/>
          </a:xfrm>
        </p:spPr>
        <p:txBody>
          <a:bodyPr/>
          <a:lstStyle/>
          <a:p>
            <a:pPr>
              <a:defRPr/>
            </a:pPr>
            <a:r>
              <a:rPr lang="en-GB" sz="3200"/>
              <a:t>Non-stroke: bilateral subdural haematoma</a:t>
            </a:r>
          </a:p>
        </p:txBody>
      </p:sp>
      <p:pic>
        <p:nvPicPr>
          <p:cNvPr id="21507" name="Picture 3" descr="book1">
            <a:extLst>
              <a:ext uri="{FF2B5EF4-FFF2-40B4-BE49-F238E27FC236}">
                <a16:creationId xmlns:a16="http://schemas.microsoft.com/office/drawing/2014/main" id="{1562A3DF-72D9-5EC4-306E-5BE43E4387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1447801"/>
            <a:ext cx="4694238"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a:extLst>
              <a:ext uri="{FF2B5EF4-FFF2-40B4-BE49-F238E27FC236}">
                <a16:creationId xmlns:a16="http://schemas.microsoft.com/office/drawing/2014/main" id="{C5DD94B1-B2C2-9900-6A5F-A5AD658CD3A3}"/>
              </a:ext>
            </a:extLst>
          </p:cNvPr>
          <p:cNvSpPr>
            <a:spLocks noChangeArrowheads="1"/>
          </p:cNvSpPr>
          <p:nvPr/>
        </p:nvSpPr>
        <p:spPr bwMode="auto">
          <a:xfrm>
            <a:off x="1524000" y="1295400"/>
            <a:ext cx="2667000" cy="55626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09" name="Rectangle 5">
            <a:extLst>
              <a:ext uri="{FF2B5EF4-FFF2-40B4-BE49-F238E27FC236}">
                <a16:creationId xmlns:a16="http://schemas.microsoft.com/office/drawing/2014/main" id="{17606EA5-BF21-A1EC-2375-F3A325AF8DE6}"/>
              </a:ext>
            </a:extLst>
          </p:cNvPr>
          <p:cNvSpPr>
            <a:spLocks noChangeArrowheads="1"/>
          </p:cNvSpPr>
          <p:nvPr/>
        </p:nvSpPr>
        <p:spPr bwMode="auto">
          <a:xfrm>
            <a:off x="8001000" y="1066800"/>
            <a:ext cx="2667000" cy="57912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0" name="Rectangle 6">
            <a:extLst>
              <a:ext uri="{FF2B5EF4-FFF2-40B4-BE49-F238E27FC236}">
                <a16:creationId xmlns:a16="http://schemas.microsoft.com/office/drawing/2014/main" id="{9526BF63-10EF-8EDD-F280-08E768E59D5E}"/>
              </a:ext>
            </a:extLst>
          </p:cNvPr>
          <p:cNvSpPr>
            <a:spLocks noChangeArrowheads="1"/>
          </p:cNvSpPr>
          <p:nvPr/>
        </p:nvSpPr>
        <p:spPr bwMode="auto">
          <a:xfrm>
            <a:off x="7999413" y="1062038"/>
            <a:ext cx="2667000" cy="57912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1" name="Rectangle 7">
            <a:extLst>
              <a:ext uri="{FF2B5EF4-FFF2-40B4-BE49-F238E27FC236}">
                <a16:creationId xmlns:a16="http://schemas.microsoft.com/office/drawing/2014/main" id="{E6D29D81-2451-4173-69B9-04F92037E910}"/>
              </a:ext>
            </a:extLst>
          </p:cNvPr>
          <p:cNvSpPr>
            <a:spLocks noChangeArrowheads="1"/>
          </p:cNvSpPr>
          <p:nvPr/>
        </p:nvSpPr>
        <p:spPr bwMode="auto">
          <a:xfrm>
            <a:off x="1524000" y="1066800"/>
            <a:ext cx="9144000" cy="6858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2" name="Rectangle 8">
            <a:extLst>
              <a:ext uri="{FF2B5EF4-FFF2-40B4-BE49-F238E27FC236}">
                <a16:creationId xmlns:a16="http://schemas.microsoft.com/office/drawing/2014/main" id="{C0333512-0A74-E705-B0DF-EA2E3EE480DB}"/>
              </a:ext>
            </a:extLst>
          </p:cNvPr>
          <p:cNvSpPr>
            <a:spLocks noChangeArrowheads="1"/>
          </p:cNvSpPr>
          <p:nvPr/>
        </p:nvSpPr>
        <p:spPr bwMode="auto">
          <a:xfrm>
            <a:off x="7162800" y="1295400"/>
            <a:ext cx="2286000" cy="9144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
        <p:nvSpPr>
          <p:cNvPr id="21513" name="Rectangle 9">
            <a:extLst>
              <a:ext uri="{FF2B5EF4-FFF2-40B4-BE49-F238E27FC236}">
                <a16:creationId xmlns:a16="http://schemas.microsoft.com/office/drawing/2014/main" id="{A0AAF4B1-97E6-BB09-2A91-DB14EDDB5DD1}"/>
              </a:ext>
            </a:extLst>
          </p:cNvPr>
          <p:cNvSpPr>
            <a:spLocks noChangeArrowheads="1"/>
          </p:cNvSpPr>
          <p:nvPr/>
        </p:nvSpPr>
        <p:spPr bwMode="auto">
          <a:xfrm>
            <a:off x="1524000" y="6400800"/>
            <a:ext cx="9144000" cy="457200"/>
          </a:xfrm>
          <a:prstGeom prst="rect">
            <a:avLst/>
          </a:prstGeom>
          <a:solidFill>
            <a:schemeClr val="bg1"/>
          </a:solidFill>
          <a:ln w="9525">
            <a:solidFill>
              <a:schemeClr val="bg1"/>
            </a:solidFill>
            <a:miter lim="800000"/>
            <a:headEnd/>
            <a:tailEnd/>
          </a:ln>
        </p:spPr>
        <p:txBody>
          <a:bodyPr wrap="none"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spcBef>
                <a:spcPct val="0"/>
              </a:spcBef>
              <a:buClrTx/>
              <a:buSzTx/>
              <a:buFontTx/>
              <a:buNone/>
            </a:pPr>
            <a:endParaRPr lang="en-US" altLang="en-US"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a:extLst>
              <a:ext uri="{FF2B5EF4-FFF2-40B4-BE49-F238E27FC236}">
                <a16:creationId xmlns:a16="http://schemas.microsoft.com/office/drawing/2014/main" id="{39FC656D-8672-A7D2-029C-CCB94EABE3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2725" y="6275388"/>
            <a:ext cx="2630488" cy="43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a:extLst>
              <a:ext uri="{FF2B5EF4-FFF2-40B4-BE49-F238E27FC236}">
                <a16:creationId xmlns:a16="http://schemas.microsoft.com/office/drawing/2014/main" id="{C5CDC775-7C3D-98C4-585B-BFFAD04C77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0825" y="1784350"/>
            <a:ext cx="6610350" cy="32893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6" name="Text Box 4">
            <a:extLst>
              <a:ext uri="{FF2B5EF4-FFF2-40B4-BE49-F238E27FC236}">
                <a16:creationId xmlns:a16="http://schemas.microsoft.com/office/drawing/2014/main" id="{C5C1C0A0-9A6C-A4EF-BA22-5DCB9C627310}"/>
              </a:ext>
            </a:extLst>
          </p:cNvPr>
          <p:cNvSpPr txBox="1">
            <a:spLocks noChangeArrowheads="1"/>
          </p:cNvSpPr>
          <p:nvPr/>
        </p:nvSpPr>
        <p:spPr bwMode="auto">
          <a:xfrm>
            <a:off x="2790825" y="5172076"/>
            <a:ext cx="6610350" cy="16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defTabSz="414338">
              <a:spcBef>
                <a:spcPct val="20000"/>
              </a:spcBef>
              <a:buClr>
                <a:schemeClr val="hlink"/>
              </a:buClr>
              <a:buSzPct val="120000"/>
              <a:buChar char="•"/>
              <a:tabLst>
                <a:tab pos="657225" algn="l"/>
                <a:tab pos="1312863" algn="l"/>
                <a:tab pos="1970088" algn="l"/>
                <a:tab pos="2627313" algn="l"/>
                <a:tab pos="3282950" algn="l"/>
                <a:tab pos="3940175" algn="l"/>
                <a:tab pos="4595813" algn="l"/>
                <a:tab pos="5253038" algn="l"/>
                <a:tab pos="5910263" algn="l"/>
                <a:tab pos="6565900" algn="l"/>
              </a:tabLst>
              <a:defRPr sz="3200">
                <a:solidFill>
                  <a:schemeClr val="tx1"/>
                </a:solidFill>
                <a:latin typeface="Tahoma" panose="020B0604030504040204" pitchFamily="34" charset="0"/>
                <a:ea typeface="ＭＳ Ｐゴシック" panose="020B0600070205080204" pitchFamily="34" charset="-128"/>
              </a:defRPr>
            </a:lvl1pPr>
            <a:lvl2pPr marL="742950" indent="-285750" defTabSz="414338">
              <a:spcBef>
                <a:spcPct val="20000"/>
              </a:spcBef>
              <a:buFont typeface="Tahoma" panose="020B060403050404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800">
                <a:solidFill>
                  <a:schemeClr val="tx1"/>
                </a:solidFill>
                <a:latin typeface="Tahoma" panose="020B0604030504040204" pitchFamily="34" charset="0"/>
                <a:ea typeface="ＭＳ Ｐゴシック" panose="020B0600070205080204" pitchFamily="34" charset="-128"/>
              </a:defRPr>
            </a:lvl2pPr>
            <a:lvl3pPr marL="1143000" indent="-228600" defTabSz="414338">
              <a:spcBef>
                <a:spcPct val="20000"/>
              </a:spcBef>
              <a:buClr>
                <a:schemeClr val="hlink"/>
              </a:buClr>
              <a:buSzPct val="120000"/>
              <a:buChar char="•"/>
              <a:tabLst>
                <a:tab pos="657225" algn="l"/>
                <a:tab pos="1312863" algn="l"/>
                <a:tab pos="1970088" algn="l"/>
                <a:tab pos="2627313" algn="l"/>
                <a:tab pos="3282950" algn="l"/>
                <a:tab pos="3940175" algn="l"/>
                <a:tab pos="4595813" algn="l"/>
                <a:tab pos="5253038" algn="l"/>
                <a:tab pos="5910263" algn="l"/>
                <a:tab pos="6565900" algn="l"/>
              </a:tabLst>
              <a:defRPr sz="2400">
                <a:solidFill>
                  <a:schemeClr val="tx1"/>
                </a:solidFill>
                <a:latin typeface="Tahoma" panose="020B0604030504040204" pitchFamily="34" charset="0"/>
                <a:ea typeface="ＭＳ Ｐゴシック" panose="020B0600070205080204" pitchFamily="34" charset="-128"/>
              </a:defRPr>
            </a:lvl3pPr>
            <a:lvl4pPr marL="1600200" indent="-228600" defTabSz="414338">
              <a:spcBef>
                <a:spcPct val="20000"/>
              </a:spcBef>
              <a:buFont typeface="Tahoma" panose="020B0604030504040204" pitchFamily="34" charset="0"/>
              <a:buChar char="–"/>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4pPr>
            <a:lvl5pPr marL="2057400" indent="-228600" defTabSz="414338">
              <a:spcBef>
                <a:spcPct val="20000"/>
              </a:spcBef>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5pPr>
            <a:lvl6pPr marL="25146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6pPr>
            <a:lvl7pPr marL="29718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7pPr>
            <a:lvl8pPr marL="34290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8pPr>
            <a:lvl9pPr marL="38862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Lst>
              <a:defRPr sz="2000">
                <a:solidFill>
                  <a:schemeClr val="tx1"/>
                </a:solidFill>
                <a:latin typeface="Tahoma" panose="020B0604030504040204" pitchFamily="34" charset="0"/>
                <a:ea typeface="ＭＳ Ｐゴシック" panose="020B0600070205080204" pitchFamily="34" charset="-128"/>
              </a:defRPr>
            </a:lvl9pPr>
          </a:lstStyle>
          <a:p>
            <a:pPr eaLnBrk="1">
              <a:lnSpc>
                <a:spcPct val="98000"/>
              </a:lnSpc>
              <a:spcBef>
                <a:spcPct val="0"/>
              </a:spcBef>
              <a:buClr>
                <a:srgbClr val="FFFFFF"/>
              </a:buClr>
              <a:buSzPct val="45000"/>
              <a:buFont typeface="Wingdings" panose="05000000000000000000" pitchFamily="2" charset="2"/>
              <a:buNone/>
            </a:pPr>
            <a:r>
              <a:rPr lang="en-GB" altLang="en-US" sz="1100" b="1">
                <a:solidFill>
                  <a:srgbClr val="FFFFFF"/>
                </a:solidFill>
                <a:latin typeface="Arial" panose="020B0604020202020204" pitchFamily="34" charset="0"/>
              </a:rPr>
              <a:t>van der Worp H and van Gijn J. N Engl J Med 2007;357:572-579</a:t>
            </a:r>
          </a:p>
        </p:txBody>
      </p:sp>
      <p:sp>
        <p:nvSpPr>
          <p:cNvPr id="23557" name="Text Box 5">
            <a:extLst>
              <a:ext uri="{FF2B5EF4-FFF2-40B4-BE49-F238E27FC236}">
                <a16:creationId xmlns:a16="http://schemas.microsoft.com/office/drawing/2014/main" id="{B198126D-BBB6-8E0E-C92F-B9CC0E0B4E6A}"/>
              </a:ext>
            </a:extLst>
          </p:cNvPr>
          <p:cNvSpPr txBox="1">
            <a:spLocks noChangeArrowheads="1"/>
          </p:cNvSpPr>
          <p:nvPr/>
        </p:nvSpPr>
        <p:spPr bwMode="auto">
          <a:xfrm>
            <a:off x="1687514" y="161926"/>
            <a:ext cx="8816975" cy="1457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nchorCtr="1"/>
          <a:lstStyle>
            <a:lvl1pPr defTabSz="414338">
              <a:spcBef>
                <a:spcPct val="20000"/>
              </a:spcBef>
              <a:buClr>
                <a:schemeClr val="hlink"/>
              </a:buClr>
              <a:buSzPct val="12000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3200">
                <a:solidFill>
                  <a:schemeClr val="tx1"/>
                </a:solidFill>
                <a:latin typeface="Tahoma" panose="020B0604030504040204" pitchFamily="34" charset="0"/>
                <a:ea typeface="ＭＳ Ｐゴシック" panose="020B0600070205080204" pitchFamily="34" charset="-128"/>
              </a:defRPr>
            </a:lvl1pPr>
            <a:lvl2pPr marL="742950" indent="-285750" defTabSz="414338">
              <a:spcBef>
                <a:spcPct val="20000"/>
              </a:spcBef>
              <a:buFont typeface="Tahoma" panose="020B0604030504040204"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800">
                <a:solidFill>
                  <a:schemeClr val="tx1"/>
                </a:solidFill>
                <a:latin typeface="Tahoma" panose="020B0604030504040204" pitchFamily="34" charset="0"/>
                <a:ea typeface="ＭＳ Ｐゴシック" panose="020B0600070205080204" pitchFamily="34" charset="-128"/>
              </a:defRPr>
            </a:lvl2pPr>
            <a:lvl3pPr marL="1143000" indent="-228600" defTabSz="414338">
              <a:spcBef>
                <a:spcPct val="20000"/>
              </a:spcBef>
              <a:buClr>
                <a:schemeClr val="hlink"/>
              </a:buClr>
              <a:buSzPct val="12000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400">
                <a:solidFill>
                  <a:schemeClr val="tx1"/>
                </a:solidFill>
                <a:latin typeface="Tahoma" panose="020B0604030504040204" pitchFamily="34" charset="0"/>
                <a:ea typeface="ＭＳ Ｐゴシック" panose="020B0600070205080204" pitchFamily="34" charset="-128"/>
              </a:defRPr>
            </a:lvl3pPr>
            <a:lvl4pPr marL="1600200" indent="-228600" defTabSz="414338">
              <a:spcBef>
                <a:spcPct val="20000"/>
              </a:spcBef>
              <a:buFont typeface="Tahoma" panose="020B0604030504040204" pitchFamily="34" charset="0"/>
              <a:buChar char="–"/>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4pPr>
            <a:lvl5pPr marL="2057400" indent="-228600" defTabSz="414338">
              <a:spcBef>
                <a:spcPct val="20000"/>
              </a:spcBef>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5pPr>
            <a:lvl6pPr marL="25146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6pPr>
            <a:lvl7pPr marL="29718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7pPr>
            <a:lvl8pPr marL="34290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8pPr>
            <a:lvl9pPr marL="3886200" indent="-228600" defTabSz="414338" eaLnBrk="0" fontAlgn="base" hangingPunct="0">
              <a:spcBef>
                <a:spcPct val="20000"/>
              </a:spcBef>
              <a:spcAft>
                <a:spcPct val="0"/>
              </a:spcAft>
              <a:buClr>
                <a:schemeClr val="hlink"/>
              </a:buClr>
              <a:buSzPct val="80000"/>
              <a:buFont typeface="Wingdings" panose="05000000000000000000" pitchFamily="2" charset="2"/>
              <a:buChar char="v"/>
              <a:tabLst>
                <a:tab pos="657225" algn="l"/>
                <a:tab pos="1312863" algn="l"/>
                <a:tab pos="1970088" algn="l"/>
                <a:tab pos="2627313" algn="l"/>
                <a:tab pos="3282950" algn="l"/>
                <a:tab pos="3940175" algn="l"/>
                <a:tab pos="4595813" algn="l"/>
                <a:tab pos="5253038" algn="l"/>
                <a:tab pos="5910263" algn="l"/>
                <a:tab pos="6565900" algn="l"/>
                <a:tab pos="7223125" algn="l"/>
                <a:tab pos="7880350" algn="l"/>
                <a:tab pos="8535988" algn="l"/>
              </a:tabLst>
              <a:defRPr sz="2000">
                <a:solidFill>
                  <a:schemeClr val="tx1"/>
                </a:solidFill>
                <a:latin typeface="Tahoma" panose="020B0604030504040204" pitchFamily="34" charset="0"/>
                <a:ea typeface="ＭＳ Ｐゴシック" panose="020B0600070205080204" pitchFamily="34" charset="-128"/>
              </a:defRPr>
            </a:lvl9pPr>
          </a:lstStyle>
          <a:p>
            <a:pPr algn="ctr" eaLnBrk="1">
              <a:lnSpc>
                <a:spcPct val="98000"/>
              </a:lnSpc>
              <a:spcBef>
                <a:spcPct val="0"/>
              </a:spcBef>
              <a:buClr>
                <a:srgbClr val="FFFFFF"/>
              </a:buClr>
              <a:buSzPct val="45000"/>
              <a:buFont typeface="Wingdings" panose="05000000000000000000" pitchFamily="2" charset="2"/>
              <a:buNone/>
            </a:pPr>
            <a:r>
              <a:rPr lang="en-GB" altLang="en-US" sz="1500" b="1">
                <a:solidFill>
                  <a:srgbClr val="FFFFFF"/>
                </a:solidFill>
                <a:latin typeface="Arial" panose="020B0604020202020204" pitchFamily="34" charset="0"/>
              </a:rPr>
              <a:t>CT Scans Obtained 1 Hour 40 Minutes after the Onset of Symptoms Suggestive of Cortical Stroke in the Territory of the Right Middle Cerebral Artery</a:t>
            </a:r>
          </a:p>
        </p:txBody>
      </p:sp>
    </p:spTree>
    <p:custDataLst>
      <p:tags r:id="rId1"/>
    </p:custData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a:extLst>
              <a:ext uri="{FF2B5EF4-FFF2-40B4-BE49-F238E27FC236}">
                <a16:creationId xmlns:a16="http://schemas.microsoft.com/office/drawing/2014/main" id="{0957977A-A42B-1545-93C1-6D5848782A7F}"/>
              </a:ext>
            </a:extLst>
          </p:cNvPr>
          <p:cNvSpPr>
            <a:spLocks noGrp="1" noChangeArrowheads="1"/>
          </p:cNvSpPr>
          <p:nvPr>
            <p:ph type="title"/>
          </p:nvPr>
        </p:nvSpPr>
        <p:spPr/>
        <p:txBody>
          <a:bodyPr/>
          <a:lstStyle/>
          <a:p>
            <a:r>
              <a:rPr lang="en-GB" altLang="en-US" dirty="0"/>
              <a:t>CT perfusion </a:t>
            </a:r>
          </a:p>
        </p:txBody>
      </p:sp>
      <p:pic>
        <p:nvPicPr>
          <p:cNvPr id="15362" name="Content Placeholder 3">
            <a:extLst>
              <a:ext uri="{FF2B5EF4-FFF2-40B4-BE49-F238E27FC236}">
                <a16:creationId xmlns:a16="http://schemas.microsoft.com/office/drawing/2014/main" id="{6B1089E0-E001-0A47-A528-01A3E95841A7}"/>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76401" y="1432100"/>
            <a:ext cx="8229600" cy="5157687"/>
          </a:xfrm>
        </p:spPr>
      </p:pic>
    </p:spTree>
    <p:extLst>
      <p:ext uri="{BB962C8B-B14F-4D97-AF65-F5344CB8AC3E}">
        <p14:creationId xmlns:p14="http://schemas.microsoft.com/office/powerpoint/2010/main" val="383720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59451AC-9A56-B2D9-D22B-6D98EA8D2E9C}"/>
              </a:ext>
            </a:extLst>
          </p:cNvPr>
          <p:cNvSpPr>
            <a:spLocks noGrp="1" noChangeArrowheads="1"/>
          </p:cNvSpPr>
          <p:nvPr>
            <p:ph type="title"/>
          </p:nvPr>
        </p:nvSpPr>
        <p:spPr/>
        <p:txBody>
          <a:bodyPr/>
          <a:lstStyle/>
          <a:p>
            <a:pPr>
              <a:defRPr/>
            </a:pPr>
            <a:r>
              <a:rPr lang="en-GB" sz="3600" b="1">
                <a:ea typeface="MS PGothic" pitchFamily="34" charset="-128"/>
              </a:rPr>
              <a:t>What caused this…</a:t>
            </a:r>
            <a:br>
              <a:rPr lang="en-GB" sz="3200">
                <a:ea typeface="MS PGothic" pitchFamily="34" charset="-128"/>
              </a:rPr>
            </a:br>
            <a:r>
              <a:rPr lang="en-GB" sz="3200">
                <a:ea typeface="MS PGothic" pitchFamily="34" charset="-128"/>
              </a:rPr>
              <a:t> </a:t>
            </a:r>
            <a:r>
              <a:rPr lang="en-GB" sz="2800">
                <a:ea typeface="MS PGothic" pitchFamily="34" charset="-128"/>
              </a:rPr>
              <a:t>common causes</a:t>
            </a:r>
            <a:endParaRPr lang="en-US" sz="2800">
              <a:ea typeface="MS PGothic" pitchFamily="34" charset="-128"/>
            </a:endParaRPr>
          </a:p>
        </p:txBody>
      </p:sp>
      <p:sp>
        <p:nvSpPr>
          <p:cNvPr id="18435" name="Rectangle 3">
            <a:extLst>
              <a:ext uri="{FF2B5EF4-FFF2-40B4-BE49-F238E27FC236}">
                <a16:creationId xmlns:a16="http://schemas.microsoft.com/office/drawing/2014/main" id="{FBF254A7-C4C1-FC64-C401-423CAC7EAC8E}"/>
              </a:ext>
            </a:extLst>
          </p:cNvPr>
          <p:cNvSpPr>
            <a:spLocks noGrp="1" noChangeArrowheads="1"/>
          </p:cNvSpPr>
          <p:nvPr>
            <p:ph type="body" sz="half" idx="1"/>
          </p:nvPr>
        </p:nvSpPr>
        <p:spPr/>
        <p:txBody>
          <a:bodyPr>
            <a:normAutofit lnSpcReduction="10000"/>
          </a:bodyPr>
          <a:lstStyle/>
          <a:p>
            <a:pPr>
              <a:lnSpc>
                <a:spcPct val="90000"/>
              </a:lnSpc>
              <a:defRPr/>
            </a:pPr>
            <a:r>
              <a:rPr lang="en-GB" sz="3200" b="1">
                <a:ea typeface="MS PGothic" pitchFamily="34" charset="-128"/>
              </a:rPr>
              <a:t>Infarct</a:t>
            </a:r>
            <a:r>
              <a:rPr lang="en-GB" sz="3200">
                <a:ea typeface="MS PGothic" pitchFamily="34" charset="-128"/>
              </a:rPr>
              <a:t>:</a:t>
            </a:r>
            <a:endParaRPr lang="en-GB">
              <a:ea typeface="MS PGothic" pitchFamily="34" charset="-128"/>
            </a:endParaRPr>
          </a:p>
          <a:p>
            <a:pPr>
              <a:lnSpc>
                <a:spcPct val="90000"/>
              </a:lnSpc>
              <a:defRPr/>
            </a:pPr>
            <a:r>
              <a:rPr lang="en-GB">
                <a:ea typeface="MS PGothic" pitchFamily="34" charset="-128"/>
              </a:rPr>
              <a:t>Hypertension</a:t>
            </a:r>
          </a:p>
          <a:p>
            <a:pPr>
              <a:lnSpc>
                <a:spcPct val="90000"/>
              </a:lnSpc>
              <a:defRPr/>
            </a:pPr>
            <a:r>
              <a:rPr lang="en-GB">
                <a:ea typeface="MS PGothic" pitchFamily="34" charset="-128"/>
              </a:rPr>
              <a:t>Diabetes mellitus</a:t>
            </a:r>
          </a:p>
          <a:p>
            <a:pPr>
              <a:lnSpc>
                <a:spcPct val="90000"/>
              </a:lnSpc>
              <a:defRPr/>
            </a:pPr>
            <a:r>
              <a:rPr lang="en-GB">
                <a:ea typeface="MS PGothic" pitchFamily="34" charset="-128"/>
              </a:rPr>
              <a:t>Cigarette smoking</a:t>
            </a:r>
          </a:p>
          <a:p>
            <a:pPr>
              <a:lnSpc>
                <a:spcPct val="90000"/>
              </a:lnSpc>
              <a:defRPr/>
            </a:pPr>
            <a:r>
              <a:rPr lang="en-GB">
                <a:ea typeface="MS PGothic" pitchFamily="34" charset="-128"/>
              </a:rPr>
              <a:t>Atrial Fibrillation</a:t>
            </a:r>
          </a:p>
          <a:p>
            <a:pPr>
              <a:lnSpc>
                <a:spcPct val="90000"/>
              </a:lnSpc>
              <a:defRPr/>
            </a:pPr>
            <a:r>
              <a:rPr lang="en-GB">
                <a:ea typeface="MS PGothic" pitchFamily="34" charset="-128"/>
              </a:rPr>
              <a:t>Carotid Stenosis</a:t>
            </a:r>
          </a:p>
          <a:p>
            <a:pPr>
              <a:lnSpc>
                <a:spcPct val="90000"/>
              </a:lnSpc>
              <a:defRPr/>
            </a:pPr>
            <a:r>
              <a:rPr lang="en-GB">
                <a:ea typeface="MS PGothic" pitchFamily="34" charset="-128"/>
              </a:rPr>
              <a:t>Cardiac Disease</a:t>
            </a:r>
          </a:p>
          <a:p>
            <a:pPr>
              <a:lnSpc>
                <a:spcPct val="90000"/>
              </a:lnSpc>
              <a:defRPr/>
            </a:pPr>
            <a:r>
              <a:rPr lang="en-GB">
                <a:ea typeface="MS PGothic" pitchFamily="34" charset="-128"/>
              </a:rPr>
              <a:t>Alcohol</a:t>
            </a:r>
          </a:p>
          <a:p>
            <a:pPr>
              <a:lnSpc>
                <a:spcPct val="90000"/>
              </a:lnSpc>
              <a:defRPr/>
            </a:pPr>
            <a:r>
              <a:rPr lang="en-GB">
                <a:ea typeface="MS PGothic" pitchFamily="34" charset="-128"/>
              </a:rPr>
              <a:t>?High Cholesterol</a:t>
            </a:r>
            <a:endParaRPr lang="en-US">
              <a:ea typeface="MS PGothic" pitchFamily="34" charset="-128"/>
            </a:endParaRPr>
          </a:p>
        </p:txBody>
      </p:sp>
      <p:sp>
        <p:nvSpPr>
          <p:cNvPr id="18436" name="Rectangle 4">
            <a:extLst>
              <a:ext uri="{FF2B5EF4-FFF2-40B4-BE49-F238E27FC236}">
                <a16:creationId xmlns:a16="http://schemas.microsoft.com/office/drawing/2014/main" id="{91C87DBA-EC9D-452D-5450-C63B9CB271ED}"/>
              </a:ext>
            </a:extLst>
          </p:cNvPr>
          <p:cNvSpPr>
            <a:spLocks noGrp="1" noChangeArrowheads="1"/>
          </p:cNvSpPr>
          <p:nvPr>
            <p:ph type="body" sz="half" idx="2"/>
          </p:nvPr>
        </p:nvSpPr>
        <p:spPr/>
        <p:txBody>
          <a:bodyPr>
            <a:normAutofit lnSpcReduction="10000"/>
          </a:bodyPr>
          <a:lstStyle/>
          <a:p>
            <a:pPr>
              <a:lnSpc>
                <a:spcPct val="90000"/>
              </a:lnSpc>
              <a:defRPr/>
            </a:pPr>
            <a:r>
              <a:rPr lang="en-GB" b="1">
                <a:ea typeface="MS PGothic" pitchFamily="34" charset="-128"/>
              </a:rPr>
              <a:t>HAEMORRHAGE</a:t>
            </a:r>
          </a:p>
          <a:p>
            <a:pPr>
              <a:lnSpc>
                <a:spcPct val="90000"/>
              </a:lnSpc>
              <a:defRPr/>
            </a:pPr>
            <a:r>
              <a:rPr lang="en-GB">
                <a:ea typeface="MS PGothic" pitchFamily="34" charset="-128"/>
              </a:rPr>
              <a:t>Hypertension</a:t>
            </a:r>
          </a:p>
          <a:p>
            <a:pPr>
              <a:lnSpc>
                <a:spcPct val="90000"/>
              </a:lnSpc>
              <a:defRPr/>
            </a:pPr>
            <a:r>
              <a:rPr lang="en-GB">
                <a:ea typeface="MS PGothic" pitchFamily="34" charset="-128"/>
              </a:rPr>
              <a:t>Coagulation disorder</a:t>
            </a:r>
          </a:p>
          <a:p>
            <a:pPr>
              <a:lnSpc>
                <a:spcPct val="90000"/>
              </a:lnSpc>
              <a:defRPr/>
            </a:pPr>
            <a:r>
              <a:rPr lang="en-GB">
                <a:ea typeface="MS PGothic" pitchFamily="34" charset="-128"/>
              </a:rPr>
              <a:t>Aneurysym</a:t>
            </a:r>
          </a:p>
          <a:p>
            <a:pPr>
              <a:lnSpc>
                <a:spcPct val="90000"/>
              </a:lnSpc>
              <a:defRPr/>
            </a:pPr>
            <a:r>
              <a:rPr lang="en-GB">
                <a:ea typeface="MS PGothic" pitchFamily="34" charset="-128"/>
              </a:rPr>
              <a:t>Arterio-venous malformation (AVM)</a:t>
            </a:r>
          </a:p>
          <a:p>
            <a:pPr>
              <a:lnSpc>
                <a:spcPct val="90000"/>
              </a:lnSpc>
              <a:defRPr/>
            </a:pPr>
            <a:r>
              <a:rPr lang="en-GB">
                <a:ea typeface="MS PGothic" pitchFamily="34" charset="-128"/>
              </a:rPr>
              <a:t>Cigarette smoking</a:t>
            </a:r>
          </a:p>
          <a:p>
            <a:pPr>
              <a:lnSpc>
                <a:spcPct val="90000"/>
              </a:lnSpc>
              <a:defRPr/>
            </a:pPr>
            <a:r>
              <a:rPr lang="en-GB">
                <a:ea typeface="MS PGothic" pitchFamily="34" charset="-128"/>
              </a:rPr>
              <a:t>Amyloid angiopathy</a:t>
            </a:r>
          </a:p>
          <a:p>
            <a:pPr>
              <a:lnSpc>
                <a:spcPct val="90000"/>
              </a:lnSpc>
              <a:defRPr/>
            </a:pPr>
            <a:r>
              <a:rPr lang="en-GB">
                <a:ea typeface="MS PGothic" pitchFamily="34" charset="-128"/>
              </a:rPr>
              <a:t>Drug abuse</a:t>
            </a:r>
          </a:p>
          <a:p>
            <a:pPr>
              <a:lnSpc>
                <a:spcPct val="90000"/>
              </a:lnSpc>
              <a:defRPr/>
            </a:pPr>
            <a:endParaRPr lang="en-US">
              <a:ea typeface="MS PGothic" pitchFamily="3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a:extLst>
              <a:ext uri="{FF2B5EF4-FFF2-40B4-BE49-F238E27FC236}">
                <a16:creationId xmlns:a16="http://schemas.microsoft.com/office/drawing/2014/main" id="{F46AD61C-0744-F9CA-868E-10A268BE51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5726" y="841375"/>
            <a:ext cx="43989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2D9DA-DD5E-A44A-AE26-21CE57E54FA0}"/>
              </a:ext>
            </a:extLst>
          </p:cNvPr>
          <p:cNvSpPr>
            <a:spLocks noGrp="1"/>
          </p:cNvSpPr>
          <p:nvPr>
            <p:ph type="title"/>
          </p:nvPr>
        </p:nvSpPr>
        <p:spPr>
          <a:xfrm>
            <a:off x="838200" y="365126"/>
            <a:ext cx="10515600" cy="796782"/>
          </a:xfrm>
        </p:spPr>
        <p:txBody>
          <a:bodyPr>
            <a:normAutofit/>
          </a:bodyPr>
          <a:lstStyle/>
          <a:p>
            <a:endParaRPr lang="en-US" dirty="0">
              <a:solidFill>
                <a:srgbClr val="FF0000"/>
              </a:solidFill>
            </a:endParaRPr>
          </a:p>
        </p:txBody>
      </p:sp>
      <p:pic>
        <p:nvPicPr>
          <p:cNvPr id="19459" name="Picture 2" descr="/var/folders/1q/f2b83y_d1mj0wbc3yl6m6dgm0000gn/T/com.microsoft.Powerpoint/WebArchiveCopyPasteTempFiles/p2911">
            <a:extLst>
              <a:ext uri="{FF2B5EF4-FFF2-40B4-BE49-F238E27FC236}">
                <a16:creationId xmlns:a16="http://schemas.microsoft.com/office/drawing/2014/main" id="{0E3E8038-AC59-464B-B232-87937A8991AC}"/>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619795" y="1410144"/>
            <a:ext cx="9170126" cy="5168591"/>
          </a:xfrm>
          <a:noFill/>
        </p:spPr>
      </p:pic>
    </p:spTree>
    <p:extLst>
      <p:ext uri="{BB962C8B-B14F-4D97-AF65-F5344CB8AC3E}">
        <p14:creationId xmlns:p14="http://schemas.microsoft.com/office/powerpoint/2010/main" val="1464095699"/>
      </p:ext>
    </p:extLst>
  </p:cSld>
  <p:clrMapOvr>
    <a:masterClrMapping/>
  </p:clrMapOvr>
  <p:transition spd="slow" advTm="163594"/>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DC57A1-558F-B547-3131-2A49D373607B}"/>
              </a:ext>
            </a:extLst>
          </p:cNvPr>
          <p:cNvSpPr>
            <a:spLocks noGrp="1"/>
          </p:cNvSpPr>
          <p:nvPr>
            <p:ph type="title"/>
          </p:nvPr>
        </p:nvSpPr>
        <p:spPr/>
        <p:txBody>
          <a:bodyPr/>
          <a:lstStyle/>
          <a:p>
            <a:pPr>
              <a:defRPr/>
            </a:pPr>
            <a:r>
              <a:rPr lang="en-GB" dirty="0">
                <a:ea typeface="MS PGothic" pitchFamily="34" charset="-128"/>
              </a:rPr>
              <a:t>Oxford Classification of Stroke</a:t>
            </a:r>
          </a:p>
        </p:txBody>
      </p:sp>
      <p:graphicFrame>
        <p:nvGraphicFramePr>
          <p:cNvPr id="6" name="Content Placeholder 5">
            <a:extLst>
              <a:ext uri="{FF2B5EF4-FFF2-40B4-BE49-F238E27FC236}">
                <a16:creationId xmlns:a16="http://schemas.microsoft.com/office/drawing/2014/main" id="{75C72E0C-C8F5-B056-F7CC-31C9F47BD924}"/>
              </a:ext>
            </a:extLst>
          </p:cNvPr>
          <p:cNvGraphicFramePr>
            <a:graphicFrameLocks noGrp="1"/>
          </p:cNvGraphicFramePr>
          <p:nvPr>
            <p:ph sz="half" idx="4294967295"/>
          </p:nvPr>
        </p:nvGraphicFramePr>
        <p:xfrm>
          <a:off x="1992313" y="1484314"/>
          <a:ext cx="8497888" cy="5189537"/>
        </p:xfrm>
        <a:graphic>
          <a:graphicData uri="http://schemas.openxmlformats.org/drawingml/2006/table">
            <a:tbl>
              <a:tblPr/>
              <a:tblGrid>
                <a:gridCol w="2125663">
                  <a:extLst>
                    <a:ext uri="{9D8B030D-6E8A-4147-A177-3AD203B41FA5}">
                      <a16:colId xmlns:a16="http://schemas.microsoft.com/office/drawing/2014/main" val="20000"/>
                    </a:ext>
                  </a:extLst>
                </a:gridCol>
                <a:gridCol w="2016248">
                  <a:extLst>
                    <a:ext uri="{9D8B030D-6E8A-4147-A177-3AD203B41FA5}">
                      <a16:colId xmlns:a16="http://schemas.microsoft.com/office/drawing/2014/main" val="20001"/>
                    </a:ext>
                  </a:extLst>
                </a:gridCol>
                <a:gridCol w="2231902">
                  <a:extLst>
                    <a:ext uri="{9D8B030D-6E8A-4147-A177-3AD203B41FA5}">
                      <a16:colId xmlns:a16="http://schemas.microsoft.com/office/drawing/2014/main" val="20002"/>
                    </a:ext>
                  </a:extLst>
                </a:gridCol>
                <a:gridCol w="2124075">
                  <a:extLst>
                    <a:ext uri="{9D8B030D-6E8A-4147-A177-3AD203B41FA5}">
                      <a16:colId xmlns:a16="http://schemas.microsoft.com/office/drawing/2014/main" val="20003"/>
                    </a:ext>
                  </a:extLst>
                </a:gridCol>
              </a:tblGrid>
              <a:tr h="13718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Total Anterior Circulatory Infarct (TACS)</a:t>
                      </a:r>
                      <a:endParaRPr kumimoji="0" lang="en-US" sz="2000" b="0" i="0" u="none" strike="noStrike" cap="none" normalizeH="0" baseline="0" dirty="0">
                        <a:ln>
                          <a:noFill/>
                        </a:ln>
                        <a:solidFill>
                          <a:schemeClr val="tx1"/>
                        </a:solidFill>
                        <a:effectLst/>
                        <a:latin typeface="Arial"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Partial Anterior Circulatory Infarct (PACS)</a:t>
                      </a:r>
                      <a:endParaRPr kumimoji="0" lang="en-US" sz="2000" b="0" i="0" u="none" strike="noStrike" cap="none" normalizeH="0" baseline="0" dirty="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Lacunar Infarct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(LACS)</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Posterior Circulatory Infarct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(POCS)</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374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Carotid or Middle Cerebral Artery</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Branch or Carotid MCA</a:t>
                      </a:r>
                      <a:endParaRPr kumimoji="0" lang="en-US" sz="2000" b="0" i="0" u="none" strike="noStrike" cap="none" normalizeH="0" baseline="0" dirty="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Deep perforating Artery</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Vertobrobasilar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circulation</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7802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Hemiparesis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Hemisensory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Homonymous hemianopia</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a:ln>
                            <a:noFill/>
                          </a:ln>
                          <a:solidFill>
                            <a:schemeClr val="tx1"/>
                          </a:solidFill>
                          <a:effectLst/>
                          <a:latin typeface="Arial" pitchFamily="34" charset="0"/>
                        </a:rPr>
                        <a:t>HCD*</a:t>
                      </a:r>
                      <a:endParaRPr kumimoji="0" lang="en-US" sz="2000" b="0" i="0" u="none" strike="noStrike" cap="none" normalizeH="0" baseline="0">
                        <a:ln>
                          <a:noFill/>
                        </a:ln>
                        <a:solidFill>
                          <a:schemeClr val="tx1"/>
                        </a:solidFill>
                        <a:effectLst/>
                        <a:latin typeface="Arial" pitchFamily="34" charset="0"/>
                      </a:endParaRP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HCD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Restricted hemiparesis/sensory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 hemianopia</a:t>
                      </a:r>
                      <a:endParaRPr kumimoji="0" lang="en-US" sz="2000" b="0" i="0" u="none" strike="noStrike" cap="none" normalizeH="0" baseline="0" dirty="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Hemiparesis/sensory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a:ln>
                            <a:noFill/>
                          </a:ln>
                          <a:solidFill>
                            <a:schemeClr val="tx1"/>
                          </a:solidFill>
                          <a:effectLst/>
                          <a:latin typeface="Arial" pitchFamily="34" charset="0"/>
                        </a:rPr>
                        <a:t>Ataxic gait</a:t>
                      </a:r>
                      <a:endParaRPr kumimoji="0" lang="en-US" sz="2000" b="0" i="0" u="none" strike="noStrike" cap="none" normalizeH="0" baseline="0" dirty="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rPr>
                        <a:t>Cerebellar signs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rPr>
                        <a:t>Cranial Nerve Palsy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rPr>
                        <a:t>Bilateral motor/sensory loss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rPr>
                        <a:t>Conjugate eye movements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0" i="0" u="none" strike="noStrike" cap="none" normalizeH="0" baseline="0" dirty="0">
                          <a:ln>
                            <a:noFill/>
                          </a:ln>
                          <a:solidFill>
                            <a:schemeClr val="tx1"/>
                          </a:solidFill>
                          <a:effectLst/>
                          <a:latin typeface="Arial" pitchFamily="34" charset="0"/>
                        </a:rPr>
                        <a:t>Isolated hemianopia</a:t>
                      </a:r>
                      <a:endParaRPr kumimoji="0" lang="en-US" sz="1800" b="0" i="0" u="none" strike="noStrike" cap="none" normalizeH="0" baseline="0" dirty="0">
                        <a:ln>
                          <a:noFill/>
                        </a:ln>
                        <a:solidFill>
                          <a:schemeClr val="tx1"/>
                        </a:solidFill>
                        <a:effectLst/>
                        <a:latin typeface="Arial" pitchFamily="34" charset="0"/>
                      </a:endParaRP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1671A5B7-9E8B-3D6A-221B-25A08B836FD0}"/>
              </a:ext>
            </a:extLst>
          </p:cNvPr>
          <p:cNvSpPr>
            <a:spLocks noChangeArrowheads="1"/>
          </p:cNvSpPr>
          <p:nvPr/>
        </p:nvSpPr>
        <p:spPr bwMode="auto">
          <a:xfrm>
            <a:off x="1600200" y="381000"/>
            <a:ext cx="9067800" cy="1143000"/>
          </a:xfrm>
          <a:prstGeom prst="rect">
            <a:avLst/>
          </a:prstGeom>
          <a:noFill/>
          <a:ln>
            <a:noFill/>
          </a:ln>
          <a:effectLst/>
        </p:spPr>
        <p:txBody>
          <a:bodyPr anchor="ctr"/>
          <a:lstStyle/>
          <a:p>
            <a:pPr algn="ctr">
              <a:defRPr/>
            </a:pPr>
            <a:r>
              <a:rPr lang="en-GB" sz="3600" b="1">
                <a:solidFill>
                  <a:schemeClr val="tx2"/>
                </a:solidFill>
                <a:effectLst>
                  <a:outerShdw blurRad="38100" dist="38100" dir="2700000" algn="tl">
                    <a:srgbClr val="C0C0C0"/>
                  </a:outerShdw>
                </a:effectLst>
                <a:ea typeface="MS PGothic" pitchFamily="34" charset="-128"/>
              </a:rPr>
              <a:t>WHAT PROBLEMS HAS IT CAUSED?</a:t>
            </a:r>
            <a:endParaRPr lang="en-GB" sz="4400">
              <a:solidFill>
                <a:schemeClr val="tx2"/>
              </a:solidFill>
              <a:ea typeface="MS PGothic" pitchFamily="34" charset="-128"/>
            </a:endParaRPr>
          </a:p>
        </p:txBody>
      </p:sp>
      <p:sp>
        <p:nvSpPr>
          <p:cNvPr id="29699" name="Rectangle 3">
            <a:extLst>
              <a:ext uri="{FF2B5EF4-FFF2-40B4-BE49-F238E27FC236}">
                <a16:creationId xmlns:a16="http://schemas.microsoft.com/office/drawing/2014/main" id="{41A436F0-004F-4003-0BE0-30ECE42004D4}"/>
              </a:ext>
            </a:extLst>
          </p:cNvPr>
          <p:cNvSpPr>
            <a:spLocks noChangeArrowheads="1"/>
          </p:cNvSpPr>
          <p:nvPr/>
        </p:nvSpPr>
        <p:spPr bwMode="auto">
          <a:xfrm>
            <a:off x="22098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buClrTx/>
              <a:buSzTx/>
            </a:pPr>
            <a:r>
              <a:rPr lang="en-GB" altLang="en-US" sz="2400"/>
              <a:t>Motor loss (</a:t>
            </a:r>
            <a:r>
              <a:rPr lang="en-GB" altLang="en-US" sz="2400">
                <a:solidFill>
                  <a:srgbClr val="FF0000"/>
                </a:solidFill>
              </a:rPr>
              <a:t>Hemiparesis</a:t>
            </a:r>
            <a:r>
              <a:rPr lang="en-GB" altLang="en-US" sz="2400"/>
              <a:t>)</a:t>
            </a:r>
          </a:p>
          <a:p>
            <a:pPr>
              <a:buClrTx/>
              <a:buSzTx/>
            </a:pPr>
            <a:r>
              <a:rPr lang="en-GB" altLang="en-US" sz="2400"/>
              <a:t>Sensory loss</a:t>
            </a:r>
          </a:p>
          <a:p>
            <a:pPr>
              <a:buClrTx/>
              <a:buSzTx/>
            </a:pPr>
            <a:r>
              <a:rPr lang="en-GB" altLang="en-US" sz="2400"/>
              <a:t>Slurred speech (</a:t>
            </a:r>
            <a:r>
              <a:rPr lang="en-GB" altLang="en-US" sz="2400">
                <a:solidFill>
                  <a:srgbClr val="FF0000"/>
                </a:solidFill>
              </a:rPr>
              <a:t>Dysarthria</a:t>
            </a:r>
            <a:r>
              <a:rPr lang="en-GB" altLang="en-US" sz="2400"/>
              <a:t>)</a:t>
            </a:r>
          </a:p>
          <a:p>
            <a:pPr>
              <a:buClrTx/>
              <a:buSzTx/>
            </a:pPr>
            <a:r>
              <a:rPr lang="en-GB" altLang="en-US" sz="2400"/>
              <a:t>Language problems (</a:t>
            </a:r>
            <a:r>
              <a:rPr lang="en-GB" altLang="en-US" sz="2400">
                <a:solidFill>
                  <a:srgbClr val="FF0000"/>
                </a:solidFill>
              </a:rPr>
              <a:t>Dysphasia</a:t>
            </a:r>
            <a:r>
              <a:rPr lang="en-GB" altLang="en-US" sz="2400"/>
              <a:t>)</a:t>
            </a:r>
          </a:p>
          <a:p>
            <a:pPr>
              <a:buClrTx/>
              <a:buSzTx/>
            </a:pPr>
            <a:r>
              <a:rPr lang="en-GB" altLang="en-US" sz="2400"/>
              <a:t>Swallowing (</a:t>
            </a:r>
            <a:r>
              <a:rPr lang="en-GB" altLang="en-US" sz="2400">
                <a:solidFill>
                  <a:srgbClr val="FF0000"/>
                </a:solidFill>
              </a:rPr>
              <a:t>Dysphagia</a:t>
            </a:r>
            <a:r>
              <a:rPr lang="en-GB" altLang="en-US" sz="2400"/>
              <a:t>)</a:t>
            </a:r>
          </a:p>
          <a:p>
            <a:pPr>
              <a:buClrTx/>
              <a:buSzTx/>
            </a:pPr>
            <a:r>
              <a:rPr lang="en-GB" altLang="en-US" sz="2400"/>
              <a:t>Unsteadiness (</a:t>
            </a:r>
            <a:r>
              <a:rPr lang="en-GB" altLang="en-US" sz="2400">
                <a:solidFill>
                  <a:srgbClr val="FF0000"/>
                </a:solidFill>
              </a:rPr>
              <a:t>Ataxia</a:t>
            </a:r>
            <a:r>
              <a:rPr lang="en-GB" altLang="en-US" sz="2400"/>
              <a:t>)</a:t>
            </a:r>
          </a:p>
          <a:p>
            <a:pPr>
              <a:buClrTx/>
              <a:buSzTx/>
            </a:pPr>
            <a:r>
              <a:rPr lang="en-GB" altLang="en-US" sz="2400"/>
              <a:t>Incontinence</a:t>
            </a:r>
          </a:p>
        </p:txBody>
      </p:sp>
      <p:sp>
        <p:nvSpPr>
          <p:cNvPr id="29700" name="Rectangle 4">
            <a:extLst>
              <a:ext uri="{FF2B5EF4-FFF2-40B4-BE49-F238E27FC236}">
                <a16:creationId xmlns:a16="http://schemas.microsoft.com/office/drawing/2014/main" id="{847C7640-A182-5A04-51CD-44DDE617A044}"/>
              </a:ext>
            </a:extLst>
          </p:cNvPr>
          <p:cNvSpPr>
            <a:spLocks noChangeArrowheads="1"/>
          </p:cNvSpPr>
          <p:nvPr/>
        </p:nvSpPr>
        <p:spPr bwMode="auto">
          <a:xfrm>
            <a:off x="6096000" y="1981200"/>
            <a:ext cx="381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buClrTx/>
              <a:buSzTx/>
            </a:pPr>
            <a:r>
              <a:rPr lang="en-GB" altLang="en-US" sz="2400"/>
              <a:t>Visual field defect (</a:t>
            </a:r>
            <a:r>
              <a:rPr lang="en-GB" altLang="en-US" sz="2400">
                <a:solidFill>
                  <a:srgbClr val="FF0000"/>
                </a:solidFill>
              </a:rPr>
              <a:t>Hemianopia</a:t>
            </a:r>
            <a:r>
              <a:rPr lang="en-GB" altLang="en-US" sz="2400"/>
              <a:t>)</a:t>
            </a:r>
          </a:p>
          <a:p>
            <a:pPr>
              <a:buClrTx/>
              <a:buSzTx/>
            </a:pPr>
            <a:r>
              <a:rPr lang="en-GB" altLang="en-US" sz="2400"/>
              <a:t>Visuo-spatial dysfunction</a:t>
            </a:r>
          </a:p>
          <a:p>
            <a:pPr>
              <a:buClrTx/>
              <a:buSzTx/>
            </a:pPr>
            <a:r>
              <a:rPr lang="en-GB" altLang="en-US" sz="2400"/>
              <a:t>Neglect</a:t>
            </a:r>
          </a:p>
          <a:p>
            <a:pPr>
              <a:buClrTx/>
              <a:buSzTx/>
            </a:pPr>
            <a:r>
              <a:rPr lang="en-GB" altLang="en-US" sz="2400"/>
              <a:t>Difficulty with complex tasks (</a:t>
            </a:r>
            <a:r>
              <a:rPr lang="en-GB" altLang="en-US" sz="2400">
                <a:solidFill>
                  <a:srgbClr val="FF0000"/>
                </a:solidFill>
              </a:rPr>
              <a:t>Dyspraxia</a:t>
            </a:r>
            <a:r>
              <a:rPr lang="en-GB" altLang="en-US" sz="2400"/>
              <a:t>)</a:t>
            </a:r>
          </a:p>
          <a:p>
            <a:pPr>
              <a:buClrTx/>
              <a:buSzTx/>
            </a:pPr>
            <a:r>
              <a:rPr lang="en-GB" altLang="en-US" sz="2400"/>
              <a:t>Memory &amp; personality</a:t>
            </a:r>
          </a:p>
          <a:p>
            <a:pPr>
              <a:buClrTx/>
              <a:buSzTx/>
            </a:pPr>
            <a:r>
              <a:rPr lang="en-GB" altLang="en-US" sz="2400"/>
              <a:t>Mood disturbance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7E2A-A2DB-0AED-204D-DEE26E27D866}"/>
              </a:ext>
            </a:extLst>
          </p:cNvPr>
          <p:cNvSpPr>
            <a:spLocks noGrp="1"/>
          </p:cNvSpPr>
          <p:nvPr>
            <p:ph type="title"/>
          </p:nvPr>
        </p:nvSpPr>
        <p:spPr/>
        <p:txBody>
          <a:bodyPr/>
          <a:lstStyle/>
          <a:p>
            <a:r>
              <a:rPr lang="en-GB" dirty="0"/>
              <a:t>Topics covered</a:t>
            </a:r>
          </a:p>
        </p:txBody>
      </p:sp>
      <p:sp>
        <p:nvSpPr>
          <p:cNvPr id="3" name="Content Placeholder 2">
            <a:extLst>
              <a:ext uri="{FF2B5EF4-FFF2-40B4-BE49-F238E27FC236}">
                <a16:creationId xmlns:a16="http://schemas.microsoft.com/office/drawing/2014/main" id="{D7477630-9A40-45B0-802A-B519B15C4B3D}"/>
              </a:ext>
            </a:extLst>
          </p:cNvPr>
          <p:cNvSpPr>
            <a:spLocks noGrp="1"/>
          </p:cNvSpPr>
          <p:nvPr>
            <p:ph idx="1"/>
          </p:nvPr>
        </p:nvSpPr>
        <p:spPr>
          <a:xfrm>
            <a:off x="907473" y="2583874"/>
            <a:ext cx="8028709" cy="2757054"/>
          </a:xfrm>
        </p:spPr>
        <p:txBody>
          <a:bodyPr>
            <a:normAutofit/>
          </a:bodyPr>
          <a:lstStyle/>
          <a:p>
            <a:r>
              <a:rPr lang="en-GB" sz="2400" dirty="0"/>
              <a:t>Brief overview </a:t>
            </a:r>
          </a:p>
          <a:p>
            <a:r>
              <a:rPr lang="en-GB" sz="2400" dirty="0"/>
              <a:t>SVD and its relevance </a:t>
            </a:r>
          </a:p>
          <a:p>
            <a:r>
              <a:rPr lang="en-GB" sz="2400" dirty="0"/>
              <a:t>Interactive cases</a:t>
            </a:r>
          </a:p>
          <a:p>
            <a:r>
              <a:rPr lang="en-GB" sz="2400" dirty="0"/>
              <a:t>Neuropsychiatric stroke symptoms localization and their management</a:t>
            </a:r>
          </a:p>
          <a:p>
            <a:endParaRPr lang="en-GB" dirty="0"/>
          </a:p>
        </p:txBody>
      </p:sp>
    </p:spTree>
    <p:extLst>
      <p:ext uri="{BB962C8B-B14F-4D97-AF65-F5344CB8AC3E}">
        <p14:creationId xmlns:p14="http://schemas.microsoft.com/office/powerpoint/2010/main" val="11710803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4EC8B7CD-A4F3-7DA8-198B-BE8D3CB0C0FE}"/>
              </a:ext>
            </a:extLst>
          </p:cNvPr>
          <p:cNvSpPr>
            <a:spLocks noGrp="1" noChangeArrowheads="1"/>
          </p:cNvSpPr>
          <p:nvPr>
            <p:ph type="title"/>
          </p:nvPr>
        </p:nvSpPr>
        <p:spPr>
          <a:xfrm>
            <a:off x="2209800" y="381000"/>
            <a:ext cx="7772400" cy="1143000"/>
          </a:xfrm>
        </p:spPr>
        <p:txBody>
          <a:bodyPr/>
          <a:lstStyle/>
          <a:p>
            <a:pPr eaLnBrk="1" hangingPunct="1">
              <a:defRPr/>
            </a:pPr>
            <a:r>
              <a:rPr lang="en-GB" b="1">
                <a:ea typeface="+mj-ea"/>
              </a:rPr>
              <a:t>Brain function</a:t>
            </a:r>
            <a:endParaRPr lang="en-GB">
              <a:ea typeface="+mj-ea"/>
            </a:endParaRPr>
          </a:p>
        </p:txBody>
      </p:sp>
      <p:sp>
        <p:nvSpPr>
          <p:cNvPr id="150531" name="Rectangle 3">
            <a:extLst>
              <a:ext uri="{FF2B5EF4-FFF2-40B4-BE49-F238E27FC236}">
                <a16:creationId xmlns:a16="http://schemas.microsoft.com/office/drawing/2014/main" id="{115E8EBB-C157-A901-61A6-84636A338E13}"/>
              </a:ext>
            </a:extLst>
          </p:cNvPr>
          <p:cNvSpPr>
            <a:spLocks noGrp="1" noChangeArrowheads="1"/>
          </p:cNvSpPr>
          <p:nvPr>
            <p:ph type="body" sz="half" idx="1"/>
          </p:nvPr>
        </p:nvSpPr>
        <p:spPr>
          <a:xfrm>
            <a:off x="1847850" y="1484314"/>
            <a:ext cx="3962400" cy="4416425"/>
          </a:xfrm>
        </p:spPr>
        <p:txBody>
          <a:bodyPr/>
          <a:lstStyle/>
          <a:p>
            <a:pPr eaLnBrk="1" hangingPunct="1">
              <a:lnSpc>
                <a:spcPct val="90000"/>
              </a:lnSpc>
              <a:buFontTx/>
              <a:buNone/>
              <a:defRPr/>
            </a:pPr>
            <a:r>
              <a:rPr lang="en-GB" b="1">
                <a:ea typeface="MS PGothic" pitchFamily="34" charset="-128"/>
              </a:rPr>
              <a:t>LEFT HEMISPHERE</a:t>
            </a:r>
          </a:p>
          <a:p>
            <a:pPr eaLnBrk="1" hangingPunct="1">
              <a:lnSpc>
                <a:spcPct val="90000"/>
              </a:lnSpc>
              <a:buFontTx/>
              <a:buNone/>
              <a:defRPr/>
            </a:pPr>
            <a:r>
              <a:rPr lang="en-GB">
                <a:ea typeface="MS PGothic" pitchFamily="34" charset="-128"/>
              </a:rPr>
              <a:t>(Dominant)</a:t>
            </a:r>
          </a:p>
          <a:p>
            <a:pPr eaLnBrk="1" hangingPunct="1">
              <a:lnSpc>
                <a:spcPct val="90000"/>
              </a:lnSpc>
              <a:buFontTx/>
              <a:buNone/>
              <a:defRPr/>
            </a:pPr>
            <a:endParaRPr lang="en-GB">
              <a:ea typeface="MS PGothic" pitchFamily="34" charset="-128"/>
            </a:endParaRPr>
          </a:p>
          <a:p>
            <a:pPr eaLnBrk="1" hangingPunct="1">
              <a:lnSpc>
                <a:spcPct val="90000"/>
              </a:lnSpc>
              <a:defRPr/>
            </a:pPr>
            <a:r>
              <a:rPr lang="en-GB">
                <a:ea typeface="MS PGothic" pitchFamily="34" charset="-128"/>
              </a:rPr>
              <a:t>Right side power</a:t>
            </a:r>
          </a:p>
          <a:p>
            <a:pPr eaLnBrk="1" hangingPunct="1">
              <a:lnSpc>
                <a:spcPct val="90000"/>
              </a:lnSpc>
              <a:defRPr/>
            </a:pPr>
            <a:r>
              <a:rPr lang="en-GB">
                <a:ea typeface="MS PGothic" pitchFamily="34" charset="-128"/>
              </a:rPr>
              <a:t>Right side sensation</a:t>
            </a:r>
          </a:p>
          <a:p>
            <a:pPr eaLnBrk="1" hangingPunct="1">
              <a:lnSpc>
                <a:spcPct val="90000"/>
              </a:lnSpc>
              <a:defRPr/>
            </a:pPr>
            <a:r>
              <a:rPr lang="en-GB">
                <a:ea typeface="MS PGothic" pitchFamily="34" charset="-128"/>
              </a:rPr>
              <a:t>Right visual field</a:t>
            </a:r>
          </a:p>
          <a:p>
            <a:pPr eaLnBrk="1" hangingPunct="1">
              <a:lnSpc>
                <a:spcPct val="90000"/>
              </a:lnSpc>
              <a:defRPr/>
            </a:pPr>
            <a:r>
              <a:rPr lang="en-GB">
                <a:ea typeface="MS PGothic" pitchFamily="34" charset="-128"/>
              </a:rPr>
              <a:t>Language, calculation</a:t>
            </a:r>
          </a:p>
          <a:p>
            <a:pPr eaLnBrk="1" hangingPunct="1">
              <a:lnSpc>
                <a:spcPct val="90000"/>
              </a:lnSpc>
              <a:defRPr/>
            </a:pPr>
            <a:r>
              <a:rPr lang="en-GB">
                <a:ea typeface="MS PGothic" pitchFamily="34" charset="-128"/>
              </a:rPr>
              <a:t>Memory (verbal)</a:t>
            </a:r>
          </a:p>
        </p:txBody>
      </p:sp>
      <p:sp>
        <p:nvSpPr>
          <p:cNvPr id="150532" name="Rectangle 4">
            <a:extLst>
              <a:ext uri="{FF2B5EF4-FFF2-40B4-BE49-F238E27FC236}">
                <a16:creationId xmlns:a16="http://schemas.microsoft.com/office/drawing/2014/main" id="{CC649467-B567-09E1-DFFB-814129B77911}"/>
              </a:ext>
            </a:extLst>
          </p:cNvPr>
          <p:cNvSpPr>
            <a:spLocks noGrp="1" noChangeArrowheads="1"/>
          </p:cNvSpPr>
          <p:nvPr>
            <p:ph type="body" sz="half" idx="2"/>
          </p:nvPr>
        </p:nvSpPr>
        <p:spPr>
          <a:xfrm>
            <a:off x="6172200" y="1484313"/>
            <a:ext cx="4495800" cy="3816350"/>
          </a:xfrm>
        </p:spPr>
        <p:txBody>
          <a:bodyPr>
            <a:normAutofit fontScale="92500" lnSpcReduction="20000"/>
          </a:bodyPr>
          <a:lstStyle/>
          <a:p>
            <a:pPr eaLnBrk="1" hangingPunct="1">
              <a:buFontTx/>
              <a:buNone/>
              <a:defRPr/>
            </a:pPr>
            <a:r>
              <a:rPr lang="en-GB" b="1">
                <a:ea typeface="MS PGothic" pitchFamily="34" charset="-128"/>
              </a:rPr>
              <a:t>RIGHT HEMISPHERE</a:t>
            </a:r>
          </a:p>
          <a:p>
            <a:pPr eaLnBrk="1" hangingPunct="1">
              <a:buFontTx/>
              <a:buNone/>
              <a:defRPr/>
            </a:pPr>
            <a:r>
              <a:rPr lang="en-GB">
                <a:ea typeface="MS PGothic" pitchFamily="34" charset="-128"/>
              </a:rPr>
              <a:t>(Non-Dominant)</a:t>
            </a:r>
          </a:p>
          <a:p>
            <a:pPr eaLnBrk="1" hangingPunct="1">
              <a:buFontTx/>
              <a:buNone/>
              <a:defRPr/>
            </a:pPr>
            <a:endParaRPr lang="en-GB" sz="1600">
              <a:ea typeface="MS PGothic" pitchFamily="34" charset="-128"/>
            </a:endParaRPr>
          </a:p>
          <a:p>
            <a:pPr eaLnBrk="1" hangingPunct="1">
              <a:defRPr/>
            </a:pPr>
            <a:r>
              <a:rPr lang="en-GB">
                <a:ea typeface="MS PGothic" pitchFamily="34" charset="-128"/>
              </a:rPr>
              <a:t>Left side power</a:t>
            </a:r>
          </a:p>
          <a:p>
            <a:pPr eaLnBrk="1" hangingPunct="1">
              <a:defRPr/>
            </a:pPr>
            <a:r>
              <a:rPr lang="en-GB">
                <a:ea typeface="MS PGothic" pitchFamily="34" charset="-128"/>
              </a:rPr>
              <a:t>Left side sensation</a:t>
            </a:r>
          </a:p>
          <a:p>
            <a:pPr eaLnBrk="1" hangingPunct="1">
              <a:defRPr/>
            </a:pPr>
            <a:r>
              <a:rPr lang="en-GB">
                <a:ea typeface="MS PGothic" pitchFamily="34" charset="-128"/>
              </a:rPr>
              <a:t>Left visual field</a:t>
            </a:r>
          </a:p>
          <a:p>
            <a:pPr eaLnBrk="1" hangingPunct="1">
              <a:defRPr/>
            </a:pPr>
            <a:r>
              <a:rPr lang="en-GB">
                <a:ea typeface="MS PGothic" pitchFamily="34" charset="-128"/>
              </a:rPr>
              <a:t>Visuo-spatial dysfunction</a:t>
            </a:r>
          </a:p>
          <a:p>
            <a:pPr lvl="1" eaLnBrk="1" hangingPunct="1">
              <a:defRPr/>
            </a:pPr>
            <a:r>
              <a:rPr lang="en-GB">
                <a:ea typeface="MS PGothic" pitchFamily="34" charset="-128"/>
              </a:rPr>
              <a:t>Neglect, dyspraxia,</a:t>
            </a:r>
          </a:p>
          <a:p>
            <a:pPr lvl="1" eaLnBrk="1" hangingPunct="1">
              <a:defRPr/>
            </a:pPr>
            <a:r>
              <a:rPr lang="en-GB">
                <a:ea typeface="MS PGothic" pitchFamily="34" charset="-128"/>
              </a:rPr>
              <a:t>sensory &amp; visual inattention</a:t>
            </a:r>
          </a:p>
          <a:p>
            <a:pPr eaLnBrk="1" hangingPunct="1">
              <a:defRPr/>
            </a:pPr>
            <a:r>
              <a:rPr lang="en-GB">
                <a:ea typeface="MS PGothic" pitchFamily="34" charset="-128"/>
              </a:rPr>
              <a:t>Memory (non-verbal)</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ACB0F066-5271-BDFB-5EBC-65B5B169B7C9}"/>
              </a:ext>
            </a:extLst>
          </p:cNvPr>
          <p:cNvSpPr>
            <a:spLocks noGrp="1" noChangeArrowheads="1"/>
          </p:cNvSpPr>
          <p:nvPr>
            <p:ph type="title"/>
          </p:nvPr>
        </p:nvSpPr>
        <p:spPr>
          <a:xfrm>
            <a:off x="1524000" y="304800"/>
            <a:ext cx="9144000" cy="1143000"/>
          </a:xfrm>
        </p:spPr>
        <p:txBody>
          <a:bodyPr/>
          <a:lstStyle/>
          <a:p>
            <a:pPr eaLnBrk="1" hangingPunct="1">
              <a:defRPr/>
            </a:pPr>
            <a:r>
              <a:rPr lang="en-GB" sz="4000" b="1"/>
              <a:t>LATERAL VIEW OF THE BRAIN</a:t>
            </a:r>
            <a:endParaRPr lang="en-GB">
              <a:ea typeface="+mj-ea"/>
            </a:endParaRPr>
          </a:p>
        </p:txBody>
      </p:sp>
      <p:pic>
        <p:nvPicPr>
          <p:cNvPr id="31747" name="Picture 3" descr="Brain anatomy areas">
            <a:extLst>
              <a:ext uri="{FF2B5EF4-FFF2-40B4-BE49-F238E27FC236}">
                <a16:creationId xmlns:a16="http://schemas.microsoft.com/office/drawing/2014/main" id="{DA8FAE4E-5C36-2706-B24B-353C8DBC3C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1" y="1447801"/>
            <a:ext cx="7058025"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0747172-B61C-8266-0600-06C269EB6658}"/>
              </a:ext>
            </a:extLst>
          </p:cNvPr>
          <p:cNvSpPr>
            <a:spLocks noGrp="1" noChangeArrowheads="1"/>
          </p:cNvSpPr>
          <p:nvPr>
            <p:ph type="title"/>
          </p:nvPr>
        </p:nvSpPr>
        <p:spPr/>
        <p:txBody>
          <a:bodyPr/>
          <a:lstStyle/>
          <a:p>
            <a:pPr>
              <a:defRPr/>
            </a:pPr>
            <a:r>
              <a:rPr lang="en-GB" b="1">
                <a:effectLst>
                  <a:outerShdw blurRad="38100" dist="38100" dir="2700000" algn="tl">
                    <a:srgbClr val="C0C0C0"/>
                  </a:outerShdw>
                </a:effectLst>
                <a:ea typeface="MS PGothic" pitchFamily="34" charset="-128"/>
              </a:rPr>
              <a:t>BLOOD SUPPLY OF BRAIN</a:t>
            </a:r>
          </a:p>
        </p:txBody>
      </p:sp>
      <p:sp>
        <p:nvSpPr>
          <p:cNvPr id="14339" name="Rectangle 3">
            <a:extLst>
              <a:ext uri="{FF2B5EF4-FFF2-40B4-BE49-F238E27FC236}">
                <a16:creationId xmlns:a16="http://schemas.microsoft.com/office/drawing/2014/main" id="{8DA92C88-FFC2-4492-15EB-96B40D2731E2}"/>
              </a:ext>
            </a:extLst>
          </p:cNvPr>
          <p:cNvSpPr>
            <a:spLocks noGrp="1" noChangeArrowheads="1"/>
          </p:cNvSpPr>
          <p:nvPr>
            <p:ph type="body" sz="half" idx="2"/>
          </p:nvPr>
        </p:nvSpPr>
        <p:spPr>
          <a:xfrm>
            <a:off x="6858000" y="3048000"/>
            <a:ext cx="3810000" cy="1524000"/>
          </a:xfrm>
        </p:spPr>
        <p:txBody>
          <a:bodyPr>
            <a:normAutofit fontScale="85000" lnSpcReduction="20000"/>
          </a:bodyPr>
          <a:lstStyle/>
          <a:p>
            <a:pPr>
              <a:defRPr/>
            </a:pPr>
            <a:r>
              <a:rPr lang="en-GB">
                <a:ea typeface="MS PGothic" pitchFamily="34" charset="-128"/>
              </a:rPr>
              <a:t>POSTERIOR CIRCULATION</a:t>
            </a:r>
          </a:p>
          <a:p>
            <a:pPr lvl="1">
              <a:defRPr/>
            </a:pPr>
            <a:r>
              <a:rPr lang="en-GB">
                <a:ea typeface="MS PGothic" pitchFamily="34" charset="-128"/>
              </a:rPr>
              <a:t>Vertebral &amp; Basilar</a:t>
            </a:r>
          </a:p>
          <a:p>
            <a:pPr lvl="1">
              <a:defRPr/>
            </a:pPr>
            <a:r>
              <a:rPr lang="en-GB">
                <a:ea typeface="MS PGothic" pitchFamily="34" charset="-128"/>
              </a:rPr>
              <a:t>Posterior cerebral</a:t>
            </a:r>
          </a:p>
          <a:p>
            <a:pPr lvl="1">
              <a:defRPr/>
            </a:pPr>
            <a:r>
              <a:rPr lang="en-GB">
                <a:ea typeface="MS PGothic" pitchFamily="34" charset="-128"/>
              </a:rPr>
              <a:t>Relatively low mortality</a:t>
            </a:r>
          </a:p>
          <a:p>
            <a:pPr lvl="1">
              <a:defRPr/>
            </a:pPr>
            <a:r>
              <a:rPr lang="en-GB">
                <a:ea typeface="MS PGothic" pitchFamily="34" charset="-128"/>
              </a:rPr>
              <a:t> high risk of recurrence</a:t>
            </a:r>
          </a:p>
        </p:txBody>
      </p:sp>
      <p:pic>
        <p:nvPicPr>
          <p:cNvPr id="37892" name="Picture 4" descr="posterior circulation territory">
            <a:extLst>
              <a:ext uri="{FF2B5EF4-FFF2-40B4-BE49-F238E27FC236}">
                <a16:creationId xmlns:a16="http://schemas.microsoft.com/office/drawing/2014/main" id="{B7E478E4-33B0-6D3D-48D5-7258A4DD22A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981200" y="2058989"/>
            <a:ext cx="4572000" cy="3933825"/>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B448EFFD-4579-CB97-2599-C5B81538C262}"/>
              </a:ext>
            </a:extLst>
          </p:cNvPr>
          <p:cNvSpPr>
            <a:spLocks noGrp="1" noChangeArrowheads="1"/>
          </p:cNvSpPr>
          <p:nvPr>
            <p:ph type="title"/>
          </p:nvPr>
        </p:nvSpPr>
        <p:spPr/>
        <p:txBody>
          <a:bodyPr/>
          <a:lstStyle/>
          <a:p>
            <a:pPr eaLnBrk="1" hangingPunct="1">
              <a:defRPr/>
            </a:pPr>
            <a:r>
              <a:rPr lang="en-GB" sz="4000"/>
              <a:t>Vertebral and Basilar Arteries</a:t>
            </a:r>
            <a:endParaRPr lang="en-US" sz="4000"/>
          </a:p>
        </p:txBody>
      </p:sp>
      <p:sp>
        <p:nvSpPr>
          <p:cNvPr id="119811" name="Rectangle 3">
            <a:extLst>
              <a:ext uri="{FF2B5EF4-FFF2-40B4-BE49-F238E27FC236}">
                <a16:creationId xmlns:a16="http://schemas.microsoft.com/office/drawing/2014/main" id="{71C3DBD8-EA57-5F4F-5C78-EB7CA2F7B093}"/>
              </a:ext>
            </a:extLst>
          </p:cNvPr>
          <p:cNvSpPr>
            <a:spLocks noGrp="1" noChangeArrowheads="1"/>
          </p:cNvSpPr>
          <p:nvPr>
            <p:ph type="body" sz="half" idx="1"/>
          </p:nvPr>
        </p:nvSpPr>
        <p:spPr/>
        <p:txBody>
          <a:bodyPr/>
          <a:lstStyle/>
          <a:p>
            <a:pPr eaLnBrk="1" hangingPunct="1">
              <a:defRPr/>
            </a:pPr>
            <a:r>
              <a:rPr lang="en-GB"/>
              <a:t>Brainstem and cerebellum</a:t>
            </a:r>
          </a:p>
          <a:p>
            <a:pPr eaLnBrk="1" hangingPunct="1">
              <a:defRPr/>
            </a:pPr>
            <a:endParaRPr lang="en-GB"/>
          </a:p>
          <a:p>
            <a:pPr eaLnBrk="1" hangingPunct="1">
              <a:buFontTx/>
              <a:buNone/>
              <a:defRPr/>
            </a:pPr>
            <a:r>
              <a:rPr lang="en-GB" sz="3600"/>
              <a:t>Pathology</a:t>
            </a:r>
          </a:p>
          <a:p>
            <a:pPr eaLnBrk="1" hangingPunct="1">
              <a:buFontTx/>
              <a:buNone/>
              <a:defRPr/>
            </a:pPr>
            <a:endParaRPr lang="en-GB" sz="3600"/>
          </a:p>
          <a:p>
            <a:pPr eaLnBrk="1" hangingPunct="1">
              <a:defRPr/>
            </a:pPr>
            <a:r>
              <a:rPr lang="en-GB"/>
              <a:t>Infarction (85%)  </a:t>
            </a:r>
          </a:p>
          <a:p>
            <a:pPr eaLnBrk="1" hangingPunct="1">
              <a:defRPr/>
            </a:pPr>
            <a:r>
              <a:rPr lang="en-GB"/>
              <a:t>haemorrhage (15%)</a:t>
            </a:r>
            <a:endParaRPr lang="en-US"/>
          </a:p>
        </p:txBody>
      </p:sp>
      <p:graphicFrame>
        <p:nvGraphicFramePr>
          <p:cNvPr id="38916" name="Object 4">
            <a:extLst>
              <a:ext uri="{FF2B5EF4-FFF2-40B4-BE49-F238E27FC236}">
                <a16:creationId xmlns:a16="http://schemas.microsoft.com/office/drawing/2014/main" id="{7A273BFD-C863-C83E-3269-8102AA116373}"/>
              </a:ext>
            </a:extLst>
          </p:cNvPr>
          <p:cNvGraphicFramePr>
            <a:graphicFrameLocks noGrp="1" noChangeAspect="1"/>
          </p:cNvGraphicFramePr>
          <p:nvPr>
            <p:ph sz="quarter" idx="3"/>
          </p:nvPr>
        </p:nvGraphicFramePr>
        <p:xfrm>
          <a:off x="5735638" y="1844676"/>
          <a:ext cx="4464050" cy="4175125"/>
        </p:xfrm>
        <a:graphic>
          <a:graphicData uri="http://schemas.openxmlformats.org/presentationml/2006/ole">
            <mc:AlternateContent xmlns:mc="http://schemas.openxmlformats.org/markup-compatibility/2006">
              <mc:Choice xmlns:v="urn:schemas-microsoft-com:vml" Requires="v">
                <p:oleObj spid="_x0000_s2054" name="Bitmap Image" r:id="rId3" imgW="3839111" imgH="3209524" progId="Paint.Picture">
                  <p:embed/>
                </p:oleObj>
              </mc:Choice>
              <mc:Fallback>
                <p:oleObj name="Bitmap Image" r:id="rId3" imgW="3839111" imgH="3209524" progId="Paint.Picture">
                  <p:embed/>
                  <p:pic>
                    <p:nvPicPr>
                      <p:cNvPr id="38916" name="Object 4">
                        <a:extLst>
                          <a:ext uri="{FF2B5EF4-FFF2-40B4-BE49-F238E27FC236}">
                            <a16:creationId xmlns:a16="http://schemas.microsoft.com/office/drawing/2014/main" id="{7A273BFD-C863-C83E-3269-8102AA116373}"/>
                          </a:ext>
                        </a:extLst>
                      </p:cNvPr>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5735638" y="1844676"/>
                        <a:ext cx="4464050" cy="4175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FF3D8AF6-4B11-1780-8F13-93EB194BCB0B}"/>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dirty="0"/>
              <a:t>Brainstem Stroke ( left lateral medullary causing Wallenberg syndrome) MRI DWI</a:t>
            </a:r>
            <a:endParaRPr lang="en-US" altLang="en-US" sz="3200" dirty="0"/>
          </a:p>
        </p:txBody>
      </p:sp>
      <p:pic>
        <p:nvPicPr>
          <p:cNvPr id="39939" name="Picture 3">
            <a:extLst>
              <a:ext uri="{FF2B5EF4-FFF2-40B4-BE49-F238E27FC236}">
                <a16:creationId xmlns:a16="http://schemas.microsoft.com/office/drawing/2014/main" id="{835E8924-6058-3778-9BAD-790440D7182B}"/>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AAA336A-2B34-B612-BF7A-B401A4E27545}"/>
              </a:ext>
            </a:extLst>
          </p:cNvPr>
          <p:cNvSpPr>
            <a:spLocks noGrp="1" noChangeArrowheads="1"/>
          </p:cNvSpPr>
          <p:nvPr>
            <p:ph type="title"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200"/>
              <a:t>MRI T2 Flair (L lateral medullary stroke)</a:t>
            </a:r>
            <a:endParaRPr lang="en-US" altLang="en-US" sz="3200"/>
          </a:p>
        </p:txBody>
      </p:sp>
      <p:pic>
        <p:nvPicPr>
          <p:cNvPr id="40963" name="Picture 3">
            <a:extLst>
              <a:ext uri="{FF2B5EF4-FFF2-40B4-BE49-F238E27FC236}">
                <a16:creationId xmlns:a16="http://schemas.microsoft.com/office/drawing/2014/main" id="{DF838E91-4CCA-E456-8E05-3CE5A3F45802}"/>
              </a:ext>
            </a:extLst>
          </p:cNvPr>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B578B1D-C900-60F2-D643-F3BE32A48445}"/>
              </a:ext>
            </a:extLst>
          </p:cNvPr>
          <p:cNvSpPr>
            <a:spLocks noGrp="1" noChangeArrowheads="1"/>
          </p:cNvSpPr>
          <p:nvPr>
            <p:ph type="title"/>
          </p:nvPr>
        </p:nvSpPr>
        <p:spPr/>
        <p:txBody>
          <a:bodyPr/>
          <a:lstStyle/>
          <a:p>
            <a:pPr>
              <a:defRPr/>
            </a:pPr>
            <a:r>
              <a:rPr lang="en-GB" sz="3600" b="1">
                <a:effectLst>
                  <a:outerShdw blurRad="38100" dist="38100" dir="2700000" algn="tl">
                    <a:srgbClr val="C0C0C0"/>
                  </a:outerShdw>
                </a:effectLst>
                <a:ea typeface="MS PGothic" pitchFamily="34" charset="-128"/>
              </a:rPr>
              <a:t>SYMPTOMS &amp; SIGNS </a:t>
            </a:r>
            <a:endParaRPr lang="en-GB" sz="3600">
              <a:ea typeface="MS PGothic" pitchFamily="34" charset="-128"/>
            </a:endParaRPr>
          </a:p>
        </p:txBody>
      </p:sp>
      <p:sp>
        <p:nvSpPr>
          <p:cNvPr id="15363" name="Rectangle 3">
            <a:extLst>
              <a:ext uri="{FF2B5EF4-FFF2-40B4-BE49-F238E27FC236}">
                <a16:creationId xmlns:a16="http://schemas.microsoft.com/office/drawing/2014/main" id="{20292FA5-36EE-E49F-F02D-3968A4E22813}"/>
              </a:ext>
            </a:extLst>
          </p:cNvPr>
          <p:cNvSpPr>
            <a:spLocks noGrp="1" noChangeArrowheads="1"/>
          </p:cNvSpPr>
          <p:nvPr>
            <p:ph type="body" sz="half" idx="1"/>
          </p:nvPr>
        </p:nvSpPr>
        <p:spPr>
          <a:xfrm>
            <a:off x="1981200" y="1268413"/>
            <a:ext cx="4038600" cy="4857750"/>
          </a:xfrm>
        </p:spPr>
        <p:txBody>
          <a:bodyPr/>
          <a:lstStyle/>
          <a:p>
            <a:pPr>
              <a:lnSpc>
                <a:spcPct val="90000"/>
              </a:lnSpc>
              <a:defRPr/>
            </a:pPr>
            <a:r>
              <a:rPr lang="en-GB" b="1">
                <a:ea typeface="MS PGothic" pitchFamily="34" charset="-128"/>
              </a:rPr>
              <a:t>Cerebellar strokes</a:t>
            </a:r>
          </a:p>
          <a:p>
            <a:pPr>
              <a:lnSpc>
                <a:spcPct val="90000"/>
              </a:lnSpc>
              <a:defRPr/>
            </a:pPr>
            <a:r>
              <a:rPr lang="en-GB">
                <a:ea typeface="MS PGothic" pitchFamily="34" charset="-128"/>
              </a:rPr>
              <a:t>Inco-ordination of limbs</a:t>
            </a:r>
          </a:p>
          <a:p>
            <a:pPr>
              <a:lnSpc>
                <a:spcPct val="90000"/>
              </a:lnSpc>
              <a:defRPr/>
            </a:pPr>
            <a:r>
              <a:rPr lang="en-GB">
                <a:ea typeface="MS PGothic" pitchFamily="34" charset="-128"/>
              </a:rPr>
              <a:t>Poor control of body </a:t>
            </a:r>
          </a:p>
          <a:p>
            <a:pPr>
              <a:lnSpc>
                <a:spcPct val="90000"/>
              </a:lnSpc>
              <a:defRPr/>
            </a:pPr>
            <a:r>
              <a:rPr lang="en-GB">
                <a:ea typeface="MS PGothic" pitchFamily="34" charset="-128"/>
              </a:rPr>
              <a:t>Unsteady walking -feet widely spread</a:t>
            </a:r>
          </a:p>
          <a:p>
            <a:pPr>
              <a:lnSpc>
                <a:spcPct val="90000"/>
              </a:lnSpc>
              <a:defRPr/>
            </a:pPr>
            <a:r>
              <a:rPr lang="en-GB">
                <a:ea typeface="MS PGothic" pitchFamily="34" charset="-128"/>
              </a:rPr>
              <a:t>Jerky movements of eyes (nystagmus)</a:t>
            </a:r>
          </a:p>
          <a:p>
            <a:pPr>
              <a:lnSpc>
                <a:spcPct val="90000"/>
              </a:lnSpc>
              <a:defRPr/>
            </a:pPr>
            <a:r>
              <a:rPr lang="en-GB">
                <a:ea typeface="MS PGothic" pitchFamily="34" charset="-128"/>
              </a:rPr>
              <a:t>Slurred speech (dysarthria)</a:t>
            </a:r>
          </a:p>
          <a:p>
            <a:pPr>
              <a:lnSpc>
                <a:spcPct val="90000"/>
              </a:lnSpc>
              <a:defRPr/>
            </a:pPr>
            <a:endParaRPr lang="en-GB">
              <a:ea typeface="MS PGothic" pitchFamily="34" charset="-128"/>
            </a:endParaRPr>
          </a:p>
        </p:txBody>
      </p:sp>
      <p:sp>
        <p:nvSpPr>
          <p:cNvPr id="15364" name="Rectangle 4">
            <a:extLst>
              <a:ext uri="{FF2B5EF4-FFF2-40B4-BE49-F238E27FC236}">
                <a16:creationId xmlns:a16="http://schemas.microsoft.com/office/drawing/2014/main" id="{F07DCDCD-8FEE-66D6-265E-51EF7C44D80C}"/>
              </a:ext>
            </a:extLst>
          </p:cNvPr>
          <p:cNvSpPr>
            <a:spLocks noGrp="1" noChangeArrowheads="1"/>
          </p:cNvSpPr>
          <p:nvPr>
            <p:ph type="body" sz="half" idx="2"/>
          </p:nvPr>
        </p:nvSpPr>
        <p:spPr>
          <a:xfrm>
            <a:off x="6172200" y="1196975"/>
            <a:ext cx="4038600" cy="4929188"/>
          </a:xfrm>
        </p:spPr>
        <p:txBody>
          <a:bodyPr/>
          <a:lstStyle/>
          <a:p>
            <a:pPr>
              <a:lnSpc>
                <a:spcPct val="90000"/>
              </a:lnSpc>
              <a:defRPr/>
            </a:pPr>
            <a:r>
              <a:rPr lang="en-GB" b="1">
                <a:ea typeface="MS PGothic" pitchFamily="34" charset="-128"/>
              </a:rPr>
              <a:t>Brainstem</a:t>
            </a:r>
          </a:p>
          <a:p>
            <a:pPr>
              <a:lnSpc>
                <a:spcPct val="90000"/>
              </a:lnSpc>
              <a:defRPr/>
            </a:pPr>
            <a:r>
              <a:rPr lang="en-GB" sz="2400">
                <a:ea typeface="MS PGothic" pitchFamily="34" charset="-128"/>
              </a:rPr>
              <a:t> similar to cerebellar but also:</a:t>
            </a:r>
          </a:p>
          <a:p>
            <a:pPr lvl="1">
              <a:lnSpc>
                <a:spcPct val="90000"/>
              </a:lnSpc>
              <a:defRPr/>
            </a:pPr>
            <a:r>
              <a:rPr lang="en-GB">
                <a:ea typeface="MS PGothic" pitchFamily="34" charset="-128"/>
              </a:rPr>
              <a:t>Rotational vertigo (often with vomiting)</a:t>
            </a:r>
          </a:p>
          <a:p>
            <a:pPr lvl="1">
              <a:lnSpc>
                <a:spcPct val="90000"/>
              </a:lnSpc>
              <a:defRPr/>
            </a:pPr>
            <a:r>
              <a:rPr lang="en-GB">
                <a:ea typeface="MS PGothic" pitchFamily="34" charset="-128"/>
              </a:rPr>
              <a:t>Double vision (diplopia)</a:t>
            </a:r>
          </a:p>
          <a:p>
            <a:pPr lvl="1">
              <a:lnSpc>
                <a:spcPct val="90000"/>
              </a:lnSpc>
              <a:defRPr/>
            </a:pPr>
            <a:r>
              <a:rPr lang="en-GB">
                <a:ea typeface="MS PGothic" pitchFamily="34" charset="-128"/>
              </a:rPr>
              <a:t>Limb incoordination</a:t>
            </a:r>
          </a:p>
          <a:p>
            <a:pPr lvl="1">
              <a:lnSpc>
                <a:spcPct val="90000"/>
              </a:lnSpc>
              <a:defRPr/>
            </a:pPr>
            <a:r>
              <a:rPr lang="en-GB">
                <a:ea typeface="MS PGothic" pitchFamily="34" charset="-128"/>
              </a:rPr>
              <a:t>Loss of pain and temp sensation</a:t>
            </a:r>
          </a:p>
          <a:p>
            <a:pPr lvl="1">
              <a:lnSpc>
                <a:spcPct val="90000"/>
              </a:lnSpc>
              <a:defRPr/>
            </a:pPr>
            <a:r>
              <a:rPr lang="en-GB">
                <a:ea typeface="MS PGothic" pitchFamily="34" charset="-128"/>
              </a:rPr>
              <a:t>Hiccups</a:t>
            </a:r>
          </a:p>
          <a:p>
            <a:pPr lvl="1">
              <a:lnSpc>
                <a:spcPct val="90000"/>
              </a:lnSpc>
              <a:defRPr/>
            </a:pPr>
            <a:r>
              <a:rPr lang="en-GB">
                <a:ea typeface="MS PGothic" pitchFamily="34" charset="-128"/>
              </a:rPr>
              <a:t>Bilateral weakness</a:t>
            </a:r>
          </a:p>
          <a:p>
            <a:pPr>
              <a:lnSpc>
                <a:spcPct val="90000"/>
              </a:lnSpc>
              <a:defRPr/>
            </a:pPr>
            <a:endParaRPr lang="en-US">
              <a:ea typeface="MS PGothic" pitchFamily="34" charset="-128"/>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9DD52248-DCB2-864B-8123-5962C3098345}"/>
              </a:ext>
            </a:extLst>
          </p:cNvPr>
          <p:cNvSpPr>
            <a:spLocks noGrp="1" noChangeArrowheads="1"/>
          </p:cNvSpPr>
          <p:nvPr>
            <p:ph type="title"/>
          </p:nvPr>
        </p:nvSpPr>
        <p:spPr/>
        <p:txBody>
          <a:bodyPr/>
          <a:lstStyle/>
          <a:p>
            <a:pPr eaLnBrk="1" hangingPunct="1">
              <a:defRPr/>
            </a:pPr>
            <a:r>
              <a:rPr lang="en-GB">
                <a:ea typeface="MS PGothic" pitchFamily="34" charset="-128"/>
              </a:rPr>
              <a:t>Middle Cerebral Artery</a:t>
            </a:r>
          </a:p>
        </p:txBody>
      </p:sp>
      <p:graphicFrame>
        <p:nvGraphicFramePr>
          <p:cNvPr id="32771" name="Object 3">
            <a:extLst>
              <a:ext uri="{FF2B5EF4-FFF2-40B4-BE49-F238E27FC236}">
                <a16:creationId xmlns:a16="http://schemas.microsoft.com/office/drawing/2014/main" id="{0D0E231E-2D43-DB34-5116-0A4795EE6485}"/>
              </a:ext>
            </a:extLst>
          </p:cNvPr>
          <p:cNvGraphicFramePr>
            <a:graphicFrameLocks noGrp="1" noChangeAspect="1"/>
          </p:cNvGraphicFramePr>
          <p:nvPr>
            <p:ph idx="1"/>
          </p:nvPr>
        </p:nvGraphicFramePr>
        <p:xfrm>
          <a:off x="3048000" y="1828800"/>
          <a:ext cx="6324600" cy="3886200"/>
        </p:xfrm>
        <a:graphic>
          <a:graphicData uri="http://schemas.openxmlformats.org/presentationml/2006/ole">
            <mc:AlternateContent xmlns:mc="http://schemas.openxmlformats.org/markup-compatibility/2006">
              <mc:Choice xmlns:v="urn:schemas-microsoft-com:vml" Requires="v">
                <p:oleObj spid="_x0000_s3078" name="Bitmap Image" r:id="rId3" imgW="5525271" imgH="3134162" progId="Paint.Picture">
                  <p:embed/>
                </p:oleObj>
              </mc:Choice>
              <mc:Fallback>
                <p:oleObj name="Bitmap Image" r:id="rId3" imgW="5525271" imgH="3134162" progId="Paint.Picture">
                  <p:embed/>
                  <p:pic>
                    <p:nvPicPr>
                      <p:cNvPr id="32771" name="Object 3">
                        <a:extLst>
                          <a:ext uri="{FF2B5EF4-FFF2-40B4-BE49-F238E27FC236}">
                            <a16:creationId xmlns:a16="http://schemas.microsoft.com/office/drawing/2014/main" id="{0D0E231E-2D43-DB34-5116-0A4795EE64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828800"/>
                        <a:ext cx="6324600" cy="3886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DE12B312-BCB2-77D9-63F5-7842ED010CA6}"/>
              </a:ext>
            </a:extLst>
          </p:cNvPr>
          <p:cNvSpPr>
            <a:spLocks noGrp="1" noChangeArrowheads="1"/>
          </p:cNvSpPr>
          <p:nvPr>
            <p:ph type="title"/>
          </p:nvPr>
        </p:nvSpPr>
        <p:spPr>
          <a:xfrm>
            <a:off x="2209800" y="228600"/>
            <a:ext cx="7620000" cy="1524000"/>
          </a:xfrm>
        </p:spPr>
        <p:txBody>
          <a:bodyPr>
            <a:normAutofit fontScale="90000"/>
          </a:bodyPr>
          <a:lstStyle/>
          <a:p>
            <a:pPr>
              <a:defRPr/>
            </a:pPr>
            <a:r>
              <a:rPr lang="en-GB" b="1">
                <a:ea typeface="MS PGothic" pitchFamily="34" charset="-128"/>
              </a:rPr>
              <a:t>TACS </a:t>
            </a:r>
            <a:br>
              <a:rPr lang="en-GB" b="1">
                <a:ea typeface="MS PGothic" pitchFamily="34" charset="-128"/>
              </a:rPr>
            </a:br>
            <a:r>
              <a:rPr lang="en-GB" sz="2800" b="1">
                <a:ea typeface="MS PGothic" pitchFamily="34" charset="-128"/>
              </a:rPr>
              <a:t>40% mortality at 1 month, </a:t>
            </a:r>
            <a:br>
              <a:rPr lang="en-GB" sz="2800" b="1">
                <a:ea typeface="MS PGothic" pitchFamily="34" charset="-128"/>
              </a:rPr>
            </a:br>
            <a:r>
              <a:rPr lang="en-GB" sz="2800" b="1">
                <a:ea typeface="MS PGothic" pitchFamily="34" charset="-128"/>
              </a:rPr>
              <a:t>95% chance of dependence at 1 year</a:t>
            </a:r>
            <a:br>
              <a:rPr lang="en-GB" sz="2800" b="1">
                <a:ea typeface="MS PGothic" pitchFamily="34" charset="-128"/>
              </a:rPr>
            </a:br>
            <a:r>
              <a:rPr lang="en-GB" sz="2800" b="1">
                <a:ea typeface="MS PGothic" pitchFamily="34" charset="-128"/>
              </a:rPr>
              <a:t>2/3</a:t>
            </a:r>
            <a:r>
              <a:rPr lang="en-GB" sz="2800" b="1" baseline="30000">
                <a:ea typeface="MS PGothic" pitchFamily="34" charset="-128"/>
              </a:rPr>
              <a:t>rd</a:t>
            </a:r>
            <a:r>
              <a:rPr lang="en-GB" sz="2800" b="1">
                <a:ea typeface="MS PGothic" pitchFamily="34" charset="-128"/>
              </a:rPr>
              <a:t> embolic, in-situ thrombosis 1/3</a:t>
            </a:r>
            <a:r>
              <a:rPr lang="en-GB" sz="2800" b="1" baseline="30000">
                <a:ea typeface="MS PGothic" pitchFamily="34" charset="-128"/>
              </a:rPr>
              <a:t>rd</a:t>
            </a:r>
            <a:r>
              <a:rPr lang="en-GB" sz="2800" b="1">
                <a:ea typeface="MS PGothic" pitchFamily="34" charset="-128"/>
              </a:rPr>
              <a:t> </a:t>
            </a:r>
          </a:p>
        </p:txBody>
      </p:sp>
      <p:pic>
        <p:nvPicPr>
          <p:cNvPr id="34819" name="Picture 3" descr="Untitled-6">
            <a:extLst>
              <a:ext uri="{FF2B5EF4-FFF2-40B4-BE49-F238E27FC236}">
                <a16:creationId xmlns:a16="http://schemas.microsoft.com/office/drawing/2014/main" id="{0E4B2321-F352-393B-BB2E-902BAD5540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250" r="1563"/>
          <a:stretch>
            <a:fillRect/>
          </a:stretch>
        </p:blipFill>
        <p:spPr bwMode="auto">
          <a:xfrm>
            <a:off x="1828800" y="2362201"/>
            <a:ext cx="44958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descr="13">
            <a:extLst>
              <a:ext uri="{FF2B5EF4-FFF2-40B4-BE49-F238E27FC236}">
                <a16:creationId xmlns:a16="http://schemas.microsoft.com/office/drawing/2014/main" id="{7CFCC3D7-D411-8077-A021-1497055A93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8292" r="18292"/>
          <a:stretch>
            <a:fillRect/>
          </a:stretch>
        </p:blipFill>
        <p:spPr bwMode="auto">
          <a:xfrm>
            <a:off x="6705600" y="2362200"/>
            <a:ext cx="3962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5">
            <a:extLst>
              <a:ext uri="{FF2B5EF4-FFF2-40B4-BE49-F238E27FC236}">
                <a16:creationId xmlns:a16="http://schemas.microsoft.com/office/drawing/2014/main" id="{7A40408D-386A-1075-8869-042E91E857CA}"/>
              </a:ext>
            </a:extLst>
          </p:cNvPr>
          <p:cNvSpPr>
            <a:spLocks noGrp="1" noChangeArrowheads="1"/>
          </p:cNvSpPr>
          <p:nvPr>
            <p:ph type="body" idx="1"/>
          </p:nvPr>
        </p:nvSpPr>
        <p:spPr>
          <a:xfrm>
            <a:off x="2363788" y="1906588"/>
            <a:ext cx="7770812" cy="4114800"/>
          </a:xfrm>
        </p:spPr>
        <p:txBody>
          <a:bodyPr/>
          <a:lstStyle/>
          <a:p>
            <a:pPr>
              <a:buFontTx/>
              <a:buNone/>
              <a:defRPr/>
            </a:pPr>
            <a:r>
              <a:rPr lang="en-GB" sz="1800">
                <a:ea typeface="MS PGothic" pitchFamily="34" charset="-128"/>
              </a:rPr>
              <a:t>							</a:t>
            </a:r>
            <a:endParaRPr lang="en-GB">
              <a:ea typeface="MS PGothic" pitchFamily="34"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33" name="Rectangle 9">
            <a:extLst>
              <a:ext uri="{FF2B5EF4-FFF2-40B4-BE49-F238E27FC236}">
                <a16:creationId xmlns:a16="http://schemas.microsoft.com/office/drawing/2014/main" id="{243F6A72-0E90-9B7D-BB79-123A509A9714}"/>
              </a:ext>
            </a:extLst>
          </p:cNvPr>
          <p:cNvSpPr>
            <a:spLocks noGrp="1" noChangeArrowheads="1"/>
          </p:cNvSpPr>
          <p:nvPr>
            <p:ph type="title"/>
          </p:nvPr>
        </p:nvSpPr>
        <p:spPr/>
        <p:txBody>
          <a:bodyPr/>
          <a:lstStyle/>
          <a:p>
            <a:pPr eaLnBrk="1" hangingPunct="1">
              <a:defRPr/>
            </a:pPr>
            <a:endParaRPr lang="en-GB">
              <a:ea typeface="+mj-ea"/>
            </a:endParaRPr>
          </a:p>
        </p:txBody>
      </p:sp>
      <p:sp>
        <p:nvSpPr>
          <p:cNvPr id="129034" name="Rectangle 10">
            <a:extLst>
              <a:ext uri="{FF2B5EF4-FFF2-40B4-BE49-F238E27FC236}">
                <a16:creationId xmlns:a16="http://schemas.microsoft.com/office/drawing/2014/main" id="{33B6780C-3D5C-DE4D-F9D3-76CA11DD5B1A}"/>
              </a:ext>
            </a:extLst>
          </p:cNvPr>
          <p:cNvSpPr>
            <a:spLocks noGrp="1" noChangeArrowheads="1"/>
          </p:cNvSpPr>
          <p:nvPr>
            <p:ph type="body" sz="half" idx="1"/>
          </p:nvPr>
        </p:nvSpPr>
        <p:spPr/>
        <p:txBody>
          <a:bodyPr/>
          <a:lstStyle/>
          <a:p>
            <a:pPr eaLnBrk="1" hangingPunct="1">
              <a:buFontTx/>
              <a:buNone/>
              <a:defRPr/>
            </a:pPr>
            <a:r>
              <a:rPr lang="en-GB">
                <a:ea typeface="+mn-ea"/>
              </a:rPr>
              <a:t>Total MCA infarction</a:t>
            </a:r>
          </a:p>
          <a:p>
            <a:pPr eaLnBrk="1" hangingPunct="1">
              <a:buFontTx/>
              <a:buNone/>
              <a:defRPr/>
            </a:pPr>
            <a:endParaRPr lang="en-US" sz="1600"/>
          </a:p>
        </p:txBody>
      </p:sp>
      <p:sp>
        <p:nvSpPr>
          <p:cNvPr id="129035" name="Rectangle 11">
            <a:extLst>
              <a:ext uri="{FF2B5EF4-FFF2-40B4-BE49-F238E27FC236}">
                <a16:creationId xmlns:a16="http://schemas.microsoft.com/office/drawing/2014/main" id="{FA6DCC3D-58E2-3EFF-D9A9-0E7C51354393}"/>
              </a:ext>
            </a:extLst>
          </p:cNvPr>
          <p:cNvSpPr>
            <a:spLocks noGrp="1" noChangeArrowheads="1"/>
          </p:cNvSpPr>
          <p:nvPr>
            <p:ph type="body" sz="half" idx="2"/>
          </p:nvPr>
        </p:nvSpPr>
        <p:spPr/>
        <p:txBody>
          <a:bodyPr/>
          <a:lstStyle/>
          <a:p>
            <a:pPr eaLnBrk="1" hangingPunct="1">
              <a:buFontTx/>
              <a:buNone/>
              <a:defRPr/>
            </a:pPr>
            <a:r>
              <a:rPr lang="en-GB">
                <a:ea typeface="+mn-ea"/>
              </a:rPr>
              <a:t>Partial MCA infarction</a:t>
            </a:r>
            <a:endParaRPr lang="en-US">
              <a:ea typeface="+mn-ea"/>
            </a:endParaRPr>
          </a:p>
        </p:txBody>
      </p:sp>
      <p:graphicFrame>
        <p:nvGraphicFramePr>
          <p:cNvPr id="35845" name="Object 6">
            <a:extLst>
              <a:ext uri="{FF2B5EF4-FFF2-40B4-BE49-F238E27FC236}">
                <a16:creationId xmlns:a16="http://schemas.microsoft.com/office/drawing/2014/main" id="{2BBA92D2-6BE1-4797-A093-E5D80F3B0A77}"/>
              </a:ext>
            </a:extLst>
          </p:cNvPr>
          <p:cNvGraphicFramePr>
            <a:graphicFrameLocks noGrp="1" noChangeAspect="1"/>
          </p:cNvGraphicFramePr>
          <p:nvPr>
            <p:ph sz="half" idx="4294967295"/>
          </p:nvPr>
        </p:nvGraphicFramePr>
        <p:xfrm>
          <a:off x="6600825" y="2636839"/>
          <a:ext cx="2933700" cy="3248025"/>
        </p:xfrm>
        <a:graphic>
          <a:graphicData uri="http://schemas.openxmlformats.org/presentationml/2006/ole">
            <mc:AlternateContent xmlns:mc="http://schemas.openxmlformats.org/markup-compatibility/2006">
              <mc:Choice xmlns:v="urn:schemas-microsoft-com:vml" Requires="v">
                <p:oleObj spid="_x0000_s4106" name="Bitmap Image" r:id="rId3" imgW="2933333" imgH="3247619" progId="Paint.Picture">
                  <p:embed/>
                </p:oleObj>
              </mc:Choice>
              <mc:Fallback>
                <p:oleObj name="Bitmap Image" r:id="rId3" imgW="2933333" imgH="3247619" progId="Paint.Picture">
                  <p:embed/>
                  <p:pic>
                    <p:nvPicPr>
                      <p:cNvPr id="35845" name="Object 6">
                        <a:extLst>
                          <a:ext uri="{FF2B5EF4-FFF2-40B4-BE49-F238E27FC236}">
                            <a16:creationId xmlns:a16="http://schemas.microsoft.com/office/drawing/2014/main" id="{2BBA92D2-6BE1-4797-A093-E5D80F3B0A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0825" y="2636839"/>
                        <a:ext cx="2933700" cy="324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35846" name="Object 12">
            <a:extLst>
              <a:ext uri="{FF2B5EF4-FFF2-40B4-BE49-F238E27FC236}">
                <a16:creationId xmlns:a16="http://schemas.microsoft.com/office/drawing/2014/main" id="{17DFF6B5-519F-FEFE-0AF4-26DA2A6A0A72}"/>
              </a:ext>
            </a:extLst>
          </p:cNvPr>
          <p:cNvGraphicFramePr>
            <a:graphicFrameLocks noChangeAspect="1"/>
          </p:cNvGraphicFramePr>
          <p:nvPr/>
        </p:nvGraphicFramePr>
        <p:xfrm>
          <a:off x="2424114" y="2636838"/>
          <a:ext cx="2524125" cy="3238500"/>
        </p:xfrm>
        <a:graphic>
          <a:graphicData uri="http://schemas.openxmlformats.org/presentationml/2006/ole">
            <mc:AlternateContent xmlns:mc="http://schemas.openxmlformats.org/markup-compatibility/2006">
              <mc:Choice xmlns:v="urn:schemas-microsoft-com:vml" Requires="v">
                <p:oleObj spid="_x0000_s4107" name="Bitmap Image" r:id="rId5" imgW="2523810" imgH="3238952" progId="Paint.Picture">
                  <p:embed/>
                </p:oleObj>
              </mc:Choice>
              <mc:Fallback>
                <p:oleObj name="Bitmap Image" r:id="rId5" imgW="2523810" imgH="3238952" progId="Paint.Picture">
                  <p:embed/>
                  <p:pic>
                    <p:nvPicPr>
                      <p:cNvPr id="35846" name="Object 12">
                        <a:extLst>
                          <a:ext uri="{FF2B5EF4-FFF2-40B4-BE49-F238E27FC236}">
                            <a16:creationId xmlns:a16="http://schemas.microsoft.com/office/drawing/2014/main" id="{17DFF6B5-519F-FEFE-0AF4-26DA2A6A0A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4114" y="2636838"/>
                        <a:ext cx="2524125" cy="323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a:extLst>
              <a:ext uri="{FF2B5EF4-FFF2-40B4-BE49-F238E27FC236}">
                <a16:creationId xmlns:a16="http://schemas.microsoft.com/office/drawing/2014/main" id="{9BAB92A1-347F-4A80-6539-68A72B15F3D3}"/>
              </a:ext>
            </a:extLst>
          </p:cNvPr>
          <p:cNvSpPr>
            <a:spLocks noGrp="1"/>
          </p:cNvSpPr>
          <p:nvPr>
            <p:ph idx="1"/>
          </p:nvPr>
        </p:nvSpPr>
        <p:spPr/>
        <p:txBody>
          <a:bodyPr>
            <a:normAutofit fontScale="92500" lnSpcReduction="20000"/>
          </a:bodyPr>
          <a:lstStyle/>
          <a:p>
            <a:pPr eaLnBrk="1" hangingPunct="1">
              <a:defRPr/>
            </a:pPr>
            <a:r>
              <a:rPr lang="en-GB" dirty="0"/>
              <a:t>100,000 new &amp; recurrent Strokes annually</a:t>
            </a:r>
          </a:p>
          <a:p>
            <a:pPr eaLnBrk="1" hangingPunct="1">
              <a:defRPr/>
            </a:pPr>
            <a:r>
              <a:rPr lang="en-GB" dirty="0"/>
              <a:t>60-79 yrs old: 6-8%; 80 yrs and over 10% or more</a:t>
            </a:r>
          </a:p>
          <a:p>
            <a:pPr eaLnBrk="1" hangingPunct="1">
              <a:defRPr/>
            </a:pPr>
            <a:r>
              <a:rPr lang="en-GB" dirty="0"/>
              <a:t>1.4 million are living with the effects of Stroke</a:t>
            </a:r>
          </a:p>
          <a:p>
            <a:pPr eaLnBrk="1" hangingPunct="1">
              <a:defRPr/>
            </a:pPr>
            <a:r>
              <a:rPr lang="en-GB" dirty="0"/>
              <a:t>11% of all death </a:t>
            </a:r>
          </a:p>
          <a:p>
            <a:pPr eaLnBrk="1" hangingPunct="1">
              <a:defRPr/>
            </a:pPr>
            <a:r>
              <a:rPr lang="en-GB" dirty="0"/>
              <a:t>5-6% death rate/annum (decreasing and hospital admissions increasing)</a:t>
            </a:r>
          </a:p>
          <a:p>
            <a:pPr eaLnBrk="1" hangingPunct="1">
              <a:defRPr/>
            </a:pPr>
            <a:r>
              <a:rPr lang="en-GB" dirty="0"/>
              <a:t>High burden in deprived areas</a:t>
            </a:r>
          </a:p>
          <a:p>
            <a:pPr eaLnBrk="1" hangingPunct="1">
              <a:defRPr/>
            </a:pPr>
            <a:r>
              <a:rPr lang="en-GB" dirty="0"/>
              <a:t>Most survivors are women</a:t>
            </a:r>
          </a:p>
          <a:p>
            <a:pPr eaLnBrk="1" hangingPunct="1">
              <a:defRPr/>
            </a:pPr>
            <a:r>
              <a:rPr lang="en-GB" dirty="0"/>
              <a:t>Mortality 25% at 30 days</a:t>
            </a:r>
          </a:p>
          <a:p>
            <a:pPr eaLnBrk="1" hangingPunct="1">
              <a:defRPr/>
            </a:pPr>
            <a:r>
              <a:rPr lang="en-GB" dirty="0"/>
              <a:t>Leading cause of cognitive impairment</a:t>
            </a:r>
          </a:p>
          <a:p>
            <a:pPr eaLnBrk="1" hangingPunct="1">
              <a:defRPr/>
            </a:pPr>
            <a:r>
              <a:rPr lang="en-GB" dirty="0"/>
              <a:t>Costs £8 billions/year ( 3-4 for NHS care) </a:t>
            </a:r>
          </a:p>
          <a:p>
            <a:pPr eaLnBrk="1" hangingPunct="1">
              <a:defRPr/>
            </a:pPr>
            <a:endParaRPr lang="en-GB" dirty="0"/>
          </a:p>
        </p:txBody>
      </p:sp>
      <p:sp>
        <p:nvSpPr>
          <p:cNvPr id="21507" name="Title 1">
            <a:extLst>
              <a:ext uri="{FF2B5EF4-FFF2-40B4-BE49-F238E27FC236}">
                <a16:creationId xmlns:a16="http://schemas.microsoft.com/office/drawing/2014/main" id="{0D2AC68E-7A5E-60F6-FA7E-040A1DEC71DC}"/>
              </a:ext>
            </a:extLst>
          </p:cNvPr>
          <p:cNvSpPr>
            <a:spLocks noGrp="1"/>
          </p:cNvSpPr>
          <p:nvPr>
            <p:ph type="title"/>
          </p:nvPr>
        </p:nvSpPr>
        <p:spPr/>
        <p:txBody>
          <a:bodyPr/>
          <a:lstStyle/>
          <a:p>
            <a:pPr eaLnBrk="1" hangingPunct="1">
              <a:defRPr/>
            </a:pPr>
            <a:r>
              <a:rPr lang="en-GB" dirty="0"/>
              <a:t>Epidemiology of stroke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D97AFA-FF4E-CC0D-C982-CBE3350F80E1}"/>
              </a:ext>
            </a:extLst>
          </p:cNvPr>
          <p:cNvSpPr>
            <a:spLocks noGrp="1" noChangeArrowheads="1"/>
          </p:cNvSpPr>
          <p:nvPr>
            <p:ph type="title"/>
          </p:nvPr>
        </p:nvSpPr>
        <p:spPr>
          <a:xfrm>
            <a:off x="2208214" y="1"/>
            <a:ext cx="7773987" cy="2276475"/>
          </a:xfrm>
        </p:spPr>
        <p:txBody>
          <a:bodyPr/>
          <a:lstStyle/>
          <a:p>
            <a:pPr>
              <a:defRPr/>
            </a:pPr>
            <a:r>
              <a:rPr lang="en-US" sz="4000" b="1">
                <a:ea typeface="MS PGothic" pitchFamily="34" charset="-128"/>
              </a:rPr>
              <a:t>LACUNAR STROKE</a:t>
            </a:r>
            <a:br>
              <a:rPr lang="en-US" sz="4800" b="1">
                <a:ea typeface="MS PGothic" pitchFamily="34" charset="-128"/>
              </a:rPr>
            </a:br>
            <a:r>
              <a:rPr lang="en-US" sz="3100" b="1">
                <a:ea typeface="MS PGothic" pitchFamily="34" charset="-128"/>
              </a:rPr>
              <a:t>Low mortality, but relatively high proportion (30%) dependent at 1 year</a:t>
            </a:r>
            <a:br>
              <a:rPr lang="en-US" sz="3100" b="1">
                <a:ea typeface="MS PGothic" pitchFamily="34" charset="-128"/>
              </a:rPr>
            </a:br>
            <a:r>
              <a:rPr lang="en-US" sz="2400" b="1">
                <a:ea typeface="MS PGothic" pitchFamily="34" charset="-128"/>
              </a:rPr>
              <a:t>thrombotic occlusions of small deep end arteries</a:t>
            </a:r>
          </a:p>
        </p:txBody>
      </p:sp>
      <p:pic>
        <p:nvPicPr>
          <p:cNvPr id="36867" name="Picture 3" descr="1">
            <a:extLst>
              <a:ext uri="{FF2B5EF4-FFF2-40B4-BE49-F238E27FC236}">
                <a16:creationId xmlns:a16="http://schemas.microsoft.com/office/drawing/2014/main" id="{E0F59E24-87FF-0D71-89A0-DCE535B39C00}"/>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l="18867" r="22641"/>
          <a:stretch>
            <a:fillRect/>
          </a:stretch>
        </p:blipFill>
        <p:spPr>
          <a:xfrm>
            <a:off x="8461639" y="2437540"/>
            <a:ext cx="3298825" cy="3695700"/>
          </a:xfrm>
        </p:spPr>
      </p:pic>
      <p:pic>
        <p:nvPicPr>
          <p:cNvPr id="36868" name="Picture 4" descr="19">
            <a:extLst>
              <a:ext uri="{FF2B5EF4-FFF2-40B4-BE49-F238E27FC236}">
                <a16:creationId xmlns:a16="http://schemas.microsoft.com/office/drawing/2014/main" id="{5EA18BF7-8FDB-52FD-2C70-F49274DDDC1F}"/>
              </a:ext>
            </a:extLst>
          </p:cNvPr>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l="10001" r="12000"/>
          <a:stretch>
            <a:fillRect/>
          </a:stretch>
        </p:blipFill>
        <p:spPr>
          <a:xfrm>
            <a:off x="3931749" y="3152168"/>
            <a:ext cx="4051205" cy="2858713"/>
          </a:xfrm>
        </p:spPr>
      </p:pic>
      <p:sp>
        <p:nvSpPr>
          <p:cNvPr id="3" name="TextBox 2">
            <a:extLst>
              <a:ext uri="{FF2B5EF4-FFF2-40B4-BE49-F238E27FC236}">
                <a16:creationId xmlns:a16="http://schemas.microsoft.com/office/drawing/2014/main" id="{ECB606D0-1EB2-E2A2-3A69-D651D13EC646}"/>
              </a:ext>
            </a:extLst>
          </p:cNvPr>
          <p:cNvSpPr txBox="1"/>
          <p:nvPr/>
        </p:nvSpPr>
        <p:spPr>
          <a:xfrm>
            <a:off x="132348" y="3231244"/>
            <a:ext cx="3456500" cy="1815882"/>
          </a:xfrm>
          <a:prstGeom prst="rect">
            <a:avLst/>
          </a:prstGeom>
          <a:noFill/>
        </p:spPr>
        <p:txBody>
          <a:bodyPr wrap="square">
            <a:spAutoFit/>
          </a:bodyPr>
          <a:lstStyle/>
          <a:p>
            <a:pPr eaLnBrk="1" hangingPunct="1"/>
            <a:r>
              <a:rPr lang="en-GB" altLang="en-US" sz="1600" u="sng" dirty="0"/>
              <a:t>Common syndromes:</a:t>
            </a:r>
          </a:p>
          <a:p>
            <a:pPr eaLnBrk="1" hangingPunct="1"/>
            <a:endParaRPr lang="en-GB" altLang="en-US" sz="1600" u="sng" dirty="0"/>
          </a:p>
          <a:p>
            <a:pPr eaLnBrk="1" hangingPunct="1"/>
            <a:r>
              <a:rPr lang="en-GB" altLang="en-US" sz="1600" dirty="0"/>
              <a:t>pure motor hemiparesis</a:t>
            </a:r>
          </a:p>
          <a:p>
            <a:pPr eaLnBrk="1" hangingPunct="1"/>
            <a:r>
              <a:rPr lang="en-GB" altLang="en-US" sz="1600" dirty="0"/>
              <a:t>hemisensory loss</a:t>
            </a:r>
          </a:p>
          <a:p>
            <a:pPr eaLnBrk="1" hangingPunct="1"/>
            <a:r>
              <a:rPr lang="en-GB" altLang="en-US" sz="1600" dirty="0"/>
              <a:t>sensorimotor stroke</a:t>
            </a:r>
          </a:p>
          <a:p>
            <a:pPr eaLnBrk="1" hangingPunct="1"/>
            <a:r>
              <a:rPr lang="en-GB" altLang="en-US" sz="1600" dirty="0"/>
              <a:t>ataxic hemiparesis</a:t>
            </a:r>
          </a:p>
          <a:p>
            <a:pPr eaLnBrk="1" hangingPunct="1"/>
            <a:r>
              <a:rPr lang="en-GB" altLang="en-US" sz="1600" dirty="0"/>
              <a:t>dysarthria clumsy hand syndrome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BB082-4C12-6DA3-9BDF-A876D98BDE4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0956EC7-CB2B-9715-F4CF-75CD2A31D340}"/>
              </a:ext>
            </a:extLst>
          </p:cNvPr>
          <p:cNvSpPr>
            <a:spLocks noGrp="1"/>
          </p:cNvSpPr>
          <p:nvPr>
            <p:ph idx="1"/>
          </p:nvPr>
        </p:nvSpPr>
        <p:spPr/>
        <p:txBody>
          <a:bodyPr/>
          <a:lstStyle/>
          <a:p>
            <a:r>
              <a:rPr lang="en-GB" sz="2000" dirty="0"/>
              <a:t>Most causes are arteriolosclerosis of deep vessels related to the usual vascular risk factors</a:t>
            </a:r>
          </a:p>
          <a:p>
            <a:r>
              <a:rPr lang="en-GB" sz="2000" dirty="0"/>
              <a:t>Sporadic or hereditary Cerebral amyloid angiopathy</a:t>
            </a:r>
          </a:p>
          <a:p>
            <a:r>
              <a:rPr lang="en-GB" sz="2000" dirty="0"/>
              <a:t>Inherited of genetic SVD; CADASIL, CARASIL, COL4A1, MELAS, Fabry’s disease etc</a:t>
            </a:r>
          </a:p>
          <a:p>
            <a:r>
              <a:rPr lang="en-GB" sz="2000" dirty="0"/>
              <a:t>Inflammatory or immunological conditions: Sjogren’s, Wegner’s granulomatosis, Churg-Strauss, microscopic polyangiitis, Henoch-</a:t>
            </a:r>
            <a:r>
              <a:rPr lang="en-GB" sz="2000" dirty="0" err="1"/>
              <a:t>Sh</a:t>
            </a:r>
            <a:r>
              <a:rPr lang="az-Cyrl-AZ" sz="2000" dirty="0"/>
              <a:t>ӧ</a:t>
            </a:r>
            <a:r>
              <a:rPr lang="en-GB" sz="2000" dirty="0" err="1"/>
              <a:t>nleine</a:t>
            </a:r>
            <a:r>
              <a:rPr lang="en-GB" sz="2000" dirty="0"/>
              <a:t> Purpura, </a:t>
            </a:r>
            <a:r>
              <a:rPr lang="en-GB" sz="2000" dirty="0" err="1"/>
              <a:t>Cryoglobulonaemic</a:t>
            </a:r>
            <a:r>
              <a:rPr lang="en-GB" sz="2000" dirty="0"/>
              <a:t> vasculitis, SLE, Sneddon syndrome, cutaneous leukocytoclastic angiitis, primary angiitis, rheumatoid vasculitis, scleroderma, </a:t>
            </a:r>
            <a:r>
              <a:rPr lang="en-GB" sz="2000" dirty="0" err="1"/>
              <a:t>dermatomysositis</a:t>
            </a:r>
            <a:endParaRPr lang="en-GB" sz="2000" dirty="0"/>
          </a:p>
          <a:p>
            <a:r>
              <a:rPr lang="en-GB" sz="2000" dirty="0"/>
              <a:t>HIV related, post radiation angiopathy, non-amyloid micro-vessel degeneration in Alzheimer’s disease</a:t>
            </a:r>
          </a:p>
        </p:txBody>
      </p:sp>
    </p:spTree>
    <p:extLst>
      <p:ext uri="{BB962C8B-B14F-4D97-AF65-F5344CB8AC3E}">
        <p14:creationId xmlns:p14="http://schemas.microsoft.com/office/powerpoint/2010/main" val="23156125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829D3-FE9B-937E-8D29-0393BFF82AE2}"/>
              </a:ext>
            </a:extLst>
          </p:cNvPr>
          <p:cNvSpPr>
            <a:spLocks noGrp="1"/>
          </p:cNvSpPr>
          <p:nvPr>
            <p:ph type="title"/>
          </p:nvPr>
        </p:nvSpPr>
        <p:spPr/>
        <p:txBody>
          <a:bodyPr/>
          <a:lstStyle/>
          <a:p>
            <a:r>
              <a:rPr lang="en-GB" dirty="0"/>
              <a:t>Risk factors</a:t>
            </a:r>
          </a:p>
        </p:txBody>
      </p:sp>
      <p:sp>
        <p:nvSpPr>
          <p:cNvPr id="3" name="Content Placeholder 2">
            <a:extLst>
              <a:ext uri="{FF2B5EF4-FFF2-40B4-BE49-F238E27FC236}">
                <a16:creationId xmlns:a16="http://schemas.microsoft.com/office/drawing/2014/main" id="{F2B2F25B-4ECC-3376-7364-EF6A821691AC}"/>
              </a:ext>
            </a:extLst>
          </p:cNvPr>
          <p:cNvSpPr>
            <a:spLocks noGrp="1"/>
          </p:cNvSpPr>
          <p:nvPr>
            <p:ph sz="half" idx="1"/>
          </p:nvPr>
        </p:nvSpPr>
        <p:spPr/>
        <p:txBody>
          <a:bodyPr/>
          <a:lstStyle/>
          <a:p>
            <a:r>
              <a:rPr lang="en-GB" dirty="0"/>
              <a:t>Smoking</a:t>
            </a:r>
          </a:p>
          <a:p>
            <a:r>
              <a:rPr lang="en-GB" dirty="0"/>
              <a:t>Obesity </a:t>
            </a:r>
          </a:p>
          <a:p>
            <a:r>
              <a:rPr lang="en-GB" dirty="0"/>
              <a:t>Sleep apnoea</a:t>
            </a:r>
          </a:p>
          <a:p>
            <a:r>
              <a:rPr lang="en-GB" dirty="0"/>
              <a:t>Hypertension</a:t>
            </a:r>
          </a:p>
          <a:p>
            <a:r>
              <a:rPr lang="en-GB" dirty="0"/>
              <a:t>Heavy alcohol use</a:t>
            </a:r>
          </a:p>
          <a:p>
            <a:r>
              <a:rPr lang="en-GB" dirty="0"/>
              <a:t>High cholesterol</a:t>
            </a:r>
          </a:p>
          <a:p>
            <a:r>
              <a:rPr lang="en-GB" dirty="0"/>
              <a:t>Heart disease</a:t>
            </a:r>
          </a:p>
          <a:p>
            <a:endParaRPr lang="en-GB" dirty="0"/>
          </a:p>
        </p:txBody>
      </p:sp>
      <p:sp>
        <p:nvSpPr>
          <p:cNvPr id="4" name="Content Placeholder 3">
            <a:extLst>
              <a:ext uri="{FF2B5EF4-FFF2-40B4-BE49-F238E27FC236}">
                <a16:creationId xmlns:a16="http://schemas.microsoft.com/office/drawing/2014/main" id="{887B48D7-F9FB-4D9D-41FB-0B2A1347FC77}"/>
              </a:ext>
            </a:extLst>
          </p:cNvPr>
          <p:cNvSpPr>
            <a:spLocks noGrp="1"/>
          </p:cNvSpPr>
          <p:nvPr>
            <p:ph sz="half" idx="2"/>
          </p:nvPr>
        </p:nvSpPr>
        <p:spPr/>
        <p:txBody>
          <a:bodyPr/>
          <a:lstStyle/>
          <a:p>
            <a:r>
              <a:rPr lang="en-GB" dirty="0"/>
              <a:t>Diabetes</a:t>
            </a:r>
          </a:p>
          <a:p>
            <a:r>
              <a:rPr lang="en-GB" dirty="0"/>
              <a:t>Too much salt </a:t>
            </a:r>
          </a:p>
          <a:p>
            <a:r>
              <a:rPr lang="en-GB" dirty="0"/>
              <a:t>Lack of exercise</a:t>
            </a:r>
          </a:p>
          <a:p>
            <a:r>
              <a:rPr lang="en-GB" dirty="0"/>
              <a:t>Genetics</a:t>
            </a:r>
          </a:p>
          <a:p>
            <a:r>
              <a:rPr lang="en-GB" dirty="0"/>
              <a:t>Inflammatory </a:t>
            </a:r>
          </a:p>
          <a:p>
            <a:r>
              <a:rPr lang="en-GB" dirty="0"/>
              <a:t>Immunological</a:t>
            </a:r>
          </a:p>
          <a:p>
            <a:endParaRPr lang="en-GB" dirty="0"/>
          </a:p>
          <a:p>
            <a:endParaRPr lang="en-GB" dirty="0"/>
          </a:p>
        </p:txBody>
      </p:sp>
    </p:spTree>
    <p:extLst>
      <p:ext uri="{BB962C8B-B14F-4D97-AF65-F5344CB8AC3E}">
        <p14:creationId xmlns:p14="http://schemas.microsoft.com/office/powerpoint/2010/main" val="258629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1926053-E95D-E52E-0F5B-A5CAA8F7034F}"/>
              </a:ext>
            </a:extLst>
          </p:cNvPr>
          <p:cNvSpPr>
            <a:spLocks noGrp="1" noChangeArrowheads="1"/>
          </p:cNvSpPr>
          <p:nvPr>
            <p:ph type="title"/>
          </p:nvPr>
        </p:nvSpPr>
        <p:spPr/>
        <p:txBody>
          <a:bodyPr>
            <a:normAutofit/>
          </a:bodyPr>
          <a:lstStyle/>
          <a:p>
            <a:pPr eaLnBrk="1" hangingPunct="1"/>
            <a:r>
              <a:rPr lang="en-GB" altLang="en-US" sz="2800" dirty="0"/>
              <a:t>Cerebral small vessel disease and lacunar stroke</a:t>
            </a:r>
            <a:endParaRPr lang="en-US" altLang="en-US" sz="2800" dirty="0"/>
          </a:p>
        </p:txBody>
      </p:sp>
      <p:pic>
        <p:nvPicPr>
          <p:cNvPr id="25606" name="Picture 10" descr="http://pn.bmj.com/content/8/4/222/F3.large.jpg">
            <a:extLst>
              <a:ext uri="{FF2B5EF4-FFF2-40B4-BE49-F238E27FC236}">
                <a16:creationId xmlns:a16="http://schemas.microsoft.com/office/drawing/2014/main" id="{F9927160-ED1E-3D88-2761-B1C2E8FEC0C4}"/>
              </a:ext>
            </a:extLst>
          </p:cNvPr>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643" y="1559269"/>
            <a:ext cx="2000250" cy="233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id="{C65EF296-26B6-282D-8985-E92320D606E3}"/>
              </a:ext>
            </a:extLst>
          </p:cNvPr>
          <p:cNvPicPr>
            <a:picLocks noChangeAspect="1" noChangeArrowheads="1"/>
          </p:cNvPicPr>
          <p:nvPr/>
        </p:nvPicPr>
        <p:blipFill>
          <a:blip r:embed="rId3"/>
          <a:srcRect/>
          <a:stretch>
            <a:fillRect/>
          </a:stretch>
        </p:blipFill>
        <p:spPr bwMode="auto">
          <a:xfrm>
            <a:off x="648841" y="4043363"/>
            <a:ext cx="2209800" cy="244951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a:extLst>
              <a:ext uri="{FF2B5EF4-FFF2-40B4-BE49-F238E27FC236}">
                <a16:creationId xmlns:a16="http://schemas.microsoft.com/office/drawing/2014/main" id="{B6DDA5BB-47D3-9831-CCCA-DDF4EABE0B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0413" y="1717056"/>
            <a:ext cx="3458899" cy="406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Main graphic">
            <a:extLst>
              <a:ext uri="{FF2B5EF4-FFF2-40B4-BE49-F238E27FC236}">
                <a16:creationId xmlns:a16="http://schemas.microsoft.com/office/drawing/2014/main" id="{F2B9A45A-CFDC-CFAF-8E04-8F36B824E8B7}"/>
              </a:ext>
            </a:extLst>
          </p:cNvPr>
          <p:cNvPicPr/>
          <p:nvPr/>
        </p:nvPicPr>
        <p:blipFill>
          <a:blip r:embed="rId5"/>
          <a:stretch/>
        </p:blipFill>
        <p:spPr>
          <a:xfrm>
            <a:off x="4129397" y="2483881"/>
            <a:ext cx="2838512" cy="2557569"/>
          </a:xfrm>
          <a:prstGeom prst="rect">
            <a:avLst/>
          </a:prstGeom>
          <a:ln>
            <a:noFill/>
          </a:ln>
        </p:spPr>
      </p:pic>
      <p:sp>
        <p:nvSpPr>
          <p:cNvPr id="5" name="TextBox 4">
            <a:extLst>
              <a:ext uri="{FF2B5EF4-FFF2-40B4-BE49-F238E27FC236}">
                <a16:creationId xmlns:a16="http://schemas.microsoft.com/office/drawing/2014/main" id="{7B2C6B7A-DF0E-4492-D0B4-2BD64E4DC7A2}"/>
              </a:ext>
            </a:extLst>
          </p:cNvPr>
          <p:cNvSpPr txBox="1"/>
          <p:nvPr/>
        </p:nvSpPr>
        <p:spPr>
          <a:xfrm>
            <a:off x="3480461" y="6372782"/>
            <a:ext cx="5712619" cy="369332"/>
          </a:xfrm>
          <a:prstGeom prst="rect">
            <a:avLst/>
          </a:prstGeom>
          <a:noFill/>
        </p:spPr>
        <p:txBody>
          <a:bodyPr wrap="square">
            <a:spAutoFit/>
          </a:bodyPr>
          <a:lstStyle/>
          <a:p>
            <a:r>
              <a:rPr lang="en-US" sz="900" spc="-1" dirty="0">
                <a:solidFill>
                  <a:srgbClr val="000000"/>
                </a:solidFill>
                <a:latin typeface="Arial"/>
              </a:rPr>
              <a:t>Fanny M. Elahi. Stroke. Cerebral Small Vessel Disease–Related Dementia: More Questions Than Answers, Volume: 54, Issue: 3, Pages: 648-660, DOI: (10.1161/STROKEAHA.122.038265) </a:t>
            </a:r>
          </a:p>
        </p:txBody>
      </p:sp>
      <p:pic>
        <p:nvPicPr>
          <p:cNvPr id="43" name="logo"/>
          <p:cNvPicPr/>
          <p:nvPr/>
        </p:nvPicPr>
        <p:blipFill>
          <a:blip r:embed="rId6"/>
          <a:stretch/>
        </p:blipFill>
        <p:spPr>
          <a:xfrm>
            <a:off x="4200731" y="5834644"/>
            <a:ext cx="360000" cy="508201"/>
          </a:xfrm>
          <a:prstGeom prst="rect">
            <a:avLst/>
          </a:prstGeom>
          <a:ln>
            <a:noFill/>
          </a:ln>
        </p:spPr>
      </p:pic>
      <p:sp>
        <p:nvSpPr>
          <p:cNvPr id="6" name="TextShape 2">
            <a:extLst>
              <a:ext uri="{FF2B5EF4-FFF2-40B4-BE49-F238E27FC236}">
                <a16:creationId xmlns:a16="http://schemas.microsoft.com/office/drawing/2014/main" id="{3A7B4789-7B96-F383-A1A1-E4FDE2A9B9F2}"/>
              </a:ext>
            </a:extLst>
          </p:cNvPr>
          <p:cNvSpPr txBox="1"/>
          <p:nvPr/>
        </p:nvSpPr>
        <p:spPr>
          <a:xfrm>
            <a:off x="5035111" y="6008155"/>
            <a:ext cx="2838513" cy="338259"/>
          </a:xfrm>
          <a:prstGeom prst="rect">
            <a:avLst/>
          </a:prstGeom>
          <a:noFill/>
          <a:ln>
            <a:noFill/>
          </a:ln>
        </p:spPr>
        <p:txBody>
          <a:bodyPr lIns="36000" tIns="46800" rIns="36000" bIns="46800" anchor="b" anchorCtr="1"/>
          <a:lstStyle/>
          <a:p>
            <a:r>
              <a:rPr lang="en-US" sz="1000" spc="-1">
                <a:solidFill>
                  <a:srgbClr val="000000"/>
                </a:solidFill>
                <a:latin typeface="Arial"/>
              </a:rPr>
              <a:t>© 2023 American Heart Association, Inc.</a:t>
            </a:r>
          </a:p>
        </p:txBody>
      </p:sp>
    </p:spTree>
  </p:cSld>
  <p:clrMapOvr>
    <a:masterClrMapping/>
  </p:clrMapOvr>
  <p:transition spd="slow" advTm="98943"/>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2F94A-7163-5E50-8127-7D5D81D7F3CE}"/>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4899CC53-34BF-6224-2D1A-EEC3699949D2}"/>
              </a:ext>
            </a:extLst>
          </p:cNvPr>
          <p:cNvSpPr>
            <a:spLocks noGrp="1"/>
          </p:cNvSpPr>
          <p:nvPr>
            <p:ph idx="1"/>
          </p:nvPr>
        </p:nvSpPr>
        <p:spPr/>
        <p:txBody>
          <a:bodyPr>
            <a:normAutofit lnSpcReduction="10000"/>
          </a:bodyPr>
          <a:lstStyle/>
          <a:p>
            <a:r>
              <a:rPr lang="en-GB" b="0" i="0" dirty="0">
                <a:solidFill>
                  <a:srgbClr val="333333"/>
                </a:solidFill>
                <a:effectLst/>
                <a:latin typeface="interfaceregular"/>
              </a:rPr>
              <a:t>Cerebral small vessel disease (CSVD) denotes a range of clinical, imaging and pathological syndromes resulting from various causes affecting the small arteries, arterioles, capillaries and venules in the brain. </a:t>
            </a:r>
          </a:p>
          <a:p>
            <a:r>
              <a:rPr lang="en-GB" b="0" i="0" dirty="0">
                <a:solidFill>
                  <a:srgbClr val="333333"/>
                </a:solidFill>
                <a:effectLst/>
                <a:latin typeface="interfaceregular"/>
              </a:rPr>
              <a:t>Cognitive disorder is one of the most common clinical features in CSVD. </a:t>
            </a:r>
          </a:p>
          <a:p>
            <a:r>
              <a:rPr lang="en-GB" b="0" i="0" dirty="0">
                <a:solidFill>
                  <a:srgbClr val="333333"/>
                </a:solidFill>
                <a:effectLst/>
                <a:latin typeface="interfaceregular"/>
              </a:rPr>
              <a:t>CSVD is the most common cause of vascular cognitive impairment and contributes to up to 45% of dementias </a:t>
            </a:r>
          </a:p>
          <a:p>
            <a:r>
              <a:rPr lang="en-GB" b="0" i="0" dirty="0">
                <a:solidFill>
                  <a:srgbClr val="333333"/>
                </a:solidFill>
                <a:effectLst/>
                <a:latin typeface="interfaceregular"/>
              </a:rPr>
              <a:t>The domain of cognitive impairment caused by CSVD may include the executive function, attention, working memory and psychomotor speed</a:t>
            </a:r>
            <a:endParaRPr lang="en-GB" dirty="0"/>
          </a:p>
        </p:txBody>
      </p:sp>
    </p:spTree>
    <p:extLst>
      <p:ext uri="{BB962C8B-B14F-4D97-AF65-F5344CB8AC3E}">
        <p14:creationId xmlns:p14="http://schemas.microsoft.com/office/powerpoint/2010/main" val="40872840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E77CA-3E7F-3184-51B7-D1EA8DF1365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C30B9C-DA57-4772-E505-2BEE22ED5A04}"/>
              </a:ext>
            </a:extLst>
          </p:cNvPr>
          <p:cNvSpPr>
            <a:spLocks noGrp="1"/>
          </p:cNvSpPr>
          <p:nvPr>
            <p:ph idx="1"/>
          </p:nvPr>
        </p:nvSpPr>
        <p:spPr/>
        <p:txBody>
          <a:bodyPr/>
          <a:lstStyle/>
          <a:p>
            <a:r>
              <a:rPr lang="en-GB" dirty="0"/>
              <a:t>Cerebral SVD is a leading cause of cognitive decline and functional loss in the elderly</a:t>
            </a:r>
          </a:p>
          <a:p>
            <a:r>
              <a:rPr lang="en-GB" dirty="0"/>
              <a:t>Most aspects of secondary prevention are similar to other types of ischaemic strokes (</a:t>
            </a:r>
            <a:r>
              <a:rPr lang="en-GB" dirty="0" err="1"/>
              <a:t>e.g</a:t>
            </a:r>
            <a:r>
              <a:rPr lang="en-GB" dirty="0"/>
              <a:t> AF or other cardioembolic causes, thrombotic disorders) </a:t>
            </a:r>
          </a:p>
          <a:p>
            <a:endParaRPr lang="en-GB" dirty="0"/>
          </a:p>
        </p:txBody>
      </p:sp>
    </p:spTree>
    <p:extLst>
      <p:ext uri="{BB962C8B-B14F-4D97-AF65-F5344CB8AC3E}">
        <p14:creationId xmlns:p14="http://schemas.microsoft.com/office/powerpoint/2010/main" val="23219232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9350-DBCC-6E36-DA5B-E69D9514519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1869A4D-9DAB-DBBF-4473-BFFC57C36277}"/>
              </a:ext>
            </a:extLst>
          </p:cNvPr>
          <p:cNvSpPr>
            <a:spLocks noGrp="1"/>
          </p:cNvSpPr>
          <p:nvPr>
            <p:ph idx="1"/>
          </p:nvPr>
        </p:nvSpPr>
        <p:spPr/>
        <p:txBody>
          <a:bodyPr/>
          <a:lstStyle/>
          <a:p>
            <a:r>
              <a:rPr lang="en-GB" dirty="0"/>
              <a:t>Covert SVD: no symptoms</a:t>
            </a:r>
          </a:p>
          <a:p>
            <a:r>
              <a:rPr lang="en-GB" dirty="0"/>
              <a:t>Stroke</a:t>
            </a:r>
          </a:p>
          <a:p>
            <a:r>
              <a:rPr lang="en-GB" dirty="0"/>
              <a:t>Bleeding strokes</a:t>
            </a:r>
          </a:p>
          <a:p>
            <a:r>
              <a:rPr lang="en-GB" dirty="0"/>
              <a:t>Cognitive problems: memory, thinking process, disorientation, struggle to follow things and process information</a:t>
            </a:r>
          </a:p>
          <a:p>
            <a:r>
              <a:rPr lang="en-GB" dirty="0"/>
              <a:t>Apathy, low mood</a:t>
            </a:r>
          </a:p>
          <a:p>
            <a:r>
              <a:rPr lang="en-GB" dirty="0"/>
              <a:t>Personality and mood changes </a:t>
            </a:r>
          </a:p>
          <a:p>
            <a:r>
              <a:rPr lang="en-GB" dirty="0"/>
              <a:t>Mobility and balance problems: unsteadiness, poor balance falls</a:t>
            </a:r>
          </a:p>
        </p:txBody>
      </p:sp>
    </p:spTree>
    <p:extLst>
      <p:ext uri="{BB962C8B-B14F-4D97-AF65-F5344CB8AC3E}">
        <p14:creationId xmlns:p14="http://schemas.microsoft.com/office/powerpoint/2010/main" val="1155615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F1F1F359-926D-4A33-B76B-2BA83CDC6250}"/>
              </a:ext>
            </a:extLst>
          </p:cNvPr>
          <p:cNvSpPr>
            <a:spLocks noGrp="1" noChangeArrowheads="1"/>
          </p:cNvSpPr>
          <p:nvPr>
            <p:ph type="title"/>
          </p:nvPr>
        </p:nvSpPr>
        <p:spPr>
          <a:xfrm>
            <a:off x="1981200" y="260350"/>
            <a:ext cx="8229600" cy="514350"/>
          </a:xfrm>
        </p:spPr>
        <p:txBody>
          <a:bodyPr>
            <a:normAutofit fontScale="90000"/>
          </a:bodyPr>
          <a:lstStyle/>
          <a:p>
            <a:r>
              <a:rPr lang="en-GB" altLang="en-US" sz="4000"/>
              <a:t>Lacunar strokes</a:t>
            </a:r>
            <a:endParaRPr lang="en-US" altLang="en-US" sz="4000"/>
          </a:p>
        </p:txBody>
      </p:sp>
      <p:sp>
        <p:nvSpPr>
          <p:cNvPr id="38915" name="Rectangle 3">
            <a:extLst>
              <a:ext uri="{FF2B5EF4-FFF2-40B4-BE49-F238E27FC236}">
                <a16:creationId xmlns:a16="http://schemas.microsoft.com/office/drawing/2014/main" id="{2D4031A1-6FF6-44DB-B00A-7A4277D4561F}"/>
              </a:ext>
            </a:extLst>
          </p:cNvPr>
          <p:cNvSpPr>
            <a:spLocks noGrp="1" noChangeArrowheads="1"/>
          </p:cNvSpPr>
          <p:nvPr>
            <p:ph type="body" sz="half" idx="1"/>
          </p:nvPr>
        </p:nvSpPr>
        <p:spPr>
          <a:xfrm>
            <a:off x="1992314" y="1052514"/>
            <a:ext cx="4319587" cy="5545137"/>
          </a:xfrm>
        </p:spPr>
        <p:txBody>
          <a:bodyPr>
            <a:normAutofit lnSpcReduction="10000"/>
          </a:bodyPr>
          <a:lstStyle/>
          <a:p>
            <a:pPr>
              <a:lnSpc>
                <a:spcPct val="90000"/>
              </a:lnSpc>
            </a:pPr>
            <a:r>
              <a:rPr lang="en-GB" altLang="en-US" sz="1800"/>
              <a:t>Small deep lesions in either corona radiata, lentiform nucleus, internal capsule, thalamus or ventral pons</a:t>
            </a:r>
          </a:p>
          <a:p>
            <a:pPr>
              <a:lnSpc>
                <a:spcPct val="90000"/>
              </a:lnSpc>
              <a:buFontTx/>
              <a:buNone/>
            </a:pPr>
            <a:endParaRPr lang="en-GB" altLang="en-US" sz="1800"/>
          </a:p>
          <a:p>
            <a:pPr>
              <a:lnSpc>
                <a:spcPct val="90000"/>
              </a:lnSpc>
              <a:buFontTx/>
              <a:buNone/>
            </a:pPr>
            <a:r>
              <a:rPr lang="en-GB" altLang="en-US" sz="1800"/>
              <a:t>	Pathology</a:t>
            </a:r>
          </a:p>
          <a:p>
            <a:pPr>
              <a:lnSpc>
                <a:spcPct val="90000"/>
              </a:lnSpc>
            </a:pPr>
            <a:r>
              <a:rPr lang="en-GB" altLang="en-US" sz="1800"/>
              <a:t>Infarction (95-98%)  </a:t>
            </a:r>
          </a:p>
          <a:p>
            <a:pPr>
              <a:lnSpc>
                <a:spcPct val="90000"/>
              </a:lnSpc>
            </a:pPr>
            <a:r>
              <a:rPr lang="en-GB" altLang="en-US" sz="1800"/>
              <a:t>haemorrhage (2-5%)</a:t>
            </a:r>
          </a:p>
          <a:p>
            <a:pPr>
              <a:lnSpc>
                <a:spcPct val="90000"/>
              </a:lnSpc>
            </a:pPr>
            <a:endParaRPr lang="en-GB" altLang="en-US" sz="1800"/>
          </a:p>
          <a:p>
            <a:pPr>
              <a:lnSpc>
                <a:spcPct val="90000"/>
              </a:lnSpc>
            </a:pPr>
            <a:r>
              <a:rPr lang="en-GB" altLang="en-US" sz="1800"/>
              <a:t>Recurrence rate: low but steady over 12 months</a:t>
            </a:r>
          </a:p>
          <a:p>
            <a:pPr>
              <a:lnSpc>
                <a:spcPct val="90000"/>
              </a:lnSpc>
            </a:pPr>
            <a:endParaRPr lang="en-GB" altLang="en-US" sz="1800"/>
          </a:p>
          <a:p>
            <a:pPr>
              <a:lnSpc>
                <a:spcPct val="90000"/>
              </a:lnSpc>
            </a:pPr>
            <a:endParaRPr lang="en-US" altLang="en-US" sz="1800"/>
          </a:p>
          <a:p>
            <a:r>
              <a:rPr lang="en-GB" altLang="en-US" sz="1600"/>
              <a:t>Infarction: usually perforating artery microatheroma/lipohyalinosis</a:t>
            </a:r>
          </a:p>
          <a:p>
            <a:r>
              <a:rPr lang="en-GB" altLang="en-US" sz="1600"/>
              <a:t>Arteritis (rare)</a:t>
            </a:r>
          </a:p>
          <a:p>
            <a:r>
              <a:rPr lang="en-GB" altLang="en-US" sz="1600"/>
              <a:t>Embolism (rare)</a:t>
            </a:r>
          </a:p>
          <a:p>
            <a:r>
              <a:rPr lang="en-GB" altLang="en-US" sz="1600"/>
              <a:t>Hamorrhage: any, but usually hypertensive small-vessel disease</a:t>
            </a:r>
          </a:p>
          <a:p>
            <a:pPr>
              <a:lnSpc>
                <a:spcPct val="90000"/>
              </a:lnSpc>
            </a:pPr>
            <a:endParaRPr lang="en-US" altLang="en-US"/>
          </a:p>
        </p:txBody>
      </p:sp>
      <p:graphicFrame>
        <p:nvGraphicFramePr>
          <p:cNvPr id="38916" name="Object 4">
            <a:extLst>
              <a:ext uri="{FF2B5EF4-FFF2-40B4-BE49-F238E27FC236}">
                <a16:creationId xmlns:a16="http://schemas.microsoft.com/office/drawing/2014/main" id="{DC694BF5-F833-4E8D-9981-E43A0C8F4D90}"/>
              </a:ext>
            </a:extLst>
          </p:cNvPr>
          <p:cNvGraphicFramePr>
            <a:graphicFrameLocks noGrp="1" noChangeAspect="1"/>
          </p:cNvGraphicFramePr>
          <p:nvPr>
            <p:ph sz="half" idx="2"/>
          </p:nvPr>
        </p:nvGraphicFramePr>
        <p:xfrm>
          <a:off x="6786564" y="2309814"/>
          <a:ext cx="2809875" cy="3305175"/>
        </p:xfrm>
        <a:graphic>
          <a:graphicData uri="http://schemas.openxmlformats.org/presentationml/2006/ole">
            <mc:AlternateContent xmlns:mc="http://schemas.openxmlformats.org/markup-compatibility/2006">
              <mc:Choice xmlns:v="urn:schemas-microsoft-com:vml" Requires="v">
                <p:oleObj spid="_x0000_s5126" name="Bitmap Image" r:id="rId3" imgW="2809524" imgH="3304762" progId="Paint.Picture">
                  <p:embed/>
                </p:oleObj>
              </mc:Choice>
              <mc:Fallback>
                <p:oleObj name="Bitmap Image" r:id="rId3" imgW="2809524" imgH="3304762" progId="Paint.Picture">
                  <p:embed/>
                  <p:pic>
                    <p:nvPicPr>
                      <p:cNvPr id="38916" name="Object 4">
                        <a:extLst>
                          <a:ext uri="{FF2B5EF4-FFF2-40B4-BE49-F238E27FC236}">
                            <a16:creationId xmlns:a16="http://schemas.microsoft.com/office/drawing/2014/main" id="{DC694BF5-F833-4E8D-9981-E43A0C8F4D90}"/>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564" y="2309814"/>
                        <a:ext cx="2809875" cy="3305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F100-11FD-E867-A8AA-420FF07F5B86}"/>
              </a:ext>
            </a:extLst>
          </p:cNvPr>
          <p:cNvSpPr>
            <a:spLocks noGrp="1"/>
          </p:cNvSpPr>
          <p:nvPr>
            <p:ph type="title"/>
          </p:nvPr>
        </p:nvSpPr>
        <p:spPr>
          <a:xfrm>
            <a:off x="6417733" y="490537"/>
            <a:ext cx="5291663" cy="1628775"/>
          </a:xfrm>
        </p:spPr>
        <p:txBody>
          <a:bodyPr anchor="b">
            <a:normAutofit/>
          </a:bodyPr>
          <a:lstStyle/>
          <a:p>
            <a:r>
              <a:rPr lang="en-GB" sz="4000" dirty="0"/>
              <a:t>Fazekas scale </a:t>
            </a:r>
          </a:p>
        </p:txBody>
      </p:sp>
      <p:pic>
        <p:nvPicPr>
          <p:cNvPr id="7" name="Content Placeholder 6" descr="A screenshot of a device showing a brain scan&#10;&#10;AI-generated content may be incorrect.">
            <a:extLst>
              <a:ext uri="{FF2B5EF4-FFF2-40B4-BE49-F238E27FC236}">
                <a16:creationId xmlns:a16="http://schemas.microsoft.com/office/drawing/2014/main" id="{74E176B7-57B9-BD19-373A-D24AC2E2B4D3}"/>
              </a:ext>
            </a:extLst>
          </p:cNvPr>
          <p:cNvPicPr>
            <a:picLocks noChangeAspect="1"/>
          </p:cNvPicPr>
          <p:nvPr/>
        </p:nvPicPr>
        <p:blipFill>
          <a:blip r:embed="rId2"/>
          <a:srcRect r="1212"/>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11" name="Content Placeholder 10">
            <a:extLst>
              <a:ext uri="{FF2B5EF4-FFF2-40B4-BE49-F238E27FC236}">
                <a16:creationId xmlns:a16="http://schemas.microsoft.com/office/drawing/2014/main" id="{E3426DD2-A557-9C34-DDE8-8C04847F4EAB}"/>
              </a:ext>
            </a:extLst>
          </p:cNvPr>
          <p:cNvSpPr>
            <a:spLocks noGrp="1"/>
          </p:cNvSpPr>
          <p:nvPr>
            <p:ph idx="1"/>
          </p:nvPr>
        </p:nvSpPr>
        <p:spPr>
          <a:xfrm>
            <a:off x="6417734" y="2614612"/>
            <a:ext cx="5291663" cy="3752849"/>
          </a:xfrm>
        </p:spPr>
        <p:txBody>
          <a:bodyPr>
            <a:normAutofit fontScale="85000" lnSpcReduction="20000"/>
          </a:bodyPr>
          <a:lstStyle/>
          <a:p>
            <a:pPr algn="l">
              <a:buFont typeface="Arial" panose="020B0604020202020204" pitchFamily="34" charset="0"/>
              <a:buChar char="•"/>
            </a:pPr>
            <a:r>
              <a:rPr lang="en-GB" b="0" i="0" dirty="0">
                <a:solidFill>
                  <a:srgbClr val="3D3D3D"/>
                </a:solidFill>
                <a:effectLst/>
                <a:latin typeface="Open Sans" panose="020F0502020204030204" pitchFamily="34" charset="0"/>
              </a:rPr>
              <a:t>periventricular white matter (PVWM)</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0 = absent</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1 = “caps” or pencil-thin lining</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2 = smooth “halo”</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3 = irregular periventricular signal extending into the deep white matter</a:t>
            </a:r>
          </a:p>
          <a:p>
            <a:pPr algn="l">
              <a:buFont typeface="Arial" panose="020B0604020202020204" pitchFamily="34" charset="0"/>
              <a:buChar char="•"/>
            </a:pPr>
            <a:r>
              <a:rPr lang="en-GB" b="0" i="0" dirty="0">
                <a:solidFill>
                  <a:srgbClr val="3D3D3D"/>
                </a:solidFill>
                <a:effectLst/>
                <a:latin typeface="Open Sans" panose="020F0502020204030204" pitchFamily="34" charset="0"/>
              </a:rPr>
              <a:t>deep white matter (DWM)</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0 = absent</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1 = punctate foci</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2 = beginning confluence</a:t>
            </a:r>
          </a:p>
          <a:p>
            <a:pPr marL="742950" lvl="1" indent="-285750" algn="l">
              <a:buFont typeface="Arial" panose="020B0604020202020204" pitchFamily="34" charset="0"/>
              <a:buChar char="•"/>
            </a:pPr>
            <a:r>
              <a:rPr lang="en-GB" b="0" i="0" dirty="0">
                <a:solidFill>
                  <a:srgbClr val="3D3D3D"/>
                </a:solidFill>
                <a:effectLst/>
                <a:latin typeface="Open Sans" panose="020F0502020204030204" pitchFamily="34" charset="0"/>
              </a:rPr>
              <a:t>3 = large confluent areas</a:t>
            </a:r>
          </a:p>
          <a:p>
            <a:endParaRPr lang="en-US" sz="1800" dirty="0"/>
          </a:p>
        </p:txBody>
      </p:sp>
    </p:spTree>
    <p:extLst>
      <p:ext uri="{BB962C8B-B14F-4D97-AF65-F5344CB8AC3E}">
        <p14:creationId xmlns:p14="http://schemas.microsoft.com/office/powerpoint/2010/main" val="11785287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A80B-F245-AB74-7468-46FEA553DE7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BEE91A3-41FE-6DA7-13E1-CF310646B26E}"/>
              </a:ext>
            </a:extLst>
          </p:cNvPr>
          <p:cNvSpPr>
            <a:spLocks noGrp="1"/>
          </p:cNvSpPr>
          <p:nvPr>
            <p:ph idx="1"/>
          </p:nvPr>
        </p:nvSpPr>
        <p:spPr>
          <a:xfrm>
            <a:off x="343759" y="1825625"/>
            <a:ext cx="11010041" cy="3578274"/>
          </a:xfrm>
        </p:spPr>
        <p:txBody>
          <a:bodyPr/>
          <a:lstStyle/>
          <a:p>
            <a:r>
              <a:rPr lang="en-GB" b="0" i="0" dirty="0">
                <a:solidFill>
                  <a:srgbClr val="333333"/>
                </a:solidFill>
                <a:effectLst/>
                <a:latin typeface="interfaceregular"/>
              </a:rPr>
              <a:t>In a recent large systemic review and meta-analysis, individual neuroimaging markers of SVD (</a:t>
            </a:r>
            <a:r>
              <a:rPr lang="en-GB" b="0" i="0" dirty="0" err="1">
                <a:solidFill>
                  <a:srgbClr val="333333"/>
                </a:solidFill>
                <a:effectLst/>
                <a:latin typeface="interfaceregular"/>
              </a:rPr>
              <a:t>ie</a:t>
            </a:r>
            <a:r>
              <a:rPr lang="en-GB" b="0" i="0" dirty="0">
                <a:solidFill>
                  <a:srgbClr val="333333"/>
                </a:solidFill>
                <a:effectLst/>
                <a:latin typeface="interfaceregular"/>
              </a:rPr>
              <a:t>, WMH, lacunes and microbleeds) were associated with increased risk of mortality, showing the clinical significance of these markers</a:t>
            </a:r>
            <a:endParaRPr lang="en-GB" b="0" i="0" u="none" strike="noStrike" baseline="30000" dirty="0">
              <a:solidFill>
                <a:srgbClr val="2A6EBB"/>
              </a:solidFill>
              <a:effectLst/>
              <a:latin typeface="interfaceregular"/>
            </a:endParaRPr>
          </a:p>
          <a:p>
            <a:r>
              <a:rPr lang="en-GB" b="0" i="0" dirty="0">
                <a:solidFill>
                  <a:srgbClr val="333333"/>
                </a:solidFill>
                <a:effectLst/>
                <a:latin typeface="interfaceregular"/>
              </a:rPr>
              <a:t>More importantly, the combined MRI markers of SVD may be more predictive of increased risk of mortality</a:t>
            </a:r>
            <a:endParaRPr lang="en-GB" b="0" i="0" u="none" strike="noStrike" baseline="30000" dirty="0">
              <a:solidFill>
                <a:srgbClr val="2A6EBB"/>
              </a:solidFill>
              <a:effectLst/>
              <a:latin typeface="interfaceregular"/>
            </a:endParaRPr>
          </a:p>
          <a:p>
            <a:endParaRPr lang="en-GB" baseline="30000" dirty="0">
              <a:solidFill>
                <a:srgbClr val="2A6EBB"/>
              </a:solidFill>
              <a:latin typeface="interfaceregular"/>
            </a:endParaRPr>
          </a:p>
          <a:p>
            <a:pPr marL="0" indent="0">
              <a:buNone/>
            </a:pPr>
            <a:endParaRPr lang="en-GB" baseline="30000" dirty="0">
              <a:solidFill>
                <a:srgbClr val="2A6EBB"/>
              </a:solidFill>
              <a:latin typeface="interfaceregular"/>
            </a:endParaRPr>
          </a:p>
          <a:p>
            <a:endParaRPr lang="en-GB" dirty="0"/>
          </a:p>
        </p:txBody>
      </p:sp>
      <p:sp>
        <p:nvSpPr>
          <p:cNvPr id="5" name="Rectangle 2">
            <a:extLst>
              <a:ext uri="{FF2B5EF4-FFF2-40B4-BE49-F238E27FC236}">
                <a16:creationId xmlns:a16="http://schemas.microsoft.com/office/drawing/2014/main" id="{EA9B8C4B-599F-B7E9-669B-D1B45C1698B4}"/>
              </a:ext>
            </a:extLst>
          </p:cNvPr>
          <p:cNvSpPr>
            <a:spLocks noChangeArrowheads="1"/>
          </p:cNvSpPr>
          <p:nvPr/>
        </p:nvSpPr>
        <p:spPr bwMode="auto">
          <a:xfrm>
            <a:off x="0" y="-276999"/>
            <a:ext cx="171522"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sz="1200" b="0" i="0" u="none" strike="noStrike" cap="none" normalizeH="0" baseline="0" dirty="0">
                <a:ln>
                  <a:noFill/>
                </a:ln>
                <a:solidFill>
                  <a:srgbClr val="333333"/>
                </a:solidFill>
                <a:effectLst/>
                <a:latin typeface="interfaceregular"/>
              </a:rPr>
              <a:t>.</a:t>
            </a: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7146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EF05505B-2FC0-C62C-834A-9A9247E243FA}"/>
              </a:ext>
            </a:extLst>
          </p:cNvPr>
          <p:cNvSpPr>
            <a:spLocks noGrp="1" noChangeArrowheads="1"/>
          </p:cNvSpPr>
          <p:nvPr>
            <p:ph type="title"/>
          </p:nvPr>
        </p:nvSpPr>
        <p:spPr/>
        <p:txBody>
          <a:bodyPr/>
          <a:lstStyle/>
          <a:p>
            <a:pPr eaLnBrk="1" hangingPunct="1">
              <a:defRPr/>
            </a:pPr>
            <a:r>
              <a:rPr lang="en-GB">
                <a:ea typeface="MS PGothic" pitchFamily="34" charset="-128"/>
              </a:rPr>
              <a:t>74 yr old male</a:t>
            </a:r>
          </a:p>
        </p:txBody>
      </p:sp>
      <p:sp>
        <p:nvSpPr>
          <p:cNvPr id="181251" name="Rectangle 3">
            <a:extLst>
              <a:ext uri="{FF2B5EF4-FFF2-40B4-BE49-F238E27FC236}">
                <a16:creationId xmlns:a16="http://schemas.microsoft.com/office/drawing/2014/main" id="{6CD99BCC-EA87-FC54-180D-E26DDC5E49EE}"/>
              </a:ext>
            </a:extLst>
          </p:cNvPr>
          <p:cNvSpPr>
            <a:spLocks noGrp="1" noChangeArrowheads="1"/>
          </p:cNvSpPr>
          <p:nvPr>
            <p:ph type="body" sz="half" idx="1"/>
          </p:nvPr>
        </p:nvSpPr>
        <p:spPr/>
        <p:txBody>
          <a:bodyPr/>
          <a:lstStyle/>
          <a:p>
            <a:pPr eaLnBrk="1" hangingPunct="1">
              <a:defRPr/>
            </a:pPr>
            <a:r>
              <a:rPr lang="en-GB"/>
              <a:t>Brought in by 999 ambulance </a:t>
            </a:r>
          </a:p>
          <a:p>
            <a:pPr eaLnBrk="1" hangingPunct="1">
              <a:defRPr/>
            </a:pPr>
            <a:r>
              <a:rPr lang="en-GB"/>
              <a:t>Patient conscious but unable to speak</a:t>
            </a:r>
          </a:p>
          <a:p>
            <a:pPr eaLnBrk="1" hangingPunct="1">
              <a:defRPr/>
            </a:pPr>
            <a:r>
              <a:rPr lang="en-GB"/>
              <a:t>Obvious weakness of right arm and leg</a:t>
            </a:r>
          </a:p>
          <a:p>
            <a:pPr eaLnBrk="1" hangingPunct="1">
              <a:buFontTx/>
              <a:buNone/>
              <a:defRPr/>
            </a:pPr>
            <a:endParaRPr lang="en-GB"/>
          </a:p>
          <a:p>
            <a:pPr algn="ctr" eaLnBrk="1" hangingPunct="1">
              <a:buFontTx/>
              <a:buNone/>
              <a:defRPr/>
            </a:pPr>
            <a:endParaRPr lang="en-GB">
              <a:ea typeface="+mn-ea"/>
            </a:endParaRPr>
          </a:p>
        </p:txBody>
      </p:sp>
      <p:graphicFrame>
        <p:nvGraphicFramePr>
          <p:cNvPr id="6148" name="Object 4">
            <a:extLst>
              <a:ext uri="{FF2B5EF4-FFF2-40B4-BE49-F238E27FC236}">
                <a16:creationId xmlns:a16="http://schemas.microsoft.com/office/drawing/2014/main" id="{EE20E44A-C414-D3FD-2F6E-9ECCE6AC5D84}"/>
              </a:ext>
            </a:extLst>
          </p:cNvPr>
          <p:cNvGraphicFramePr>
            <a:graphicFrameLocks noGrp="1" noChangeAspect="1"/>
          </p:cNvGraphicFramePr>
          <p:nvPr>
            <p:ph sz="half" idx="2"/>
          </p:nvPr>
        </p:nvGraphicFramePr>
        <p:xfrm>
          <a:off x="6172200" y="2447925"/>
          <a:ext cx="4038600" cy="3028950"/>
        </p:xfrm>
        <a:graphic>
          <a:graphicData uri="http://schemas.openxmlformats.org/presentationml/2006/ole">
            <mc:AlternateContent xmlns:mc="http://schemas.openxmlformats.org/markup-compatibility/2006">
              <mc:Choice xmlns:v="urn:schemas-microsoft-com:vml" Requires="v">
                <p:oleObj spid="_x0000_s1030" name="Slide" r:id="rId3" imgW="4572000" imgH="3429000" progId="PowerPoint.Slide.8">
                  <p:embed/>
                </p:oleObj>
              </mc:Choice>
              <mc:Fallback>
                <p:oleObj name="Slide" r:id="rId3" imgW="4572000" imgH="3429000" progId="PowerPoint.Slide.8">
                  <p:embed/>
                  <p:pic>
                    <p:nvPicPr>
                      <p:cNvPr id="6148" name="Object 4">
                        <a:extLst>
                          <a:ext uri="{FF2B5EF4-FFF2-40B4-BE49-F238E27FC236}">
                            <a16:creationId xmlns:a16="http://schemas.microsoft.com/office/drawing/2014/main" id="{EE20E44A-C414-D3FD-2F6E-9ECCE6AC5D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2447925"/>
                        <a:ext cx="403860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A082D818-0485-49E6-B028-4CFE9A3086AE}"/>
              </a:ext>
            </a:extLst>
          </p:cNvPr>
          <p:cNvSpPr txBox="1">
            <a:spLocks noChangeArrowheads="1"/>
          </p:cNvSpPr>
          <p:nvPr/>
        </p:nvSpPr>
        <p:spPr bwMode="auto">
          <a:xfrm>
            <a:off x="1849441" y="381961"/>
            <a:ext cx="8493120" cy="614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anose="02020603050405020304" pitchFamily="18" charset="0"/>
                <a:cs typeface="msgothic" charset="0"/>
              </a:defRPr>
            </a:lvl9pPr>
          </a:lstStyle>
          <a:p>
            <a:pPr algn="ctr"/>
            <a:r>
              <a:rPr lang="en-GB" altLang="en-US" sz="1451" b="1" dirty="0">
                <a:highlight>
                  <a:srgbClr val="FFFF00"/>
                </a:highlight>
                <a:latin typeface="Arial" panose="020B0604020202020204" pitchFamily="34" charset="0"/>
              </a:rPr>
              <a:t>T2W axial (A and B) and T2W gradient echo axial MR images (C and D) demonstrate the typical microbleeds of hypertensive vascular disease with areas of haemosiderin in the thalami and basal ganglia. </a:t>
            </a:r>
          </a:p>
        </p:txBody>
      </p:sp>
      <p:pic>
        <p:nvPicPr>
          <p:cNvPr id="3074" name="Picture 2">
            <a:extLst>
              <a:ext uri="{FF2B5EF4-FFF2-40B4-BE49-F238E27FC236}">
                <a16:creationId xmlns:a16="http://schemas.microsoft.com/office/drawing/2014/main" id="{077C7584-A8F3-46B6-8195-B7B0DDA51B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9841" y="6205321"/>
            <a:ext cx="816480" cy="522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a:extLst>
              <a:ext uri="{FF2B5EF4-FFF2-40B4-BE49-F238E27FC236}">
                <a16:creationId xmlns:a16="http://schemas.microsoft.com/office/drawing/2014/main" id="{977CA12E-29EB-4322-9D9D-C3C05094B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9681" y="1358281"/>
            <a:ext cx="4476960" cy="4893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a:extLst>
              <a:ext uri="{FF2B5EF4-FFF2-40B4-BE49-F238E27FC236}">
                <a16:creationId xmlns:a16="http://schemas.microsoft.com/office/drawing/2014/main" id="{8FCCBFF9-7793-45EE-85E4-8D24A7BCE236}"/>
              </a:ext>
            </a:extLst>
          </p:cNvPr>
          <p:cNvSpPr txBox="1">
            <a:spLocks noChangeArrowheads="1"/>
          </p:cNvSpPr>
          <p:nvPr/>
        </p:nvSpPr>
        <p:spPr bwMode="auto">
          <a:xfrm>
            <a:off x="4087921" y="6381001"/>
            <a:ext cx="3918240" cy="2318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Lst>
              <a:defRPr sz="2400">
                <a:solidFill>
                  <a:srgbClr val="000000"/>
                </a:solidFill>
                <a:latin typeface="Times New Roman" panose="02020603050405020304" pitchFamily="18" charset="0"/>
                <a:cs typeface="msgothic" charset="0"/>
              </a:defRPr>
            </a:lvl9pPr>
          </a:lstStyle>
          <a:p>
            <a:r>
              <a:rPr lang="en-GB" altLang="en-US" sz="1089" b="1" dirty="0">
                <a:highlight>
                  <a:srgbClr val="FFFF00"/>
                </a:highlight>
                <a:latin typeface="Arial" panose="020B0604020202020204" pitchFamily="34" charset="0"/>
              </a:rPr>
              <a:t>Shelley </a:t>
            </a:r>
            <a:r>
              <a:rPr lang="en-GB" altLang="en-US" sz="1089" b="1" dirty="0" err="1">
                <a:highlight>
                  <a:srgbClr val="FFFF00"/>
                </a:highlight>
                <a:latin typeface="Arial" panose="020B0604020202020204" pitchFamily="34" charset="0"/>
              </a:rPr>
              <a:t>Renowden</a:t>
            </a:r>
            <a:r>
              <a:rPr lang="en-GB" altLang="en-US" sz="1089" b="1" dirty="0">
                <a:highlight>
                  <a:srgbClr val="FFFF00"/>
                </a:highlight>
                <a:latin typeface="Arial" panose="020B0604020202020204" pitchFamily="34" charset="0"/>
              </a:rPr>
              <a:t> </a:t>
            </a:r>
            <a:r>
              <a:rPr lang="en-GB" altLang="en-US" sz="1089" b="1" dirty="0" err="1">
                <a:highlight>
                  <a:srgbClr val="FFFF00"/>
                </a:highlight>
                <a:latin typeface="Arial" panose="020B0604020202020204" pitchFamily="34" charset="0"/>
              </a:rPr>
              <a:t>Pract</a:t>
            </a:r>
            <a:r>
              <a:rPr lang="en-GB" altLang="en-US" sz="1089" b="1" dirty="0">
                <a:highlight>
                  <a:srgbClr val="FFFF00"/>
                </a:highlight>
                <a:latin typeface="Arial" panose="020B0604020202020204" pitchFamily="34" charset="0"/>
              </a:rPr>
              <a:t> </a:t>
            </a:r>
            <a:r>
              <a:rPr lang="en-GB" altLang="en-US" sz="1089" b="1" dirty="0" err="1">
                <a:highlight>
                  <a:srgbClr val="FFFF00"/>
                </a:highlight>
                <a:latin typeface="Arial" panose="020B0604020202020204" pitchFamily="34" charset="0"/>
              </a:rPr>
              <a:t>Neurol</a:t>
            </a:r>
            <a:r>
              <a:rPr lang="en-GB" altLang="en-US" sz="1089" b="1" dirty="0">
                <a:highlight>
                  <a:srgbClr val="FFFF00"/>
                </a:highlight>
                <a:latin typeface="Arial" panose="020B0604020202020204" pitchFamily="34" charset="0"/>
              </a:rPr>
              <a:t> 2014;14:159-175</a:t>
            </a:r>
          </a:p>
        </p:txBody>
      </p:sp>
      <p:sp>
        <p:nvSpPr>
          <p:cNvPr id="3077" name="Text Box 5">
            <a:extLst>
              <a:ext uri="{FF2B5EF4-FFF2-40B4-BE49-F238E27FC236}">
                <a16:creationId xmlns:a16="http://schemas.microsoft.com/office/drawing/2014/main" id="{F8A6B7F3-F4C8-41A9-8ADA-E8C04C01D79E}"/>
              </a:ext>
            </a:extLst>
          </p:cNvPr>
          <p:cNvSpPr txBox="1">
            <a:spLocks noChangeArrowheads="1"/>
          </p:cNvSpPr>
          <p:nvPr/>
        </p:nvSpPr>
        <p:spPr bwMode="auto">
          <a:xfrm>
            <a:off x="1621920" y="6612841"/>
            <a:ext cx="4930560" cy="347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panose="05000000000000000000" pitchFamily="2" charset="2"/>
              <a:tabLst>
                <a:tab pos="723900" algn="l"/>
                <a:tab pos="1447800" algn="l"/>
                <a:tab pos="2171700" algn="l"/>
                <a:tab pos="2895600" algn="l"/>
                <a:tab pos="3619500" algn="l"/>
                <a:tab pos="4343400" algn="l"/>
                <a:tab pos="5067300" algn="l"/>
              </a:tabLst>
              <a:defRPr sz="2400">
                <a:solidFill>
                  <a:srgbClr val="000000"/>
                </a:solidFill>
                <a:latin typeface="Times New Roman" panose="02020603050405020304" pitchFamily="18" charset="0"/>
                <a:cs typeface="msgothic" charset="0"/>
              </a:defRPr>
            </a:lvl9pPr>
          </a:lstStyle>
          <a:p>
            <a:r>
              <a:rPr lang="en-GB" altLang="en-US" sz="907" dirty="0">
                <a:latin typeface="Arial" panose="020B0604020202020204" pitchFamily="34" charset="0"/>
              </a:rPr>
              <a:t>©</a:t>
            </a:r>
            <a:r>
              <a:rPr lang="en-GB" altLang="en-US" sz="907" dirty="0">
                <a:highlight>
                  <a:srgbClr val="FFFF00"/>
                </a:highlight>
                <a:latin typeface="Arial" panose="020B0604020202020204" pitchFamily="34" charset="0"/>
              </a:rPr>
              <a:t>2014 by BMJ Publishing Group Ltd</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11898D-FBED-ACB1-4929-FC149B20957F}"/>
              </a:ext>
            </a:extLst>
          </p:cNvPr>
          <p:cNvPicPr>
            <a:picLocks noChangeAspect="1"/>
          </p:cNvPicPr>
          <p:nvPr/>
        </p:nvPicPr>
        <p:blipFill>
          <a:blip r:embed="rId2"/>
          <a:srcRect l="11750" r="6678" b="40854"/>
          <a:stretch/>
        </p:blipFill>
        <p:spPr>
          <a:xfrm>
            <a:off x="496418" y="142875"/>
            <a:ext cx="11266740" cy="5360458"/>
          </a:xfrm>
          <a:prstGeom prst="rect">
            <a:avLst/>
          </a:prstGeom>
        </p:spPr>
      </p:pic>
      <p:sp>
        <p:nvSpPr>
          <p:cNvPr id="2" name="TextBox 1">
            <a:extLst>
              <a:ext uri="{FF2B5EF4-FFF2-40B4-BE49-F238E27FC236}">
                <a16:creationId xmlns:a16="http://schemas.microsoft.com/office/drawing/2014/main" id="{D2A0A1D3-386C-43F0-9654-99582E1C4D33}"/>
              </a:ext>
            </a:extLst>
          </p:cNvPr>
          <p:cNvSpPr txBox="1"/>
          <p:nvPr/>
        </p:nvSpPr>
        <p:spPr>
          <a:xfrm>
            <a:off x="1914525" y="5886450"/>
            <a:ext cx="3619500" cy="646331"/>
          </a:xfrm>
          <a:prstGeom prst="rect">
            <a:avLst/>
          </a:prstGeom>
          <a:noFill/>
        </p:spPr>
        <p:txBody>
          <a:bodyPr wrap="square" rtlCol="0">
            <a:spAutoFit/>
          </a:bodyPr>
          <a:lstStyle/>
          <a:p>
            <a:r>
              <a:rPr lang="en-GB" dirty="0"/>
              <a:t>By Professor Wardlaw, Edinburgh, BMJ Open </a:t>
            </a:r>
          </a:p>
        </p:txBody>
      </p:sp>
    </p:spTree>
    <p:extLst>
      <p:ext uri="{BB962C8B-B14F-4D97-AF65-F5344CB8AC3E}">
        <p14:creationId xmlns:p14="http://schemas.microsoft.com/office/powerpoint/2010/main" val="616630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88D45-D884-A1FC-2ACF-C9189F07529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BE611A9-B2C9-B106-0E4B-0C4DE3965ED0}"/>
              </a:ext>
            </a:extLst>
          </p:cNvPr>
          <p:cNvSpPr>
            <a:spLocks noGrp="1"/>
          </p:cNvSpPr>
          <p:nvPr>
            <p:ph idx="1"/>
          </p:nvPr>
        </p:nvSpPr>
        <p:spPr/>
        <p:txBody>
          <a:bodyPr/>
          <a:lstStyle/>
          <a:p>
            <a:r>
              <a:rPr lang="en-GB" b="0" i="0" dirty="0">
                <a:solidFill>
                  <a:srgbClr val="333333"/>
                </a:solidFill>
                <a:effectLst/>
                <a:latin typeface="InterFace"/>
              </a:rPr>
              <a:t>Although many lacunes might have lacked acute symptoms, when present in larger numbers they are associated with dementia, cognitive impairment, gait disturbance and increased risk of stroke</a:t>
            </a:r>
          </a:p>
          <a:p>
            <a:r>
              <a:rPr lang="en-GB" b="0" i="0" dirty="0">
                <a:solidFill>
                  <a:srgbClr val="333333"/>
                </a:solidFill>
                <a:effectLst/>
                <a:latin typeface="InterFace"/>
              </a:rPr>
              <a:t>In the general elderly population, the prevalence of lacunes ranges from 8% to 28% (mean age=50–75 years).</a:t>
            </a:r>
            <a:endParaRPr lang="en-GB" dirty="0"/>
          </a:p>
        </p:txBody>
      </p:sp>
    </p:spTree>
    <p:extLst>
      <p:ext uri="{BB962C8B-B14F-4D97-AF65-F5344CB8AC3E}">
        <p14:creationId xmlns:p14="http://schemas.microsoft.com/office/powerpoint/2010/main" val="9081670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a:bodyPr>
          <a:lstStyle/>
          <a:p>
            <a:r>
              <a:rPr lang="en-US" sz="4000" dirty="0"/>
              <a:t>Was the ICH triggered by stress?</a:t>
            </a:r>
          </a:p>
        </p:txBody>
      </p:sp>
      <p:sp>
        <p:nvSpPr>
          <p:cNvPr id="34819" name="Rectangle 3"/>
          <p:cNvSpPr>
            <a:spLocks noGrp="1" noChangeArrowheads="1"/>
          </p:cNvSpPr>
          <p:nvPr>
            <p:ph idx="1"/>
          </p:nvPr>
        </p:nvSpPr>
        <p:spPr/>
        <p:txBody>
          <a:bodyPr>
            <a:normAutofit/>
          </a:bodyPr>
          <a:lstStyle/>
          <a:p>
            <a:pPr>
              <a:lnSpc>
                <a:spcPct val="90000"/>
              </a:lnSpc>
            </a:pPr>
            <a:r>
              <a:rPr lang="en-GB" dirty="0"/>
              <a:t>Case report by </a:t>
            </a:r>
            <a:r>
              <a:rPr lang="en-GB" dirty="0" err="1"/>
              <a:t>Lammie</a:t>
            </a:r>
            <a:r>
              <a:rPr lang="en-GB" dirty="0"/>
              <a:t>, Lindley, Keir and </a:t>
            </a:r>
            <a:r>
              <a:rPr lang="en-GB" dirty="0" err="1"/>
              <a:t>Wiggam</a:t>
            </a:r>
            <a:r>
              <a:rPr lang="en-GB" dirty="0"/>
              <a:t> </a:t>
            </a:r>
            <a:r>
              <a:rPr lang="en-GB" i="1" dirty="0"/>
              <a:t>(Stroke.2000;31:1426-1428)</a:t>
            </a:r>
          </a:p>
          <a:p>
            <a:pPr>
              <a:lnSpc>
                <a:spcPct val="90000"/>
              </a:lnSpc>
            </a:pPr>
            <a:r>
              <a:rPr lang="en-GB" dirty="0"/>
              <a:t>84 </a:t>
            </a:r>
            <a:r>
              <a:rPr lang="en-GB" dirty="0" err="1"/>
              <a:t>yrs</a:t>
            </a:r>
            <a:r>
              <a:rPr lang="en-GB" dirty="0"/>
              <a:t> old man with a history of hypertension told of the death of his wife </a:t>
            </a:r>
          </a:p>
          <a:p>
            <a:pPr>
              <a:lnSpc>
                <a:spcPct val="90000"/>
              </a:lnSpc>
            </a:pPr>
            <a:r>
              <a:rPr lang="en-GB" dirty="0"/>
              <a:t>immediately developed a severe left sided weakness. </a:t>
            </a:r>
          </a:p>
          <a:p>
            <a:pPr>
              <a:lnSpc>
                <a:spcPct val="90000"/>
              </a:lnSpc>
            </a:pPr>
            <a:r>
              <a:rPr lang="en-GB" dirty="0"/>
              <a:t>BP 198/100 .</a:t>
            </a:r>
          </a:p>
          <a:p>
            <a:pPr>
              <a:lnSpc>
                <a:spcPct val="90000"/>
              </a:lnSpc>
            </a:pPr>
            <a:r>
              <a:rPr lang="en-GB" dirty="0"/>
              <a:t>He became rapidly drowsy. </a:t>
            </a:r>
            <a:endParaRPr lang="en-US" dirty="0"/>
          </a:p>
        </p:txBody>
      </p:sp>
    </p:spTree>
    <p:extLst>
      <p:ext uri="{BB962C8B-B14F-4D97-AF65-F5344CB8AC3E}">
        <p14:creationId xmlns:p14="http://schemas.microsoft.com/office/powerpoint/2010/main" val="37010001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endParaRPr lang="en-GB"/>
          </a:p>
        </p:txBody>
      </p:sp>
      <p:sp>
        <p:nvSpPr>
          <p:cNvPr id="40963" name="Rectangle 3"/>
          <p:cNvSpPr>
            <a:spLocks noGrp="1" noChangeArrowheads="1"/>
          </p:cNvSpPr>
          <p:nvPr>
            <p:ph idx="1"/>
          </p:nvPr>
        </p:nvSpPr>
        <p:spPr/>
        <p:txBody>
          <a:bodyPr/>
          <a:lstStyle/>
          <a:p>
            <a:r>
              <a:rPr lang="en-GB" dirty="0"/>
              <a:t>CT revealed right midbrain/thalamic haemorrhage</a:t>
            </a:r>
          </a:p>
          <a:p>
            <a:endParaRPr lang="en-GB" dirty="0"/>
          </a:p>
          <a:p>
            <a:r>
              <a:rPr lang="en-GB" dirty="0"/>
              <a:t>Repeat CT showed extension into the ventricles</a:t>
            </a:r>
          </a:p>
          <a:p>
            <a:endParaRPr lang="en-GB" dirty="0"/>
          </a:p>
          <a:p>
            <a:r>
              <a:rPr lang="en-GB" dirty="0"/>
              <a:t>Died 5 days later</a:t>
            </a:r>
            <a:endParaRPr lang="en-US" dirty="0"/>
          </a:p>
        </p:txBody>
      </p:sp>
    </p:spTree>
    <p:extLst>
      <p:ext uri="{BB962C8B-B14F-4D97-AF65-F5344CB8AC3E}">
        <p14:creationId xmlns:p14="http://schemas.microsoft.com/office/powerpoint/2010/main" val="3928605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Main graphic"/>
          <p:cNvPicPr/>
          <p:nvPr/>
        </p:nvPicPr>
        <p:blipFill>
          <a:blip r:embed="rId2"/>
          <a:stretch/>
        </p:blipFill>
        <p:spPr>
          <a:xfrm>
            <a:off x="3460800" y="762120"/>
            <a:ext cx="5321160" cy="3809880"/>
          </a:xfrm>
          <a:prstGeom prst="rect">
            <a:avLst/>
          </a:prstGeom>
          <a:ln>
            <a:noFill/>
          </a:ln>
        </p:spPr>
      </p:pic>
      <p:pic>
        <p:nvPicPr>
          <p:cNvPr id="37" name="logo"/>
          <p:cNvPicPr/>
          <p:nvPr/>
        </p:nvPicPr>
        <p:blipFill>
          <a:blip r:embed="rId3"/>
          <a:stretch/>
        </p:blipFill>
        <p:spPr>
          <a:xfrm>
            <a:off x="1798320" y="6035040"/>
            <a:ext cx="360000" cy="475200"/>
          </a:xfrm>
          <a:prstGeom prst="rect">
            <a:avLst/>
          </a:prstGeom>
          <a:ln>
            <a:noFill/>
          </a:ln>
        </p:spPr>
      </p:pic>
      <p:sp>
        <p:nvSpPr>
          <p:cNvPr id="38" name="TextShape 1"/>
          <p:cNvSpPr txBox="1"/>
          <p:nvPr/>
        </p:nvSpPr>
        <p:spPr>
          <a:xfrm>
            <a:off x="2411040" y="5577840"/>
            <a:ext cx="4410720" cy="1188720"/>
          </a:xfrm>
          <a:prstGeom prst="rect">
            <a:avLst/>
          </a:prstGeom>
          <a:noFill/>
          <a:ln>
            <a:noFill/>
          </a:ln>
        </p:spPr>
        <p:txBody>
          <a:bodyPr lIns="36000" tIns="46800" rIns="36000" bIns="46800" anchor="b" anchorCtr="1"/>
          <a:lstStyle/>
          <a:p>
            <a:r>
              <a:rPr lang="en-US" sz="1100" spc="-1" dirty="0">
                <a:solidFill>
                  <a:srgbClr val="000000"/>
                </a:solidFill>
                <a:highlight>
                  <a:srgbClr val="FFFF00"/>
                </a:highlight>
                <a:latin typeface="Arial"/>
              </a:rPr>
              <a:t>G. Alistair </a:t>
            </a:r>
            <a:r>
              <a:rPr lang="en-US" sz="1100" spc="-1" dirty="0" err="1">
                <a:solidFill>
                  <a:srgbClr val="000000"/>
                </a:solidFill>
                <a:highlight>
                  <a:srgbClr val="FFFF00"/>
                </a:highlight>
                <a:latin typeface="Arial"/>
              </a:rPr>
              <a:t>Lammie</a:t>
            </a:r>
            <a:r>
              <a:rPr lang="en-US" sz="1100" spc="-1" dirty="0">
                <a:solidFill>
                  <a:srgbClr val="000000"/>
                </a:solidFill>
                <a:highlight>
                  <a:srgbClr val="FFFF00"/>
                </a:highlight>
                <a:latin typeface="Arial"/>
              </a:rPr>
              <a:t>. Stroke. Stress-Related Primary Intracerebral Hemorrhage , Volume: 31, Issue: 6, Pages: 1426-1428, DOI: (10.1161/01.STR.31.6.1426) </a:t>
            </a:r>
          </a:p>
        </p:txBody>
      </p:sp>
      <p:sp>
        <p:nvSpPr>
          <p:cNvPr id="39" name="TextShape 2"/>
          <p:cNvSpPr txBox="1"/>
          <p:nvPr/>
        </p:nvSpPr>
        <p:spPr>
          <a:xfrm>
            <a:off x="6818160" y="5394960"/>
            <a:ext cx="3846240" cy="1371600"/>
          </a:xfrm>
          <a:prstGeom prst="rect">
            <a:avLst/>
          </a:prstGeom>
          <a:noFill/>
          <a:ln>
            <a:noFill/>
          </a:ln>
        </p:spPr>
        <p:txBody>
          <a:bodyPr lIns="36000" tIns="46800" rIns="36000" bIns="46800" anchor="b" anchorCtr="1"/>
          <a:lstStyle/>
          <a:p>
            <a:r>
              <a:rPr lang="en-US" sz="1000" spc="-1">
                <a:solidFill>
                  <a:srgbClr val="000000"/>
                </a:solidFill>
                <a:latin typeface="Arial"/>
              </a:rPr>
              <a:t>Copyright © 2000 by American Heart Association</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GB"/>
              <a:t>Autopsy findings</a:t>
            </a:r>
            <a:endParaRPr lang="en-US"/>
          </a:p>
        </p:txBody>
      </p:sp>
      <p:sp>
        <p:nvSpPr>
          <p:cNvPr id="35843" name="Rectangle 3"/>
          <p:cNvSpPr>
            <a:spLocks noGrp="1" noChangeArrowheads="1"/>
          </p:cNvSpPr>
          <p:nvPr>
            <p:ph idx="1"/>
          </p:nvPr>
        </p:nvSpPr>
        <p:spPr>
          <a:xfrm>
            <a:off x="1981200" y="1600201"/>
            <a:ext cx="6019800" cy="4530725"/>
          </a:xfrm>
        </p:spPr>
        <p:txBody>
          <a:bodyPr/>
          <a:lstStyle/>
          <a:p>
            <a:r>
              <a:rPr lang="en-GB" dirty="0"/>
              <a:t>Right thalamic ICH</a:t>
            </a:r>
          </a:p>
          <a:p>
            <a:r>
              <a:rPr lang="en-GB" dirty="0"/>
              <a:t>Multiple lacunar infarcts</a:t>
            </a:r>
          </a:p>
          <a:p>
            <a:r>
              <a:rPr lang="en-GB" dirty="0"/>
              <a:t>Widespread concentric small-vessel wall thickening</a:t>
            </a:r>
          </a:p>
          <a:p>
            <a:r>
              <a:rPr lang="en-GB" dirty="0"/>
              <a:t>Acute fibrinoid necrosis of small vessels with RBC extravasation adjacent to haematoma</a:t>
            </a:r>
            <a:endParaRPr lang="en-US" dirty="0"/>
          </a:p>
        </p:txBody>
      </p:sp>
      <p:pic>
        <p:nvPicPr>
          <p:cNvPr id="35844" name="Picture 4" descr="vaschph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6341" y="3934492"/>
            <a:ext cx="2121599" cy="2703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Main graphic">
            <a:extLst>
              <a:ext uri="{FF2B5EF4-FFF2-40B4-BE49-F238E27FC236}">
                <a16:creationId xmlns:a16="http://schemas.microsoft.com/office/drawing/2014/main" id="{42ED2429-3EB0-4EF6-BB78-A03CAA41A2DC}"/>
              </a:ext>
            </a:extLst>
          </p:cNvPr>
          <p:cNvPicPr/>
          <p:nvPr/>
        </p:nvPicPr>
        <p:blipFill>
          <a:blip r:embed="rId3"/>
          <a:stretch/>
        </p:blipFill>
        <p:spPr>
          <a:xfrm>
            <a:off x="9294746" y="376578"/>
            <a:ext cx="2383194" cy="3052422"/>
          </a:xfrm>
          <a:prstGeom prst="rect">
            <a:avLst/>
          </a:prstGeom>
          <a:ln>
            <a:noFill/>
          </a:ln>
        </p:spPr>
      </p:pic>
    </p:spTree>
    <p:extLst>
      <p:ext uri="{BB962C8B-B14F-4D97-AF65-F5344CB8AC3E}">
        <p14:creationId xmlns:p14="http://schemas.microsoft.com/office/powerpoint/2010/main" val="41615963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GB"/>
              <a:t>Caplan’s theory</a:t>
            </a:r>
            <a:endParaRPr lang="en-US"/>
          </a:p>
        </p:txBody>
      </p:sp>
      <p:sp>
        <p:nvSpPr>
          <p:cNvPr id="36867" name="Rectangle 3"/>
          <p:cNvSpPr>
            <a:spLocks noGrp="1" noChangeArrowheads="1"/>
          </p:cNvSpPr>
          <p:nvPr>
            <p:ph idx="1"/>
          </p:nvPr>
        </p:nvSpPr>
        <p:spPr/>
        <p:txBody>
          <a:bodyPr/>
          <a:lstStyle/>
          <a:p>
            <a:r>
              <a:rPr lang="en-GB"/>
              <a:t>Acute rises in BP or cerebral blood flow may cause rupture of perforating cerebral vessels</a:t>
            </a:r>
          </a:p>
          <a:p>
            <a:r>
              <a:rPr lang="en-GB"/>
              <a:t>Emotional or physical stress can cause such circulatory changes mediated in part by catecholamine secretion</a:t>
            </a:r>
            <a:endParaRPr lang="en-US"/>
          </a:p>
        </p:txBody>
      </p:sp>
    </p:spTree>
    <p:extLst>
      <p:ext uri="{BB962C8B-B14F-4D97-AF65-F5344CB8AC3E}">
        <p14:creationId xmlns:p14="http://schemas.microsoft.com/office/powerpoint/2010/main" val="17023885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GB"/>
              <a:t>Expanding haematoma</a:t>
            </a:r>
          </a:p>
        </p:txBody>
      </p:sp>
      <p:sp>
        <p:nvSpPr>
          <p:cNvPr id="69635" name="Rectangle 3"/>
          <p:cNvSpPr>
            <a:spLocks noGrp="1" noChangeArrowheads="1"/>
          </p:cNvSpPr>
          <p:nvPr>
            <p:ph type="body" sz="half" idx="1"/>
          </p:nvPr>
        </p:nvSpPr>
        <p:spPr/>
        <p:txBody>
          <a:bodyPr/>
          <a:lstStyle/>
          <a:p>
            <a:r>
              <a:rPr lang="en-GB"/>
              <a:t>CT of expansion</a:t>
            </a:r>
          </a:p>
        </p:txBody>
      </p:sp>
      <p:pic>
        <p:nvPicPr>
          <p:cNvPr id="69637" name="Picture 5" descr="07f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648075" y="2708275"/>
            <a:ext cx="4038600" cy="2681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69636" name="Text Box 4"/>
          <p:cNvSpPr txBox="1">
            <a:spLocks noChangeArrowheads="1"/>
          </p:cNvSpPr>
          <p:nvPr/>
        </p:nvSpPr>
        <p:spPr bwMode="auto">
          <a:xfrm>
            <a:off x="2743200" y="6096001"/>
            <a:ext cx="493333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r>
              <a:rPr lang="en-GB" sz="2400"/>
              <a:t>Offers a potential target for treatment</a:t>
            </a:r>
          </a:p>
        </p:txBody>
      </p:sp>
    </p:spTree>
    <p:extLst>
      <p:ext uri="{BB962C8B-B14F-4D97-AF65-F5344CB8AC3E}">
        <p14:creationId xmlns:p14="http://schemas.microsoft.com/office/powerpoint/2010/main" val="3249793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1DB56-8EE1-1C8C-63FF-9C95741FB6A5}"/>
              </a:ext>
            </a:extLst>
          </p:cNvPr>
          <p:cNvSpPr>
            <a:spLocks noGrp="1"/>
          </p:cNvSpPr>
          <p:nvPr>
            <p:ph type="title"/>
          </p:nvPr>
        </p:nvSpPr>
        <p:spPr/>
        <p:txBody>
          <a:bodyPr/>
          <a:lstStyle/>
          <a:p>
            <a:r>
              <a:rPr lang="en-GB" dirty="0"/>
              <a:t>81 yrs old lady admitted with Facial droop and slurred speech</a:t>
            </a:r>
          </a:p>
        </p:txBody>
      </p:sp>
      <p:sp>
        <p:nvSpPr>
          <p:cNvPr id="3" name="Content Placeholder 2">
            <a:extLst>
              <a:ext uri="{FF2B5EF4-FFF2-40B4-BE49-F238E27FC236}">
                <a16:creationId xmlns:a16="http://schemas.microsoft.com/office/drawing/2014/main" id="{7F851988-4FAC-A11E-B620-8765CBBC4BE7}"/>
              </a:ext>
            </a:extLst>
          </p:cNvPr>
          <p:cNvSpPr>
            <a:spLocks noGrp="1"/>
          </p:cNvSpPr>
          <p:nvPr>
            <p:ph idx="1"/>
          </p:nvPr>
        </p:nvSpPr>
        <p:spPr/>
        <p:txBody>
          <a:bodyPr>
            <a:normAutofit/>
          </a:bodyPr>
          <a:lstStyle/>
          <a:p>
            <a:pPr marR="0" algn="l" rtl="0"/>
            <a:r>
              <a:rPr lang="en-GB" b="0" i="0" u="none" strike="noStrike" baseline="0" dirty="0"/>
              <a:t>October 2024: Left corona radiata infarct </a:t>
            </a:r>
          </a:p>
          <a:p>
            <a:pPr marR="0" algn="l" rtl="0"/>
            <a:r>
              <a:rPr lang="en-GB" b="0" i="0" u="none" strike="noStrike" baseline="0" dirty="0"/>
              <a:t>July 2025: Stroke review and HASU stay due to worsening Rt facial droop. NIHSS -9, MRI (July 2025): evolution of the left </a:t>
            </a:r>
            <a:r>
              <a:rPr lang="en-GB" b="0" i="0" u="none" strike="noStrike" baseline="0" dirty="0" err="1"/>
              <a:t>striatocapsular</a:t>
            </a:r>
            <a:r>
              <a:rPr lang="en-GB" b="0" i="0" u="none" strike="noStrike" baseline="0" dirty="0"/>
              <a:t> infarct </a:t>
            </a:r>
          </a:p>
          <a:p>
            <a:pPr marR="0" algn="l" rtl="0"/>
            <a:r>
              <a:rPr lang="en-GB" dirty="0"/>
              <a:t>Type 2 Diabetes HbA1c 76 ( in July 2025) </a:t>
            </a:r>
          </a:p>
          <a:p>
            <a:r>
              <a:rPr lang="en-GB" dirty="0"/>
              <a:t>Hypertension</a:t>
            </a:r>
          </a:p>
          <a:p>
            <a:r>
              <a:rPr lang="en-GB" dirty="0"/>
              <a:t>Hypercholesterolaemia ( well controlled) </a:t>
            </a:r>
          </a:p>
        </p:txBody>
      </p:sp>
    </p:spTree>
    <p:extLst>
      <p:ext uri="{BB962C8B-B14F-4D97-AF65-F5344CB8AC3E}">
        <p14:creationId xmlns:p14="http://schemas.microsoft.com/office/powerpoint/2010/main" val="1225820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Management of Stroke</a:t>
            </a:r>
          </a:p>
        </p:txBody>
      </p:sp>
      <p:sp>
        <p:nvSpPr>
          <p:cNvPr id="3" name="Content Placeholder 2"/>
          <p:cNvSpPr>
            <a:spLocks noGrp="1"/>
          </p:cNvSpPr>
          <p:nvPr>
            <p:ph idx="4294967295"/>
          </p:nvPr>
        </p:nvSpPr>
        <p:spPr>
          <a:xfrm>
            <a:off x="606902" y="1696897"/>
            <a:ext cx="4600718" cy="3332162"/>
          </a:xfrm>
        </p:spPr>
        <p:txBody>
          <a:bodyPr>
            <a:noAutofit/>
          </a:bodyPr>
          <a:lstStyle/>
          <a:p>
            <a:pPr marL="514350" indent="-514350">
              <a:spcBef>
                <a:spcPct val="0"/>
              </a:spcBef>
              <a:spcAft>
                <a:spcPts val="400"/>
              </a:spcAft>
              <a:buClr>
                <a:srgbClr val="7030A0"/>
              </a:buClr>
              <a:buFont typeface="+mj-lt"/>
              <a:buAutoNum type="arabicPeriod"/>
            </a:pPr>
            <a:r>
              <a:rPr lang="en-US" sz="2800" dirty="0">
                <a:ea typeface="ＭＳ Ｐゴシック" charset="-128"/>
                <a:cs typeface="ＭＳ Ｐゴシック" charset="-128"/>
              </a:rPr>
              <a:t>Make a diagnosis</a:t>
            </a:r>
          </a:p>
          <a:p>
            <a:pPr marL="514350" indent="-514350">
              <a:spcBef>
                <a:spcPct val="0"/>
              </a:spcBef>
              <a:spcAft>
                <a:spcPts val="400"/>
              </a:spcAft>
              <a:buClr>
                <a:srgbClr val="7030A0"/>
              </a:buClr>
              <a:buFont typeface="+mj-lt"/>
              <a:buAutoNum type="arabicPeriod"/>
            </a:pPr>
            <a:r>
              <a:rPr lang="en-US" sz="2800" b="1" dirty="0">
                <a:solidFill>
                  <a:srgbClr val="FF0000"/>
                </a:solidFill>
                <a:ea typeface="ＭＳ Ｐゴシック" charset="-128"/>
                <a:cs typeface="ＭＳ Ｐゴシック" charset="-128"/>
              </a:rPr>
              <a:t>Urgent treatment</a:t>
            </a:r>
          </a:p>
          <a:p>
            <a:pPr marL="514350" indent="-514350">
              <a:spcBef>
                <a:spcPct val="0"/>
              </a:spcBef>
              <a:spcAft>
                <a:spcPts val="400"/>
              </a:spcAft>
              <a:buClr>
                <a:srgbClr val="7030A0"/>
              </a:buClr>
              <a:buFont typeface="+mj-lt"/>
              <a:buAutoNum type="arabicPeriod"/>
            </a:pPr>
            <a:r>
              <a:rPr lang="en-US" sz="2800" dirty="0">
                <a:ea typeface="ＭＳ Ｐゴシック" charset="-128"/>
                <a:cs typeface="ＭＳ Ｐゴシック" charset="-128"/>
              </a:rPr>
              <a:t>Determine </a:t>
            </a:r>
            <a:r>
              <a:rPr lang="en-US" sz="2800" dirty="0" err="1">
                <a:ea typeface="ＭＳ Ｐゴシック" charset="-128"/>
                <a:cs typeface="ＭＳ Ｐゴシック" charset="-128"/>
              </a:rPr>
              <a:t>aetiology</a:t>
            </a:r>
            <a:endParaRPr lang="en-US" sz="2800" dirty="0">
              <a:ea typeface="ＭＳ Ｐゴシック" charset="-128"/>
              <a:cs typeface="ＭＳ Ｐゴシック" charset="-128"/>
            </a:endParaRPr>
          </a:p>
          <a:p>
            <a:pPr marL="514350" indent="-514350">
              <a:spcBef>
                <a:spcPct val="0"/>
              </a:spcBef>
              <a:spcAft>
                <a:spcPts val="400"/>
              </a:spcAft>
              <a:buClr>
                <a:srgbClr val="7030A0"/>
              </a:buClr>
              <a:buFont typeface="+mj-lt"/>
              <a:buAutoNum type="arabicPeriod"/>
            </a:pPr>
            <a:r>
              <a:rPr lang="en-US" sz="2800" dirty="0">
                <a:ea typeface="ＭＳ Ｐゴシック" charset="-128"/>
                <a:cs typeface="ＭＳ Ｐゴシック" charset="-128"/>
              </a:rPr>
              <a:t>Secondary prevention</a:t>
            </a:r>
          </a:p>
          <a:p>
            <a:pPr marL="514350" indent="-514350">
              <a:spcBef>
                <a:spcPct val="0"/>
              </a:spcBef>
              <a:spcAft>
                <a:spcPts val="400"/>
              </a:spcAft>
              <a:buClr>
                <a:srgbClr val="7030A0"/>
              </a:buClr>
              <a:buFont typeface="+mj-lt"/>
              <a:buAutoNum type="arabicPeriod"/>
            </a:pPr>
            <a:r>
              <a:rPr lang="en-US" sz="2800" dirty="0">
                <a:ea typeface="ＭＳ Ｐゴシック" charset="-128"/>
                <a:cs typeface="ＭＳ Ｐゴシック" charset="-128"/>
              </a:rPr>
              <a:t>Anticipate complications</a:t>
            </a:r>
          </a:p>
        </p:txBody>
      </p:sp>
      <p:pic>
        <p:nvPicPr>
          <p:cNvPr id="10" name="Picture 2" descr="Slide7">
            <a:extLst>
              <a:ext uri="{FF2B5EF4-FFF2-40B4-BE49-F238E27FC236}">
                <a16:creationId xmlns:a16="http://schemas.microsoft.com/office/drawing/2014/main" id="{216CE000-A8A4-C84D-9EC0-0602174C5EE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211" t="24791" r="15236" b="9477"/>
          <a:stretch/>
        </p:blipFill>
        <p:spPr bwMode="auto">
          <a:xfrm>
            <a:off x="7098605" y="829812"/>
            <a:ext cx="3055434" cy="2164961"/>
          </a:xfrm>
          <a:prstGeom prst="rect">
            <a:avLst/>
          </a:prstGeom>
          <a:noFill/>
          <a:extLst>
            <a:ext uri="{909E8E84-426E-40DD-AFC4-6F175D3DCCD1}">
              <a14:hiddenFill xmlns:a14="http://schemas.microsoft.com/office/drawing/2010/main">
                <a:solidFill>
                  <a:srgbClr val="FFFFFF"/>
                </a:solidFill>
              </a14:hiddenFill>
            </a:ext>
          </a:extLst>
        </p:spPr>
      </p:pic>
      <p:pic>
        <p:nvPicPr>
          <p:cNvPr id="16" name="Content Placeholder 2" descr="TBY Devices.png">
            <a:extLst>
              <a:ext uri="{FF2B5EF4-FFF2-40B4-BE49-F238E27FC236}">
                <a16:creationId xmlns:a16="http://schemas.microsoft.com/office/drawing/2014/main" id="{856ABF2F-B17E-8545-811F-9C1DE43E6DF5}"/>
              </a:ext>
            </a:extLst>
          </p:cNvPr>
          <p:cNvPicPr>
            <a:picLocks noChangeAspect="1"/>
          </p:cNvPicPr>
          <p:nvPr/>
        </p:nvPicPr>
        <p:blipFill>
          <a:blip r:embed="rId3">
            <a:extLst>
              <a:ext uri="{28A0092B-C50C-407E-A947-70E740481C1C}">
                <a14:useLocalDpi xmlns:a14="http://schemas.microsoft.com/office/drawing/2010/main" val="0"/>
              </a:ext>
            </a:extLst>
          </a:blip>
          <a:srcRect l="881" r="881"/>
          <a:stretch>
            <a:fillRect/>
          </a:stretch>
        </p:blipFill>
        <p:spPr>
          <a:xfrm>
            <a:off x="8983539" y="3624059"/>
            <a:ext cx="2628709" cy="1405000"/>
          </a:xfrm>
          <a:prstGeom prst="rect">
            <a:avLst/>
          </a:prstGeom>
        </p:spPr>
      </p:pic>
      <p:pic>
        <p:nvPicPr>
          <p:cNvPr id="17" name="Picture 16">
            <a:extLst>
              <a:ext uri="{FF2B5EF4-FFF2-40B4-BE49-F238E27FC236}">
                <a16:creationId xmlns:a16="http://schemas.microsoft.com/office/drawing/2014/main" id="{6F54FA2C-C3DF-8C45-8CDB-74CC36A2D389}"/>
              </a:ext>
            </a:extLst>
          </p:cNvPr>
          <p:cNvPicPr>
            <a:picLocks noChangeAspect="1"/>
          </p:cNvPicPr>
          <p:nvPr/>
        </p:nvPicPr>
        <p:blipFill>
          <a:blip r:embed="rId4"/>
          <a:stretch>
            <a:fillRect/>
          </a:stretch>
        </p:blipFill>
        <p:spPr>
          <a:xfrm>
            <a:off x="5720967" y="3598287"/>
            <a:ext cx="2982212" cy="1430772"/>
          </a:xfrm>
          <a:prstGeom prst="rect">
            <a:avLst/>
          </a:prstGeom>
        </p:spPr>
      </p:pic>
      <p:sp>
        <p:nvSpPr>
          <p:cNvPr id="18" name="TextBox 17">
            <a:extLst>
              <a:ext uri="{FF2B5EF4-FFF2-40B4-BE49-F238E27FC236}">
                <a16:creationId xmlns:a16="http://schemas.microsoft.com/office/drawing/2014/main" id="{04716594-B1F7-FB40-AF71-4C2ECFE4EED8}"/>
              </a:ext>
            </a:extLst>
          </p:cNvPr>
          <p:cNvSpPr txBox="1"/>
          <p:nvPr/>
        </p:nvSpPr>
        <p:spPr>
          <a:xfrm>
            <a:off x="5931213" y="3087722"/>
            <a:ext cx="1886286" cy="461665"/>
          </a:xfrm>
          <a:prstGeom prst="rect">
            <a:avLst/>
          </a:prstGeom>
          <a:noFill/>
        </p:spPr>
        <p:txBody>
          <a:bodyPr wrap="none" rtlCol="0">
            <a:spAutoFit/>
          </a:bodyPr>
          <a:lstStyle/>
          <a:p>
            <a:r>
              <a:rPr lang="en-US" sz="2400" dirty="0">
                <a:solidFill>
                  <a:srgbClr val="7030A0"/>
                </a:solidFill>
              </a:rPr>
              <a:t>Thrombolysis</a:t>
            </a:r>
          </a:p>
        </p:txBody>
      </p:sp>
      <p:sp>
        <p:nvSpPr>
          <p:cNvPr id="19" name="TextBox 18">
            <a:extLst>
              <a:ext uri="{FF2B5EF4-FFF2-40B4-BE49-F238E27FC236}">
                <a16:creationId xmlns:a16="http://schemas.microsoft.com/office/drawing/2014/main" id="{FAA6C286-16A9-0247-AB8E-48223D6A8F68}"/>
              </a:ext>
            </a:extLst>
          </p:cNvPr>
          <p:cNvSpPr txBox="1"/>
          <p:nvPr/>
        </p:nvSpPr>
        <p:spPr>
          <a:xfrm>
            <a:off x="9216526" y="3136622"/>
            <a:ext cx="2131546" cy="461665"/>
          </a:xfrm>
          <a:prstGeom prst="rect">
            <a:avLst/>
          </a:prstGeom>
          <a:noFill/>
        </p:spPr>
        <p:txBody>
          <a:bodyPr wrap="none" rtlCol="0">
            <a:spAutoFit/>
          </a:bodyPr>
          <a:lstStyle/>
          <a:p>
            <a:r>
              <a:rPr lang="en-US" sz="2400" dirty="0">
                <a:solidFill>
                  <a:srgbClr val="7030A0"/>
                </a:solidFill>
              </a:rPr>
              <a:t>Thrombectomy</a:t>
            </a:r>
          </a:p>
        </p:txBody>
      </p:sp>
      <p:sp>
        <p:nvSpPr>
          <p:cNvPr id="20" name="Rectangle 19">
            <a:extLst>
              <a:ext uri="{FF2B5EF4-FFF2-40B4-BE49-F238E27FC236}">
                <a16:creationId xmlns:a16="http://schemas.microsoft.com/office/drawing/2014/main" id="{1AEF8B1A-BAA8-CD44-A80F-EE62E69A6B49}"/>
              </a:ext>
            </a:extLst>
          </p:cNvPr>
          <p:cNvSpPr/>
          <p:nvPr/>
        </p:nvSpPr>
        <p:spPr>
          <a:xfrm>
            <a:off x="606902" y="6453175"/>
            <a:ext cx="5847231" cy="253916"/>
          </a:xfrm>
          <a:prstGeom prst="rect">
            <a:avLst/>
          </a:prstGeom>
        </p:spPr>
        <p:txBody>
          <a:bodyPr wrap="square">
            <a:spAutoFit/>
          </a:bodyPr>
          <a:lstStyle/>
          <a:p>
            <a:r>
              <a:rPr lang="en-US" sz="1050" dirty="0">
                <a:hlinkClick r:id="rId5"/>
              </a:rPr>
              <a:t>https://www.cathflo.com/images/moa.gif</a:t>
            </a:r>
            <a:r>
              <a:rPr lang="en-US" sz="1050" dirty="0"/>
              <a:t>.   Prabhakaran, JAMA Neurology 2015</a:t>
            </a:r>
          </a:p>
        </p:txBody>
      </p:sp>
      <p:pic>
        <p:nvPicPr>
          <p:cNvPr id="21" name="Picture 3" descr="Madigan clot">
            <a:extLst>
              <a:ext uri="{FF2B5EF4-FFF2-40B4-BE49-F238E27FC236}">
                <a16:creationId xmlns:a16="http://schemas.microsoft.com/office/drawing/2014/main" id="{D6347E02-A039-304C-A9FE-C45DE3F5B89B}"/>
              </a:ext>
            </a:extLst>
          </p:cNvPr>
          <p:cNvPicPr>
            <a:picLocks noChangeAspect="1" noChangeArrowheads="1"/>
          </p:cNvPicPr>
          <p:nvPr/>
        </p:nvPicPr>
        <p:blipFill>
          <a:blip r:embed="rId6"/>
          <a:srcRect/>
          <a:stretch>
            <a:fillRect/>
          </a:stretch>
        </p:blipFill>
        <p:spPr bwMode="auto">
          <a:xfrm>
            <a:off x="9006261" y="5312756"/>
            <a:ext cx="1766500" cy="1170033"/>
          </a:xfrm>
          <a:prstGeom prst="rect">
            <a:avLst/>
          </a:prstGeom>
          <a:noFill/>
          <a:ln w="9525">
            <a:noFill/>
            <a:miter lim="800000"/>
            <a:headEnd/>
            <a:tailEnd/>
          </a:ln>
        </p:spPr>
      </p:pic>
      <p:sp>
        <p:nvSpPr>
          <p:cNvPr id="22" name="TextBox 4">
            <a:extLst>
              <a:ext uri="{FF2B5EF4-FFF2-40B4-BE49-F238E27FC236}">
                <a16:creationId xmlns:a16="http://schemas.microsoft.com/office/drawing/2014/main" id="{DD50E600-D1CE-DC40-9E4C-69C8924F7106}"/>
              </a:ext>
            </a:extLst>
          </p:cNvPr>
          <p:cNvSpPr txBox="1">
            <a:spLocks noChangeArrowheads="1"/>
          </p:cNvSpPr>
          <p:nvPr/>
        </p:nvSpPr>
        <p:spPr bwMode="auto">
          <a:xfrm>
            <a:off x="6050275" y="5596835"/>
            <a:ext cx="2576048" cy="523220"/>
          </a:xfrm>
          <a:prstGeom prst="rect">
            <a:avLst/>
          </a:prstGeom>
          <a:noFill/>
          <a:ln w="9525">
            <a:noFill/>
            <a:miter lim="800000"/>
            <a:headEnd/>
            <a:tailEnd/>
          </a:ln>
        </p:spPr>
        <p:txBody>
          <a:bodyPr wrap="square">
            <a:prstTxWarp prst="textNoShape">
              <a:avLst/>
            </a:prstTxWarp>
            <a:spAutoFit/>
          </a:bodyPr>
          <a:lstStyle/>
          <a:p>
            <a:r>
              <a:rPr lang="en-US" sz="2800" dirty="0">
                <a:latin typeface="Arial" pitchFamily="-112" charset="0"/>
                <a:ea typeface="Arial" pitchFamily="-112" charset="0"/>
                <a:cs typeface="Arial" pitchFamily="-112" charset="0"/>
              </a:rPr>
              <a:t>The disease</a:t>
            </a:r>
          </a:p>
        </p:txBody>
      </p:sp>
      <p:cxnSp>
        <p:nvCxnSpPr>
          <p:cNvPr id="23" name="Straight Arrow Connector 6">
            <a:extLst>
              <a:ext uri="{FF2B5EF4-FFF2-40B4-BE49-F238E27FC236}">
                <a16:creationId xmlns:a16="http://schemas.microsoft.com/office/drawing/2014/main" id="{97C44A8A-C1EE-A045-B023-B7447B032A29}"/>
              </a:ext>
            </a:extLst>
          </p:cNvPr>
          <p:cNvCxnSpPr>
            <a:cxnSpLocks noChangeShapeType="1"/>
          </p:cNvCxnSpPr>
          <p:nvPr/>
        </p:nvCxnSpPr>
        <p:spPr bwMode="auto">
          <a:xfrm flipV="1">
            <a:off x="8323846" y="5838404"/>
            <a:ext cx="604953" cy="13395"/>
          </a:xfrm>
          <a:prstGeom prst="straightConnector1">
            <a:avLst/>
          </a:prstGeom>
          <a:noFill/>
          <a:ln w="127000">
            <a:solidFill>
              <a:schemeClr val="accent1"/>
            </a:solidFill>
            <a:round/>
            <a:headEnd type="none" w="sm" len="sm"/>
            <a:tailEnd type="arrow" w="med" len="med"/>
          </a:ln>
        </p:spPr>
      </p:cxnSp>
    </p:spTree>
    <p:extLst>
      <p:ext uri="{BB962C8B-B14F-4D97-AF65-F5344CB8AC3E}">
        <p14:creationId xmlns:p14="http://schemas.microsoft.com/office/powerpoint/2010/main" val="3075198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9A025-61FE-0720-3E96-19DBED2DAB6C}"/>
              </a:ext>
            </a:extLst>
          </p:cNvPr>
          <p:cNvSpPr>
            <a:spLocks noGrp="1"/>
          </p:cNvSpPr>
          <p:nvPr>
            <p:ph type="title"/>
          </p:nvPr>
        </p:nvSpPr>
        <p:spPr/>
        <p:txBody>
          <a:bodyPr/>
          <a:lstStyle/>
          <a:p>
            <a:r>
              <a:rPr lang="en-GB" dirty="0"/>
              <a:t>Cognitive assessment: ACE</a:t>
            </a:r>
          </a:p>
        </p:txBody>
      </p:sp>
      <p:sp>
        <p:nvSpPr>
          <p:cNvPr id="3" name="Content Placeholder 2">
            <a:extLst>
              <a:ext uri="{FF2B5EF4-FFF2-40B4-BE49-F238E27FC236}">
                <a16:creationId xmlns:a16="http://schemas.microsoft.com/office/drawing/2014/main" id="{1D82CC2B-973D-94C5-608E-F1A9DC927C00}"/>
              </a:ext>
            </a:extLst>
          </p:cNvPr>
          <p:cNvSpPr>
            <a:spLocks noGrp="1"/>
          </p:cNvSpPr>
          <p:nvPr>
            <p:ph idx="1"/>
          </p:nvPr>
        </p:nvSpPr>
        <p:spPr/>
        <p:txBody>
          <a:bodyPr>
            <a:normAutofit/>
          </a:bodyPr>
          <a:lstStyle/>
          <a:p>
            <a:pPr marR="0" algn="l" rtl="0"/>
            <a:r>
              <a:rPr lang="en-GB" sz="1800" b="1" i="0" u="none" strike="noStrike" baseline="0" dirty="0">
                <a:solidFill>
                  <a:srgbClr val="000000"/>
                </a:solidFill>
                <a:latin typeface="Calibri" panose="020F0502020204030204" pitchFamily="34" charset="0"/>
              </a:rPr>
              <a:t>Total score: 56/90</a:t>
            </a:r>
          </a:p>
          <a:p>
            <a:pPr marR="0" algn="l" rtl="0"/>
            <a:r>
              <a:rPr lang="en-GB" sz="1800" b="1" i="0" u="none" strike="noStrike" baseline="0" dirty="0">
                <a:solidFill>
                  <a:srgbClr val="000000"/>
                </a:solidFill>
                <a:latin typeface="Calibri" panose="020F0502020204030204" pitchFamily="34" charset="0"/>
              </a:rPr>
              <a:t>Attention: 12/18</a:t>
            </a:r>
          </a:p>
          <a:p>
            <a:pPr marR="0" algn="l" rtl="0"/>
            <a:r>
              <a:rPr lang="en-GB" sz="1800" b="1" i="0" u="none" strike="noStrike" baseline="0" dirty="0">
                <a:solidFill>
                  <a:srgbClr val="000000"/>
                </a:solidFill>
                <a:latin typeface="Calibri" panose="020F0502020204030204" pitchFamily="34" charset="0"/>
              </a:rPr>
              <a:t>Memory: 16/26</a:t>
            </a:r>
          </a:p>
          <a:p>
            <a:pPr marR="0" algn="l" rtl="0"/>
            <a:r>
              <a:rPr lang="en-GB" sz="1800" b="1" i="0" u="none" strike="noStrike" baseline="0" dirty="0">
                <a:solidFill>
                  <a:srgbClr val="000000"/>
                </a:solidFill>
                <a:latin typeface="Calibri" panose="020F0502020204030204" pitchFamily="34" charset="0"/>
              </a:rPr>
              <a:t>Fluency: 4/14</a:t>
            </a:r>
          </a:p>
          <a:p>
            <a:pPr marR="0" algn="l" rtl="0"/>
            <a:r>
              <a:rPr lang="en-GB" sz="1800" b="1" i="0" u="none" strike="noStrike" baseline="0" dirty="0">
                <a:solidFill>
                  <a:srgbClr val="000000"/>
                </a:solidFill>
                <a:latin typeface="Calibri" panose="020F0502020204030204" pitchFamily="34" charset="0"/>
              </a:rPr>
              <a:t>Language: 16/24</a:t>
            </a:r>
          </a:p>
          <a:p>
            <a:pPr marR="0" algn="l" rtl="0"/>
            <a:r>
              <a:rPr lang="en-GB" sz="1800" b="1" i="0" u="none" strike="noStrike" baseline="0" dirty="0">
                <a:solidFill>
                  <a:srgbClr val="000000"/>
                </a:solidFill>
                <a:latin typeface="Calibri" panose="020F0502020204030204" pitchFamily="34" charset="0"/>
              </a:rPr>
              <a:t>Visuospatial: 8/16</a:t>
            </a:r>
          </a:p>
          <a:p>
            <a:r>
              <a:rPr lang="en-GB" sz="1800" b="1" dirty="0">
                <a:latin typeface="Arial" panose="020B0604020202020204" pitchFamily="34" charset="0"/>
              </a:rPr>
              <a:t>D</a:t>
            </a:r>
            <a:r>
              <a:rPr lang="en-GB" sz="1800" b="1" i="0" u="none" strike="noStrike" baseline="0" dirty="0">
                <a:latin typeface="Arial" panose="020B0604020202020204" pitchFamily="34" charset="0"/>
              </a:rPr>
              <a:t>ifficulty with working memory tasks, including when asked to subtract 7 from 100</a:t>
            </a:r>
          </a:p>
          <a:p>
            <a:r>
              <a:rPr lang="en-GB" sz="1800" b="1" i="0" u="none" strike="noStrike" baseline="0" dirty="0">
                <a:latin typeface="Arial" panose="020B0604020202020204" pitchFamily="34" charset="0"/>
              </a:rPr>
              <a:t>Both phonemic and semantic verbal fluency appear to be an area of difficulty. </a:t>
            </a:r>
          </a:p>
          <a:p>
            <a:r>
              <a:rPr lang="en-GB" sz="1800" b="1" dirty="0">
                <a:latin typeface="Arial" panose="020B0604020202020204" pitchFamily="34" charset="0"/>
              </a:rPr>
              <a:t>D</a:t>
            </a:r>
            <a:r>
              <a:rPr lang="en-GB" sz="1800" b="1" i="0" u="none" strike="noStrike" baseline="0" dirty="0">
                <a:latin typeface="Arial" panose="020B0604020202020204" pitchFamily="34" charset="0"/>
              </a:rPr>
              <a:t>ifficulty remembering a name and address over time, including difficulty recognising elements of this information, suggesting issues around both encoding and retention of information.</a:t>
            </a:r>
          </a:p>
          <a:p>
            <a:endParaRPr lang="en-GB" dirty="0"/>
          </a:p>
        </p:txBody>
      </p:sp>
    </p:spTree>
    <p:extLst>
      <p:ext uri="{BB962C8B-B14F-4D97-AF65-F5344CB8AC3E}">
        <p14:creationId xmlns:p14="http://schemas.microsoft.com/office/powerpoint/2010/main" val="25048447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A6B42B9F-F674-4D7F-AEFD-F5DC47A709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close-up of a brain scan&#10;&#10;AI-generated content may be incorrect.">
            <a:extLst>
              <a:ext uri="{FF2B5EF4-FFF2-40B4-BE49-F238E27FC236}">
                <a16:creationId xmlns:a16="http://schemas.microsoft.com/office/drawing/2014/main" id="{4E6AF0AF-370E-49FB-9EB4-CE82EA2EEA6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r="376"/>
          <a:stretch>
            <a:fillRect/>
          </a:stretch>
        </p:blipFill>
        <p:spPr>
          <a:xfrm>
            <a:off x="-1" y="6"/>
            <a:ext cx="3922776" cy="3937609"/>
          </a:xfrm>
          <a:prstGeom prst="rect">
            <a:avLst/>
          </a:prstGeom>
        </p:spPr>
      </p:pic>
      <p:pic>
        <p:nvPicPr>
          <p:cNvPr id="14" name="Content Placeholder 7" descr="A mri of a brain&#10;&#10;AI-generated content may be incorrect.">
            <a:extLst>
              <a:ext uri="{FF2B5EF4-FFF2-40B4-BE49-F238E27FC236}">
                <a16:creationId xmlns:a16="http://schemas.microsoft.com/office/drawing/2014/main" id="{95DEBAE5-5C45-BB87-E62B-E3DB0F5CDB40}"/>
              </a:ext>
            </a:extLst>
          </p:cNvPr>
          <p:cNvPicPr>
            <a:picLocks noChangeAspect="1"/>
          </p:cNvPicPr>
          <p:nvPr/>
        </p:nvPicPr>
        <p:blipFill>
          <a:blip r:embed="rId3">
            <a:extLst>
              <a:ext uri="{28A0092B-C50C-407E-A947-70E740481C1C}">
                <a14:useLocalDpi xmlns:a14="http://schemas.microsoft.com/office/drawing/2010/main" val="0"/>
              </a:ext>
            </a:extLst>
          </a:blip>
          <a:srcRect r="376"/>
          <a:stretch>
            <a:fillRect/>
          </a:stretch>
        </p:blipFill>
        <p:spPr>
          <a:xfrm>
            <a:off x="4131633" y="10"/>
            <a:ext cx="3922776" cy="3937599"/>
          </a:xfrm>
          <a:prstGeom prst="rect">
            <a:avLst/>
          </a:prstGeom>
        </p:spPr>
      </p:pic>
      <p:sp useBgFill="1">
        <p:nvSpPr>
          <p:cNvPr id="47" name="Rectangle 46">
            <a:extLst>
              <a:ext uri="{FF2B5EF4-FFF2-40B4-BE49-F238E27FC236}">
                <a16:creationId xmlns:a16="http://schemas.microsoft.com/office/drawing/2014/main" id="{E677BBB0-8A66-4619-B31B-5097655C5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7784" y="4215384"/>
            <a:ext cx="7475146" cy="2093976"/>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2">
            <a:extLst>
              <a:ext uri="{FF2B5EF4-FFF2-40B4-BE49-F238E27FC236}">
                <a16:creationId xmlns:a16="http://schemas.microsoft.com/office/drawing/2014/main" id="{CBAD6858-E9DD-6F3D-71C2-5D13DF48CE59}"/>
              </a:ext>
            </a:extLst>
          </p:cNvPr>
          <p:cNvSpPr>
            <a:spLocks noGrp="1"/>
          </p:cNvSpPr>
          <p:nvPr>
            <p:ph type="title"/>
          </p:nvPr>
        </p:nvSpPr>
        <p:spPr>
          <a:xfrm>
            <a:off x="865325" y="4462819"/>
            <a:ext cx="2869683" cy="1608383"/>
          </a:xfrm>
        </p:spPr>
        <p:txBody>
          <a:bodyPr vert="horz" lIns="91440" tIns="45720" rIns="91440" bIns="45720" rtlCol="0" anchor="ctr">
            <a:normAutofit/>
          </a:bodyPr>
          <a:lstStyle/>
          <a:p>
            <a:r>
              <a:rPr lang="en-US" sz="2400" kern="1200">
                <a:solidFill>
                  <a:schemeClr val="tx1"/>
                </a:solidFill>
                <a:latin typeface="+mj-lt"/>
                <a:ea typeface="+mj-ea"/>
                <a:cs typeface="+mj-cs"/>
              </a:rPr>
              <a:t>SVD and old infarct in L corona radiata</a:t>
            </a:r>
          </a:p>
        </p:txBody>
      </p:sp>
      <p:sp>
        <p:nvSpPr>
          <p:cNvPr id="48" name="Rectangle 47">
            <a:extLst>
              <a:ext uri="{FF2B5EF4-FFF2-40B4-BE49-F238E27FC236}">
                <a16:creationId xmlns:a16="http://schemas.microsoft.com/office/drawing/2014/main" id="{FB56C437-7CF8-4D2B-8C62-6F9CEA561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491151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288F414E-1A16-495F-8EF5-F55A4207E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192282" y="525322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ontent Placeholder 24">
            <a:extLst>
              <a:ext uri="{FF2B5EF4-FFF2-40B4-BE49-F238E27FC236}">
                <a16:creationId xmlns:a16="http://schemas.microsoft.com/office/drawing/2014/main" id="{A8F5E0E1-59DF-7078-FB13-98662159FFD5}"/>
              </a:ext>
            </a:extLst>
          </p:cNvPr>
          <p:cNvSpPr>
            <a:spLocks noGrp="1"/>
          </p:cNvSpPr>
          <p:nvPr>
            <p:ph sz="half" idx="1"/>
          </p:nvPr>
        </p:nvSpPr>
        <p:spPr>
          <a:xfrm>
            <a:off x="4131633" y="4464872"/>
            <a:ext cx="3712464" cy="1608383"/>
          </a:xfrm>
        </p:spPr>
        <p:txBody>
          <a:bodyPr vert="horz" lIns="91440" tIns="45720" rIns="91440" bIns="45720" rtlCol="0" anchor="ctr">
            <a:normAutofit/>
          </a:bodyPr>
          <a:lstStyle/>
          <a:p>
            <a:endParaRPr lang="en-US" sz="1700"/>
          </a:p>
        </p:txBody>
      </p:sp>
      <p:pic>
        <p:nvPicPr>
          <p:cNvPr id="10" name="Content Placeholder 9" descr="A close-up of a brain scan&#10;&#10;AI-generated content may be incorrect.">
            <a:extLst>
              <a:ext uri="{FF2B5EF4-FFF2-40B4-BE49-F238E27FC236}">
                <a16:creationId xmlns:a16="http://schemas.microsoft.com/office/drawing/2014/main" id="{346209FB-ABDE-3357-3A59-4D67842E8213}"/>
              </a:ext>
            </a:extLst>
          </p:cNvPr>
          <p:cNvPicPr>
            <a:picLocks noChangeAspect="1"/>
          </p:cNvPicPr>
          <p:nvPr/>
        </p:nvPicPr>
        <p:blipFill>
          <a:blip r:embed="rId4">
            <a:extLst>
              <a:ext uri="{28A0092B-C50C-407E-A947-70E740481C1C}">
                <a14:useLocalDpi xmlns:a14="http://schemas.microsoft.com/office/drawing/2010/main" val="0"/>
              </a:ext>
            </a:extLst>
          </a:blip>
          <a:srcRect l="13392" r="24432" b="-3"/>
          <a:stretch>
            <a:fillRect/>
          </a:stretch>
        </p:blipFill>
        <p:spPr>
          <a:xfrm>
            <a:off x="8269224" y="-6"/>
            <a:ext cx="3922776" cy="6309360"/>
          </a:xfrm>
          <a:prstGeom prst="rect">
            <a:avLst/>
          </a:prstGeom>
        </p:spPr>
      </p:pic>
    </p:spTree>
    <p:extLst>
      <p:ext uri="{BB962C8B-B14F-4D97-AF65-F5344CB8AC3E}">
        <p14:creationId xmlns:p14="http://schemas.microsoft.com/office/powerpoint/2010/main" val="12465130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F695F69-7001-421E-98A8-E74156934A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11" descr="A close-up of a brain scan&#10;&#10;AI-generated content may be incorrect.">
            <a:extLst>
              <a:ext uri="{FF2B5EF4-FFF2-40B4-BE49-F238E27FC236}">
                <a16:creationId xmlns:a16="http://schemas.microsoft.com/office/drawing/2014/main" id="{258A86B3-5EAF-83CE-29FA-75195AEE09C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963" r="10148"/>
          <a:stretch>
            <a:fillRect/>
          </a:stretch>
        </p:blipFill>
        <p:spPr>
          <a:xfrm>
            <a:off x="6096010" y="10"/>
            <a:ext cx="6095999" cy="6857990"/>
          </a:xfrm>
          <a:custGeom>
            <a:avLst/>
            <a:gdLst/>
            <a:ahLst/>
            <a:cxnLst/>
            <a:rect l="l" t="t" r="r" b="b"/>
            <a:pathLst>
              <a:path w="6095999" h="6858000">
                <a:moveTo>
                  <a:pt x="0" y="0"/>
                </a:moveTo>
                <a:lnTo>
                  <a:pt x="6095999" y="0"/>
                </a:lnTo>
                <a:lnTo>
                  <a:pt x="6095999" y="6858000"/>
                </a:lnTo>
                <a:lnTo>
                  <a:pt x="0" y="6858000"/>
                </a:lnTo>
                <a:lnTo>
                  <a:pt x="0" y="6857999"/>
                </a:lnTo>
                <a:lnTo>
                  <a:pt x="4220980" y="6857999"/>
                </a:lnTo>
                <a:lnTo>
                  <a:pt x="4213164" y="6851010"/>
                </a:lnTo>
                <a:cubicBezTo>
                  <a:pt x="4181666" y="6825777"/>
                  <a:pt x="4066661" y="6744343"/>
                  <a:pt x="4062999" y="6737842"/>
                </a:cubicBezTo>
                <a:cubicBezTo>
                  <a:pt x="4024279" y="6693220"/>
                  <a:pt x="4060463" y="6731339"/>
                  <a:pt x="3994350" y="6686435"/>
                </a:cubicBezTo>
                <a:cubicBezTo>
                  <a:pt x="3947033" y="6670674"/>
                  <a:pt x="3899856" y="6566625"/>
                  <a:pt x="3859426" y="6512643"/>
                </a:cubicBezTo>
                <a:cubicBezTo>
                  <a:pt x="3843619" y="6494605"/>
                  <a:pt x="3819111" y="6476220"/>
                  <a:pt x="3795266" y="6469055"/>
                </a:cubicBezTo>
                <a:cubicBezTo>
                  <a:pt x="3772240" y="6479507"/>
                  <a:pt x="3769424" y="6446115"/>
                  <a:pt x="3752228" y="6440526"/>
                </a:cubicBezTo>
                <a:cubicBezTo>
                  <a:pt x="3742060" y="6447641"/>
                  <a:pt x="3719048" y="6424775"/>
                  <a:pt x="3716355" y="6414007"/>
                </a:cubicBezTo>
                <a:cubicBezTo>
                  <a:pt x="3729286" y="6392352"/>
                  <a:pt x="3629924" y="6387100"/>
                  <a:pt x="3629916" y="6370687"/>
                </a:cubicBezTo>
                <a:cubicBezTo>
                  <a:pt x="3600280" y="6362353"/>
                  <a:pt x="3495200" y="6368444"/>
                  <a:pt x="3479034" y="6339494"/>
                </a:cubicBezTo>
                <a:cubicBezTo>
                  <a:pt x="3420435" y="6317314"/>
                  <a:pt x="3345614" y="6290932"/>
                  <a:pt x="3319627" y="6285893"/>
                </a:cubicBezTo>
                <a:cubicBezTo>
                  <a:pt x="3282294" y="6327705"/>
                  <a:pt x="3185936" y="6185255"/>
                  <a:pt x="3075494" y="6164273"/>
                </a:cubicBezTo>
                <a:cubicBezTo>
                  <a:pt x="3059427" y="6166243"/>
                  <a:pt x="3051440" y="6164859"/>
                  <a:pt x="3050019" y="6153683"/>
                </a:cubicBezTo>
                <a:cubicBezTo>
                  <a:pt x="3016030" y="6146243"/>
                  <a:pt x="2991340" y="6114870"/>
                  <a:pt x="2963636" y="6123708"/>
                </a:cubicBezTo>
                <a:cubicBezTo>
                  <a:pt x="2928425" y="6105855"/>
                  <a:pt x="2947049" y="6092097"/>
                  <a:pt x="2914912" y="6078439"/>
                </a:cubicBezTo>
                <a:lnTo>
                  <a:pt x="2770812" y="6041758"/>
                </a:lnTo>
                <a:cubicBezTo>
                  <a:pt x="2750466" y="6034724"/>
                  <a:pt x="2729222" y="6014032"/>
                  <a:pt x="2708585" y="6007728"/>
                </a:cubicBezTo>
                <a:lnTo>
                  <a:pt x="2687072" y="6003931"/>
                </a:lnTo>
                <a:lnTo>
                  <a:pt x="2674457" y="5991515"/>
                </a:lnTo>
                <a:cubicBezTo>
                  <a:pt x="2668773" y="5988707"/>
                  <a:pt x="2661696" y="5988167"/>
                  <a:pt x="2652298" y="5991525"/>
                </a:cubicBezTo>
                <a:cubicBezTo>
                  <a:pt x="2634345" y="5986939"/>
                  <a:pt x="2583809" y="5969299"/>
                  <a:pt x="2566743" y="5963996"/>
                </a:cubicBezTo>
                <a:lnTo>
                  <a:pt x="2549903" y="5959709"/>
                </a:lnTo>
                <a:lnTo>
                  <a:pt x="2542177" y="5951723"/>
                </a:lnTo>
                <a:cubicBezTo>
                  <a:pt x="2529898" y="5945994"/>
                  <a:pt x="2498812" y="5935402"/>
                  <a:pt x="2476225" y="5925338"/>
                </a:cubicBezTo>
                <a:cubicBezTo>
                  <a:pt x="2457810" y="5911056"/>
                  <a:pt x="2433846" y="5899348"/>
                  <a:pt x="2406656" y="5891344"/>
                </a:cubicBezTo>
                <a:cubicBezTo>
                  <a:pt x="2400991" y="5896275"/>
                  <a:pt x="2393612" y="5885783"/>
                  <a:pt x="2389160" y="5883030"/>
                </a:cubicBezTo>
                <a:cubicBezTo>
                  <a:pt x="2387458" y="5886701"/>
                  <a:pt x="2375233" y="5885881"/>
                  <a:pt x="2372540" y="5881920"/>
                </a:cubicBezTo>
                <a:cubicBezTo>
                  <a:pt x="2293168" y="5849488"/>
                  <a:pt x="2325743" y="5894734"/>
                  <a:pt x="2283811" y="5862541"/>
                </a:cubicBezTo>
                <a:cubicBezTo>
                  <a:pt x="2275730" y="5859531"/>
                  <a:pt x="2268484" y="5859925"/>
                  <a:pt x="2261759" y="5861764"/>
                </a:cubicBezTo>
                <a:lnTo>
                  <a:pt x="2219265" y="5849327"/>
                </a:lnTo>
                <a:cubicBezTo>
                  <a:pt x="2203078" y="5842651"/>
                  <a:pt x="2185672" y="5837119"/>
                  <a:pt x="2167456" y="5832891"/>
                </a:cubicBezTo>
                <a:cubicBezTo>
                  <a:pt x="2161387" y="5839963"/>
                  <a:pt x="2149583" y="5826532"/>
                  <a:pt x="2143288" y="5823218"/>
                </a:cubicBezTo>
                <a:cubicBezTo>
                  <a:pt x="2141966" y="5828274"/>
                  <a:pt x="2126227" y="5828196"/>
                  <a:pt x="2121889" y="5823116"/>
                </a:cubicBezTo>
                <a:cubicBezTo>
                  <a:pt x="2013448" y="5786297"/>
                  <a:pt x="2065303" y="5844161"/>
                  <a:pt x="2004548" y="5804552"/>
                </a:cubicBezTo>
                <a:cubicBezTo>
                  <a:pt x="1993575" y="5801194"/>
                  <a:pt x="1984449" y="5802325"/>
                  <a:pt x="1976317" y="5805346"/>
                </a:cubicBezTo>
                <a:lnTo>
                  <a:pt x="1960968" y="5813703"/>
                </a:lnTo>
                <a:lnTo>
                  <a:pt x="1951886" y="5808313"/>
                </a:lnTo>
                <a:cubicBezTo>
                  <a:pt x="1914205" y="5801767"/>
                  <a:pt x="1900427" y="5810657"/>
                  <a:pt x="1881129" y="5796205"/>
                </a:cubicBezTo>
                <a:cubicBezTo>
                  <a:pt x="1847467" y="5788576"/>
                  <a:pt x="1808824" y="5783942"/>
                  <a:pt x="1778393" y="5776687"/>
                </a:cubicBezTo>
                <a:cubicBezTo>
                  <a:pt x="1764338" y="5756704"/>
                  <a:pt x="1721542" y="5761928"/>
                  <a:pt x="1698544" y="5752677"/>
                </a:cubicBezTo>
                <a:cubicBezTo>
                  <a:pt x="1688689" y="5744367"/>
                  <a:pt x="1680710" y="5741898"/>
                  <a:pt x="1667763" y="5746936"/>
                </a:cubicBezTo>
                <a:cubicBezTo>
                  <a:pt x="1622782" y="5706970"/>
                  <a:pt x="1636232" y="5740258"/>
                  <a:pt x="1589890" y="5720079"/>
                </a:cubicBezTo>
                <a:cubicBezTo>
                  <a:pt x="1550522" y="5700408"/>
                  <a:pt x="1504390" y="5684235"/>
                  <a:pt x="1470745" y="5647268"/>
                </a:cubicBezTo>
                <a:cubicBezTo>
                  <a:pt x="1465307" y="5637473"/>
                  <a:pt x="1447590" y="5631171"/>
                  <a:pt x="1431171" y="5633192"/>
                </a:cubicBezTo>
                <a:cubicBezTo>
                  <a:pt x="1428344" y="5633540"/>
                  <a:pt x="1425665" y="5634127"/>
                  <a:pt x="1423215" y="5634934"/>
                </a:cubicBezTo>
                <a:cubicBezTo>
                  <a:pt x="1404063" y="5609561"/>
                  <a:pt x="1384477" y="5616951"/>
                  <a:pt x="1377158" y="5600720"/>
                </a:cubicBezTo>
                <a:cubicBezTo>
                  <a:pt x="1337416" y="5587406"/>
                  <a:pt x="1299119" y="5594952"/>
                  <a:pt x="1292001" y="5580595"/>
                </a:cubicBezTo>
                <a:cubicBezTo>
                  <a:pt x="1270404" y="5577445"/>
                  <a:pt x="1236263" y="5586393"/>
                  <a:pt x="1224877" y="5570207"/>
                </a:cubicBezTo>
                <a:cubicBezTo>
                  <a:pt x="1218892" y="5580643"/>
                  <a:pt x="1203320" y="5557444"/>
                  <a:pt x="1188481" y="5562311"/>
                </a:cubicBezTo>
                <a:cubicBezTo>
                  <a:pt x="1177571" y="5566931"/>
                  <a:pt x="1170302" y="5560971"/>
                  <a:pt x="1160620" y="5558862"/>
                </a:cubicBezTo>
                <a:cubicBezTo>
                  <a:pt x="1146504" y="5561577"/>
                  <a:pt x="1106544" y="5545833"/>
                  <a:pt x="1097113" y="5537725"/>
                </a:cubicBezTo>
                <a:cubicBezTo>
                  <a:pt x="1076260" y="5511528"/>
                  <a:pt x="1012618" y="5517876"/>
                  <a:pt x="994944" y="5497522"/>
                </a:cubicBezTo>
                <a:cubicBezTo>
                  <a:pt x="987638" y="5493756"/>
                  <a:pt x="980141" y="5491480"/>
                  <a:pt x="972567" y="5490138"/>
                </a:cubicBezTo>
                <a:lnTo>
                  <a:pt x="927036" y="5488921"/>
                </a:lnTo>
                <a:lnTo>
                  <a:pt x="905198" y="5488488"/>
                </a:lnTo>
                <a:cubicBezTo>
                  <a:pt x="920127" y="5466532"/>
                  <a:pt x="847550" y="5479119"/>
                  <a:pt x="871473" y="5463326"/>
                </a:cubicBezTo>
                <a:cubicBezTo>
                  <a:pt x="835241" y="5455796"/>
                  <a:pt x="824844" y="5441869"/>
                  <a:pt x="787335" y="5431076"/>
                </a:cubicBezTo>
                <a:lnTo>
                  <a:pt x="646418" y="5398569"/>
                </a:lnTo>
                <a:cubicBezTo>
                  <a:pt x="594533" y="5378172"/>
                  <a:pt x="569175" y="5376706"/>
                  <a:pt x="522316" y="5365133"/>
                </a:cubicBezTo>
                <a:cubicBezTo>
                  <a:pt x="485699" y="5316148"/>
                  <a:pt x="451396" y="5327743"/>
                  <a:pt x="425051" y="5295085"/>
                </a:cubicBezTo>
                <a:cubicBezTo>
                  <a:pt x="373115" y="5280721"/>
                  <a:pt x="376598" y="5265782"/>
                  <a:pt x="318461" y="5265657"/>
                </a:cubicBezTo>
                <a:lnTo>
                  <a:pt x="266536" y="5232252"/>
                </a:lnTo>
                <a:cubicBezTo>
                  <a:pt x="254867" y="5225616"/>
                  <a:pt x="251642" y="5227516"/>
                  <a:pt x="248444" y="5225838"/>
                </a:cubicBezTo>
                <a:lnTo>
                  <a:pt x="247345" y="5222181"/>
                </a:lnTo>
                <a:lnTo>
                  <a:pt x="237345" y="5217023"/>
                </a:lnTo>
                <a:lnTo>
                  <a:pt x="219603" y="5204977"/>
                </a:lnTo>
                <a:lnTo>
                  <a:pt x="214443" y="5204489"/>
                </a:lnTo>
                <a:lnTo>
                  <a:pt x="184816" y="5189073"/>
                </a:lnTo>
                <a:lnTo>
                  <a:pt x="183534" y="5189699"/>
                </a:lnTo>
                <a:cubicBezTo>
                  <a:pt x="179981" y="5190754"/>
                  <a:pt x="176085" y="5190869"/>
                  <a:pt x="171363" y="5189023"/>
                </a:cubicBezTo>
                <a:cubicBezTo>
                  <a:pt x="165797" y="5204157"/>
                  <a:pt x="163531" y="5192594"/>
                  <a:pt x="150096" y="5185813"/>
                </a:cubicBezTo>
                <a:lnTo>
                  <a:pt x="59253" y="5172817"/>
                </a:lnTo>
                <a:lnTo>
                  <a:pt x="52526" y="5170052"/>
                </a:lnTo>
                <a:lnTo>
                  <a:pt x="52188" y="5170183"/>
                </a:lnTo>
                <a:cubicBezTo>
                  <a:pt x="50293" y="5169980"/>
                  <a:pt x="47917" y="5169219"/>
                  <a:pt x="44687" y="5167637"/>
                </a:cubicBezTo>
                <a:lnTo>
                  <a:pt x="40261" y="5165012"/>
                </a:lnTo>
                <a:lnTo>
                  <a:pt x="27209" y="5159648"/>
                </a:lnTo>
                <a:lnTo>
                  <a:pt x="21368" y="5159036"/>
                </a:lnTo>
                <a:lnTo>
                  <a:pt x="0" y="5158850"/>
                </a:lnTo>
                <a:close/>
              </a:path>
            </a:pathLst>
          </a:custGeom>
        </p:spPr>
      </p:pic>
      <p:sp>
        <p:nvSpPr>
          <p:cNvPr id="15" name="Title 14">
            <a:extLst>
              <a:ext uri="{FF2B5EF4-FFF2-40B4-BE49-F238E27FC236}">
                <a16:creationId xmlns:a16="http://schemas.microsoft.com/office/drawing/2014/main" id="{5A83A2C9-D244-74A2-39A9-DBB788895AE3}"/>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dirty="0">
                <a:solidFill>
                  <a:schemeClr val="tx1">
                    <a:lumMod val="85000"/>
                    <a:lumOff val="15000"/>
                  </a:schemeClr>
                </a:solidFill>
              </a:rPr>
              <a:t>Hypertensive microbleeds</a:t>
            </a:r>
            <a:endParaRPr lang="en-US" sz="3600" kern="1200" dirty="0">
              <a:solidFill>
                <a:schemeClr val="tx1">
                  <a:lumMod val="85000"/>
                  <a:lumOff val="15000"/>
                </a:schemeClr>
              </a:solidFill>
              <a:latin typeface="+mj-lt"/>
              <a:ea typeface="+mj-ea"/>
              <a:cs typeface="+mj-cs"/>
            </a:endParaRPr>
          </a:p>
        </p:txBody>
      </p:sp>
      <p:pic>
        <p:nvPicPr>
          <p:cNvPr id="14" name="Content Placeholder 13" descr="A close-up of an mri&#10;&#10;AI-generated content may be incorrect.">
            <a:extLst>
              <a:ext uri="{FF2B5EF4-FFF2-40B4-BE49-F238E27FC236}">
                <a16:creationId xmlns:a16="http://schemas.microsoft.com/office/drawing/2014/main" id="{E7065846-73AF-B777-14F9-E92F46002C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t="16251" r="1" b="132"/>
          <a:stretch>
            <a:fillRect/>
          </a:stretch>
        </p:blipFill>
        <p:spPr>
          <a:xfrm>
            <a:off x="-5388" y="10"/>
            <a:ext cx="6169518" cy="5158840"/>
          </a:xfrm>
          <a:custGeom>
            <a:avLst/>
            <a:gdLst/>
            <a:ahLst/>
            <a:cxnLst/>
            <a:rect l="l" t="t" r="r" b="b"/>
            <a:pathLst>
              <a:path w="6096000" h="5158850">
                <a:moveTo>
                  <a:pt x="0" y="0"/>
                </a:moveTo>
                <a:lnTo>
                  <a:pt x="6096000" y="0"/>
                </a:lnTo>
                <a:lnTo>
                  <a:pt x="6096000" y="5158850"/>
                </a:lnTo>
                <a:lnTo>
                  <a:pt x="5957305" y="5157644"/>
                </a:lnTo>
                <a:cubicBezTo>
                  <a:pt x="5920540" y="5151975"/>
                  <a:pt x="5887096" y="5153588"/>
                  <a:pt x="5857259" y="5143603"/>
                </a:cubicBezTo>
                <a:cubicBezTo>
                  <a:pt x="5843335" y="5146861"/>
                  <a:pt x="5830921" y="5147051"/>
                  <a:pt x="5821375" y="5137142"/>
                </a:cubicBezTo>
                <a:cubicBezTo>
                  <a:pt x="5786501" y="5134144"/>
                  <a:pt x="5775399" y="5144200"/>
                  <a:pt x="5755916" y="5131695"/>
                </a:cubicBezTo>
                <a:cubicBezTo>
                  <a:pt x="5732132" y="5146996"/>
                  <a:pt x="5732735" y="5139753"/>
                  <a:pt x="5725007" y="5132964"/>
                </a:cubicBezTo>
                <a:lnTo>
                  <a:pt x="5723810" y="5132374"/>
                </a:lnTo>
                <a:lnTo>
                  <a:pt x="5720531" y="5134578"/>
                </a:lnTo>
                <a:lnTo>
                  <a:pt x="5714795" y="5134902"/>
                </a:lnTo>
                <a:lnTo>
                  <a:pt x="5700142" y="5131655"/>
                </a:lnTo>
                <a:lnTo>
                  <a:pt x="5694799" y="5129754"/>
                </a:lnTo>
                <a:cubicBezTo>
                  <a:pt x="5691058" y="5128696"/>
                  <a:pt x="5688491" y="5128320"/>
                  <a:pt x="5686627" y="5128420"/>
                </a:cubicBezTo>
                <a:lnTo>
                  <a:pt x="5686371" y="5128603"/>
                </a:lnTo>
                <a:lnTo>
                  <a:pt x="5678819" y="5126929"/>
                </a:lnTo>
                <a:cubicBezTo>
                  <a:pt x="5666199" y="5123608"/>
                  <a:pt x="5654035" y="5119908"/>
                  <a:pt x="5642547" y="5116000"/>
                </a:cubicBezTo>
                <a:cubicBezTo>
                  <a:pt x="5629445" y="5126457"/>
                  <a:pt x="5588783" y="5104807"/>
                  <a:pt x="5587979" y="5128480"/>
                </a:cubicBezTo>
                <a:cubicBezTo>
                  <a:pt x="5572317" y="5123886"/>
                  <a:pt x="5564904" y="5112774"/>
                  <a:pt x="5566635" y="5128675"/>
                </a:cubicBezTo>
                <a:cubicBezTo>
                  <a:pt x="5561375" y="5127594"/>
                  <a:pt x="5557787" y="5128327"/>
                  <a:pt x="5554953" y="5129937"/>
                </a:cubicBezTo>
                <a:lnTo>
                  <a:pt x="5554039" y="5130763"/>
                </a:lnTo>
                <a:lnTo>
                  <a:pt x="5514254" y="5120517"/>
                </a:lnTo>
                <a:lnTo>
                  <a:pt x="5492156" y="5111382"/>
                </a:lnTo>
                <a:lnTo>
                  <a:pt x="5480446" y="5107855"/>
                </a:lnTo>
                <a:lnTo>
                  <a:pt x="5477744" y="5104402"/>
                </a:lnTo>
                <a:cubicBezTo>
                  <a:pt x="5474490" y="5102038"/>
                  <a:pt x="5469391" y="5100405"/>
                  <a:pt x="5460150" y="5100442"/>
                </a:cubicBezTo>
                <a:lnTo>
                  <a:pt x="5457901" y="5100914"/>
                </a:lnTo>
                <a:lnTo>
                  <a:pt x="5444243" y="5094201"/>
                </a:lnTo>
                <a:cubicBezTo>
                  <a:pt x="5439994" y="5091441"/>
                  <a:pt x="5436419" y="5088231"/>
                  <a:pt x="5433825" y="5084410"/>
                </a:cubicBezTo>
                <a:cubicBezTo>
                  <a:pt x="5379443" y="5093528"/>
                  <a:pt x="5336110" y="5069767"/>
                  <a:pt x="5280996" y="5063773"/>
                </a:cubicBezTo>
                <a:cubicBezTo>
                  <a:pt x="5250806" y="5055129"/>
                  <a:pt x="5168599" y="5059471"/>
                  <a:pt x="5161582" y="5030966"/>
                </a:cubicBezTo>
                <a:cubicBezTo>
                  <a:pt x="5121870" y="5022662"/>
                  <a:pt x="5095637" y="5020496"/>
                  <a:pt x="5042717" y="5013952"/>
                </a:cubicBezTo>
                <a:cubicBezTo>
                  <a:pt x="4991136" y="4983679"/>
                  <a:pt x="4902283" y="4990567"/>
                  <a:pt x="4840514" y="4970468"/>
                </a:cubicBezTo>
                <a:cubicBezTo>
                  <a:pt x="4799904" y="4987615"/>
                  <a:pt x="4824087" y="4969531"/>
                  <a:pt x="4786778" y="4967817"/>
                </a:cubicBezTo>
                <a:cubicBezTo>
                  <a:pt x="4801901" y="4948343"/>
                  <a:pt x="4739845" y="4972374"/>
                  <a:pt x="4743741" y="4948216"/>
                </a:cubicBezTo>
                <a:cubicBezTo>
                  <a:pt x="4736829" y="4948670"/>
                  <a:pt x="4730010" y="4949869"/>
                  <a:pt x="4723136" y="4951257"/>
                </a:cubicBezTo>
                <a:lnTo>
                  <a:pt x="4719535" y="4951970"/>
                </a:lnTo>
                <a:lnTo>
                  <a:pt x="4706143" y="4950704"/>
                </a:lnTo>
                <a:lnTo>
                  <a:pt x="4701098" y="4955500"/>
                </a:lnTo>
                <a:lnTo>
                  <a:pt x="4680034" y="4957289"/>
                </a:lnTo>
                <a:cubicBezTo>
                  <a:pt x="4672339" y="4957161"/>
                  <a:pt x="4664292" y="4956094"/>
                  <a:pt x="4655741" y="4953520"/>
                </a:cubicBezTo>
                <a:cubicBezTo>
                  <a:pt x="4636359" y="4940479"/>
                  <a:pt x="4599701" y="4946454"/>
                  <a:pt x="4569298" y="4940691"/>
                </a:cubicBezTo>
                <a:lnTo>
                  <a:pt x="4555978" y="4935439"/>
                </a:lnTo>
                <a:lnTo>
                  <a:pt x="4508950" y="4932725"/>
                </a:lnTo>
                <a:cubicBezTo>
                  <a:pt x="4495669" y="4931511"/>
                  <a:pt x="4482007" y="4929765"/>
                  <a:pt x="4467838" y="4927057"/>
                </a:cubicBezTo>
                <a:lnTo>
                  <a:pt x="4441949" y="4920349"/>
                </a:lnTo>
                <a:lnTo>
                  <a:pt x="4394719" y="4912853"/>
                </a:lnTo>
                <a:lnTo>
                  <a:pt x="4356810" y="4916186"/>
                </a:lnTo>
                <a:lnTo>
                  <a:pt x="4222145" y="4920166"/>
                </a:lnTo>
                <a:cubicBezTo>
                  <a:pt x="4202488" y="4924963"/>
                  <a:pt x="4184742" y="4944595"/>
                  <a:pt x="4160481" y="4934555"/>
                </a:cubicBezTo>
                <a:cubicBezTo>
                  <a:pt x="4165854" y="4945670"/>
                  <a:pt x="4131661" y="4931019"/>
                  <a:pt x="4124879" y="4940397"/>
                </a:cubicBezTo>
                <a:cubicBezTo>
                  <a:pt x="4120895" y="4948198"/>
                  <a:pt x="4109593" y="4945570"/>
                  <a:pt x="4100114" y="4947117"/>
                </a:cubicBezTo>
                <a:cubicBezTo>
                  <a:pt x="4091835" y="4954382"/>
                  <a:pt x="4045978" y="4954676"/>
                  <a:pt x="4030957" y="4950944"/>
                </a:cubicBezTo>
                <a:cubicBezTo>
                  <a:pt x="3989825" y="4935537"/>
                  <a:pt x="3946860" y="4963196"/>
                  <a:pt x="3913764" y="4951738"/>
                </a:cubicBezTo>
                <a:cubicBezTo>
                  <a:pt x="3904534" y="4951024"/>
                  <a:pt x="3896577" y="4951663"/>
                  <a:pt x="3889457" y="4953140"/>
                </a:cubicBezTo>
                <a:lnTo>
                  <a:pt x="3871115" y="4959252"/>
                </a:lnTo>
                <a:lnTo>
                  <a:pt x="3869086" y="4964946"/>
                </a:lnTo>
                <a:lnTo>
                  <a:pt x="3856124" y="4966504"/>
                </a:lnTo>
                <a:lnTo>
                  <a:pt x="3835967" y="4975175"/>
                </a:lnTo>
                <a:cubicBezTo>
                  <a:pt x="3826465" y="4950975"/>
                  <a:pt x="3782586" y="4987146"/>
                  <a:pt x="3785910" y="4965148"/>
                </a:cubicBezTo>
                <a:cubicBezTo>
                  <a:pt x="3750785" y="4971249"/>
                  <a:pt x="3699033" y="4952693"/>
                  <a:pt x="3671085" y="4977741"/>
                </a:cubicBezTo>
                <a:cubicBezTo>
                  <a:pt x="3621255" y="4982620"/>
                  <a:pt x="3562637" y="4994206"/>
                  <a:pt x="3486928" y="4994420"/>
                </a:cubicBezTo>
                <a:cubicBezTo>
                  <a:pt x="3446030" y="4994640"/>
                  <a:pt x="3343460" y="4976299"/>
                  <a:pt x="3280956" y="4975036"/>
                </a:cubicBezTo>
                <a:cubicBezTo>
                  <a:pt x="3227193" y="4980695"/>
                  <a:pt x="3256481" y="4973778"/>
                  <a:pt x="3211563" y="4993919"/>
                </a:cubicBezTo>
                <a:cubicBezTo>
                  <a:pt x="3207119" y="4990757"/>
                  <a:pt x="3170070" y="4988394"/>
                  <a:pt x="3164681" y="4986606"/>
                </a:cubicBezTo>
                <a:lnTo>
                  <a:pt x="3127171" y="4979411"/>
                </a:lnTo>
                <a:lnTo>
                  <a:pt x="3096889" y="4976795"/>
                </a:lnTo>
                <a:cubicBezTo>
                  <a:pt x="3088441" y="4978753"/>
                  <a:pt x="3082883" y="4978233"/>
                  <a:pt x="3078620" y="4976620"/>
                </a:cubicBezTo>
                <a:lnTo>
                  <a:pt x="3074275" y="4973840"/>
                </a:lnTo>
                <a:lnTo>
                  <a:pt x="3036436" y="4968613"/>
                </a:lnTo>
                <a:lnTo>
                  <a:pt x="3031995" y="4969990"/>
                </a:lnTo>
                <a:lnTo>
                  <a:pt x="2994028" y="4967956"/>
                </a:lnTo>
                <a:cubicBezTo>
                  <a:pt x="2992299" y="4970105"/>
                  <a:pt x="2989407" y="4971561"/>
                  <a:pt x="2984001" y="4971609"/>
                </a:cubicBezTo>
                <a:cubicBezTo>
                  <a:pt x="2994191" y="4986644"/>
                  <a:pt x="2981386" y="4977427"/>
                  <a:pt x="2964542" y="4976237"/>
                </a:cubicBezTo>
                <a:cubicBezTo>
                  <a:pt x="2976613" y="4999323"/>
                  <a:pt x="2927627" y="4986817"/>
                  <a:pt x="2921274" y="4999668"/>
                </a:cubicBezTo>
                <a:cubicBezTo>
                  <a:pt x="2908629" y="4998274"/>
                  <a:pt x="2895476" y="4997220"/>
                  <a:pt x="2882111" y="4996632"/>
                </a:cubicBezTo>
                <a:lnTo>
                  <a:pt x="2874282" y="4996582"/>
                </a:lnTo>
                <a:cubicBezTo>
                  <a:pt x="2874237" y="4996658"/>
                  <a:pt x="2874193" y="4996735"/>
                  <a:pt x="2874147" y="4996812"/>
                </a:cubicBezTo>
                <a:cubicBezTo>
                  <a:pt x="2872492" y="4997296"/>
                  <a:pt x="2869935" y="4997466"/>
                  <a:pt x="2865932" y="4997221"/>
                </a:cubicBezTo>
                <a:lnTo>
                  <a:pt x="2860008" y="4996489"/>
                </a:lnTo>
                <a:lnTo>
                  <a:pt x="2844819" y="4996392"/>
                </a:lnTo>
                <a:lnTo>
                  <a:pt x="2839735" y="4997900"/>
                </a:lnTo>
                <a:lnTo>
                  <a:pt x="2837922" y="5000718"/>
                </a:lnTo>
                <a:lnTo>
                  <a:pt x="2836507" y="5000394"/>
                </a:lnTo>
                <a:cubicBezTo>
                  <a:pt x="2825749" y="4995427"/>
                  <a:pt x="2822382" y="4988291"/>
                  <a:pt x="2808859" y="5008050"/>
                </a:cubicBezTo>
                <a:cubicBezTo>
                  <a:pt x="2784233" y="4999995"/>
                  <a:pt x="2779499" y="5012041"/>
                  <a:pt x="2745907" y="5016391"/>
                </a:cubicBezTo>
                <a:cubicBezTo>
                  <a:pt x="2731796" y="5008784"/>
                  <a:pt x="2720518" y="5011549"/>
                  <a:pt x="2709519" y="5017601"/>
                </a:cubicBezTo>
                <a:cubicBezTo>
                  <a:pt x="2676766" y="5014138"/>
                  <a:pt x="2646981" y="5022656"/>
                  <a:pt x="2610212" y="5024813"/>
                </a:cubicBezTo>
                <a:cubicBezTo>
                  <a:pt x="2570359" y="5014992"/>
                  <a:pt x="2550109" y="5032793"/>
                  <a:pt x="2510814" y="5035020"/>
                </a:cubicBezTo>
                <a:cubicBezTo>
                  <a:pt x="2476639" y="5017991"/>
                  <a:pt x="2482834" y="5049980"/>
                  <a:pt x="2462736" y="5056754"/>
                </a:cubicBezTo>
                <a:lnTo>
                  <a:pt x="2457050" y="5057379"/>
                </a:lnTo>
                <a:lnTo>
                  <a:pt x="2442184" y="5054901"/>
                </a:lnTo>
                <a:lnTo>
                  <a:pt x="2436703" y="5053277"/>
                </a:lnTo>
                <a:cubicBezTo>
                  <a:pt x="2432888" y="5052418"/>
                  <a:pt x="2430299" y="5052175"/>
                  <a:pt x="2428451" y="5052373"/>
                </a:cubicBezTo>
                <a:lnTo>
                  <a:pt x="2420551" y="5051292"/>
                </a:lnTo>
                <a:cubicBezTo>
                  <a:pt x="2407700" y="5048633"/>
                  <a:pt x="2395274" y="5045570"/>
                  <a:pt x="2383501" y="5042264"/>
                </a:cubicBezTo>
                <a:cubicBezTo>
                  <a:pt x="2362992" y="5043848"/>
                  <a:pt x="2317884" y="5059023"/>
                  <a:pt x="2297493" y="5060796"/>
                </a:cubicBezTo>
                <a:lnTo>
                  <a:pt x="2261156" y="5052905"/>
                </a:lnTo>
                <a:lnTo>
                  <a:pt x="2200581" y="5036274"/>
                </a:lnTo>
                <a:lnTo>
                  <a:pt x="2198380" y="5036861"/>
                </a:lnTo>
                <a:lnTo>
                  <a:pt x="2116066" y="5030866"/>
                </a:lnTo>
                <a:cubicBezTo>
                  <a:pt x="2111600" y="5028328"/>
                  <a:pt x="2059664" y="5017338"/>
                  <a:pt x="2056754" y="5013653"/>
                </a:cubicBezTo>
                <a:cubicBezTo>
                  <a:pt x="2003393" y="5025622"/>
                  <a:pt x="1998298" y="5020073"/>
                  <a:pt x="1942916" y="5016969"/>
                </a:cubicBezTo>
                <a:cubicBezTo>
                  <a:pt x="1882138" y="5005950"/>
                  <a:pt x="1836966" y="4987831"/>
                  <a:pt x="1796717" y="4981610"/>
                </a:cubicBezTo>
                <a:cubicBezTo>
                  <a:pt x="1724075" y="4970499"/>
                  <a:pt x="1636218" y="4947449"/>
                  <a:pt x="1583222" y="4942334"/>
                </a:cubicBezTo>
                <a:cubicBezTo>
                  <a:pt x="1544265" y="4961611"/>
                  <a:pt x="1556109" y="4938719"/>
                  <a:pt x="1518821" y="4938963"/>
                </a:cubicBezTo>
                <a:cubicBezTo>
                  <a:pt x="1497291" y="4936197"/>
                  <a:pt x="1483221" y="4927794"/>
                  <a:pt x="1471837" y="4925740"/>
                </a:cubicBezTo>
                <a:lnTo>
                  <a:pt x="1450515" y="4926642"/>
                </a:lnTo>
                <a:lnTo>
                  <a:pt x="1437078" y="4926078"/>
                </a:lnTo>
                <a:lnTo>
                  <a:pt x="1432462" y="4931139"/>
                </a:lnTo>
                <a:lnTo>
                  <a:pt x="1411645" y="4934032"/>
                </a:lnTo>
                <a:cubicBezTo>
                  <a:pt x="1384856" y="4931153"/>
                  <a:pt x="1306656" y="4918434"/>
                  <a:pt x="1271729" y="4913863"/>
                </a:cubicBezTo>
                <a:cubicBezTo>
                  <a:pt x="1258697" y="4907976"/>
                  <a:pt x="1213546" y="4901042"/>
                  <a:pt x="1202076" y="4906608"/>
                </a:cubicBezTo>
                <a:cubicBezTo>
                  <a:pt x="1192059" y="4906580"/>
                  <a:pt x="1182171" y="4902320"/>
                  <a:pt x="1174670" y="4909064"/>
                </a:cubicBezTo>
                <a:cubicBezTo>
                  <a:pt x="1163701" y="4916862"/>
                  <a:pt x="1136874" y="4897641"/>
                  <a:pt x="1137035" y="4908989"/>
                </a:cubicBezTo>
                <a:cubicBezTo>
                  <a:pt x="1117838" y="4895687"/>
                  <a:pt x="1091386" y="4911450"/>
                  <a:pt x="1069882" y="4912892"/>
                </a:cubicBezTo>
                <a:cubicBezTo>
                  <a:pt x="1055589" y="4900472"/>
                  <a:pt x="1024570" y="4915744"/>
                  <a:pt x="980935" y="4911119"/>
                </a:cubicBezTo>
                <a:cubicBezTo>
                  <a:pt x="947614" y="4906556"/>
                  <a:pt x="913224" y="4897403"/>
                  <a:pt x="869960" y="4885518"/>
                </a:cubicBezTo>
                <a:cubicBezTo>
                  <a:pt x="819114" y="4856727"/>
                  <a:pt x="768074" y="4850663"/>
                  <a:pt x="721345" y="4839806"/>
                </a:cubicBezTo>
                <a:cubicBezTo>
                  <a:pt x="667944" y="4829906"/>
                  <a:pt x="698286" y="4859338"/>
                  <a:pt x="635428" y="4830000"/>
                </a:cubicBezTo>
                <a:cubicBezTo>
                  <a:pt x="626286" y="4837571"/>
                  <a:pt x="617638" y="4836842"/>
                  <a:pt x="604106" y="4830842"/>
                </a:cubicBezTo>
                <a:cubicBezTo>
                  <a:pt x="583276" y="4833091"/>
                  <a:pt x="539859" y="4845979"/>
                  <a:pt x="510451" y="4843485"/>
                </a:cubicBezTo>
                <a:cubicBezTo>
                  <a:pt x="489781" y="4840800"/>
                  <a:pt x="443867" y="4818678"/>
                  <a:pt x="427656" y="4815877"/>
                </a:cubicBezTo>
                <a:cubicBezTo>
                  <a:pt x="424088" y="4817297"/>
                  <a:pt x="419580" y="4820561"/>
                  <a:pt x="413184" y="4826676"/>
                </a:cubicBezTo>
                <a:cubicBezTo>
                  <a:pt x="387673" y="4816699"/>
                  <a:pt x="379855" y="4828170"/>
                  <a:pt x="341772" y="4829671"/>
                </a:cubicBezTo>
                <a:cubicBezTo>
                  <a:pt x="327795" y="4821005"/>
                  <a:pt x="314729" y="4822794"/>
                  <a:pt x="301266" y="4827842"/>
                </a:cubicBezTo>
                <a:cubicBezTo>
                  <a:pt x="265781" y="4821714"/>
                  <a:pt x="231017" y="4827635"/>
                  <a:pt x="189886" y="4826710"/>
                </a:cubicBezTo>
                <a:cubicBezTo>
                  <a:pt x="147910" y="4813727"/>
                  <a:pt x="121702" y="4829584"/>
                  <a:pt x="77762" y="4828518"/>
                </a:cubicBezTo>
                <a:cubicBezTo>
                  <a:pt x="38733" y="4806108"/>
                  <a:pt x="44308" y="4851138"/>
                  <a:pt x="8164" y="4846203"/>
                </a:cubicBezTo>
                <a:lnTo>
                  <a:pt x="0" y="4843648"/>
                </a:lnTo>
                <a:lnTo>
                  <a:pt x="0" y="4080681"/>
                </a:lnTo>
                <a:close/>
              </a:path>
            </a:pathLst>
          </a:custGeom>
        </p:spPr>
      </p:pic>
    </p:spTree>
    <p:extLst>
      <p:ext uri="{BB962C8B-B14F-4D97-AF65-F5344CB8AC3E}">
        <p14:creationId xmlns:p14="http://schemas.microsoft.com/office/powerpoint/2010/main" val="1846191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E472A5-5D77-F01E-A171-510738A9241D}"/>
              </a:ext>
            </a:extLst>
          </p:cNvPr>
          <p:cNvSpPr>
            <a:spLocks noGrp="1"/>
          </p:cNvSpPr>
          <p:nvPr>
            <p:ph type="title"/>
          </p:nvPr>
        </p:nvSpPr>
        <p:spPr/>
        <p:txBody>
          <a:bodyPr/>
          <a:lstStyle/>
          <a:p>
            <a:r>
              <a:rPr lang="en-GB" dirty="0"/>
              <a:t>67 years old man </a:t>
            </a:r>
          </a:p>
        </p:txBody>
      </p:sp>
      <p:sp>
        <p:nvSpPr>
          <p:cNvPr id="6" name="Content Placeholder 5">
            <a:extLst>
              <a:ext uri="{FF2B5EF4-FFF2-40B4-BE49-F238E27FC236}">
                <a16:creationId xmlns:a16="http://schemas.microsoft.com/office/drawing/2014/main" id="{2A80C19A-A102-5842-B308-117F3BFA0B54}"/>
              </a:ext>
            </a:extLst>
          </p:cNvPr>
          <p:cNvSpPr>
            <a:spLocks noGrp="1"/>
          </p:cNvSpPr>
          <p:nvPr>
            <p:ph idx="1"/>
          </p:nvPr>
        </p:nvSpPr>
        <p:spPr>
          <a:xfrm>
            <a:off x="838200" y="1414914"/>
            <a:ext cx="10515600" cy="5293893"/>
          </a:xfrm>
        </p:spPr>
        <p:txBody>
          <a:bodyPr>
            <a:normAutofit/>
          </a:bodyPr>
          <a:lstStyle/>
          <a:p>
            <a:pPr algn="l"/>
            <a:r>
              <a:rPr lang="en-GB" sz="1800" b="0" i="0" u="none" strike="noStrike" baseline="0" dirty="0">
                <a:latin typeface="ArialRegular"/>
              </a:rPr>
              <a:t>Right occipital intracerebral haemorrhage July 2024 </a:t>
            </a:r>
          </a:p>
          <a:p>
            <a:pPr algn="l"/>
            <a:r>
              <a:rPr lang="en-GB" sz="1800" b="0" i="0" u="none" strike="noStrike" baseline="0" dirty="0">
                <a:latin typeface="ArialRegular"/>
              </a:rPr>
              <a:t>Hypertension ( poorly controlled) </a:t>
            </a:r>
          </a:p>
          <a:p>
            <a:pPr algn="l"/>
            <a:r>
              <a:rPr lang="en-GB" sz="1800" b="0" i="0" u="none" strike="noStrike" baseline="0" dirty="0">
                <a:latin typeface="ArialRegular"/>
              </a:rPr>
              <a:t>Type 2 Diabetes ( verry well controlled) </a:t>
            </a:r>
          </a:p>
          <a:p>
            <a:pPr algn="l"/>
            <a:r>
              <a:rPr lang="en-GB" sz="1800" b="0" i="0" u="none" strike="noStrike" baseline="0" dirty="0">
                <a:latin typeface="ArialRegular"/>
              </a:rPr>
              <a:t>Prostate cancer ( in remission) </a:t>
            </a:r>
          </a:p>
          <a:p>
            <a:pPr algn="l"/>
            <a:endParaRPr lang="en-GB" sz="1800" b="0" i="0" u="none" strike="noStrike" baseline="0" dirty="0">
              <a:latin typeface="ArialRegular"/>
            </a:endParaRPr>
          </a:p>
          <a:p>
            <a:pPr algn="l"/>
            <a:r>
              <a:rPr lang="en-GB" sz="1800" b="0" i="0" u="none" strike="noStrike" baseline="0" dirty="0">
                <a:latin typeface="ArialRegular"/>
              </a:rPr>
              <a:t>Intracranial CT angiogram, no evidence of aneurysms or AVM</a:t>
            </a:r>
          </a:p>
          <a:p>
            <a:pPr algn="l"/>
            <a:endParaRPr lang="en-GB" sz="1800" dirty="0">
              <a:latin typeface="ArialRegular"/>
            </a:endParaRPr>
          </a:p>
          <a:p>
            <a:pPr algn="l"/>
            <a:r>
              <a:rPr lang="en-GB" sz="1800" dirty="0">
                <a:latin typeface="ArialRegular"/>
              </a:rPr>
              <a:t>Has never smoked, never drank alcohol</a:t>
            </a:r>
          </a:p>
          <a:p>
            <a:pPr algn="l"/>
            <a:r>
              <a:rPr lang="en-GB" sz="1800" b="0" i="0" u="none" strike="noStrike" baseline="0" dirty="0">
                <a:latin typeface="ArialRegular"/>
              </a:rPr>
              <a:t>Taxi driver </a:t>
            </a:r>
          </a:p>
          <a:p>
            <a:pPr algn="l"/>
            <a:r>
              <a:rPr lang="en-GB" sz="1800" dirty="0">
                <a:latin typeface="ArialRegular"/>
              </a:rPr>
              <a:t>His mother died of AD at the age of 89</a:t>
            </a:r>
          </a:p>
          <a:p>
            <a:pPr algn="l"/>
            <a:r>
              <a:rPr lang="en-GB" sz="1800" b="0" i="0" u="none" strike="noStrike" baseline="0" dirty="0">
                <a:latin typeface="ArialRegular"/>
              </a:rPr>
              <a:t>Walks every day, active, BMI normal </a:t>
            </a:r>
          </a:p>
          <a:p>
            <a:pPr algn="l"/>
            <a:r>
              <a:rPr lang="en-GB" sz="1800" dirty="0">
                <a:latin typeface="ArialRegular"/>
              </a:rPr>
              <a:t>LDL 2.44 TC 4.1</a:t>
            </a:r>
          </a:p>
          <a:p>
            <a:pPr algn="l"/>
            <a:r>
              <a:rPr lang="en-GB" sz="1800" b="0" i="0" u="none" strike="noStrike" baseline="0" dirty="0">
                <a:latin typeface="ArialRegular"/>
              </a:rPr>
              <a:t>HbA1c 42</a:t>
            </a:r>
          </a:p>
          <a:p>
            <a:pPr algn="l"/>
            <a:r>
              <a:rPr lang="en-GB" sz="1800" dirty="0">
                <a:latin typeface="ArialRegular"/>
              </a:rPr>
              <a:t>EGFR 89 </a:t>
            </a:r>
            <a:endParaRPr lang="en-GB" sz="1800" b="0" i="0" u="none" strike="noStrike" baseline="0" dirty="0">
              <a:latin typeface="ArialRegular"/>
            </a:endParaRPr>
          </a:p>
        </p:txBody>
      </p:sp>
    </p:spTree>
    <p:extLst>
      <p:ext uri="{BB962C8B-B14F-4D97-AF65-F5344CB8AC3E}">
        <p14:creationId xmlns:p14="http://schemas.microsoft.com/office/powerpoint/2010/main" val="2713752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BB48A-6E08-3592-78CB-62A37EFAF43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2A54AAF0-A3B2-99EE-8D0A-E69588EEA542}"/>
              </a:ext>
            </a:extLst>
          </p:cNvPr>
          <p:cNvSpPr>
            <a:spLocks noGrp="1"/>
          </p:cNvSpPr>
          <p:nvPr>
            <p:ph idx="1"/>
          </p:nvPr>
        </p:nvSpPr>
        <p:spPr/>
        <p:txBody>
          <a:bodyPr/>
          <a:lstStyle/>
          <a:p>
            <a:pPr algn="l"/>
            <a:r>
              <a:rPr lang="en-GB" sz="2800" b="1" i="0" u="none" strike="noStrike" baseline="0" dirty="0">
                <a:latin typeface="ArialBold"/>
              </a:rPr>
              <a:t>Medications:</a:t>
            </a:r>
          </a:p>
          <a:p>
            <a:pPr algn="l"/>
            <a:r>
              <a:rPr lang="en-GB" sz="2800" b="0" i="0" u="none" strike="noStrike" baseline="0" dirty="0">
                <a:latin typeface="ArialRegular"/>
              </a:rPr>
              <a:t>Candesartan 16 mg daily</a:t>
            </a:r>
          </a:p>
          <a:p>
            <a:pPr algn="l"/>
            <a:r>
              <a:rPr lang="en-GB" sz="2800" b="0" i="0" u="none" strike="noStrike" baseline="0" dirty="0">
                <a:latin typeface="ArialRegular"/>
              </a:rPr>
              <a:t>Doxazosin 4 mg BD</a:t>
            </a:r>
          </a:p>
          <a:p>
            <a:pPr algn="l"/>
            <a:r>
              <a:rPr lang="en-GB" sz="2800" b="0" i="0" u="none" strike="noStrike" baseline="0" dirty="0">
                <a:latin typeface="ArialRegular"/>
              </a:rPr>
              <a:t>Amlodipine 10 mg OD</a:t>
            </a:r>
          </a:p>
          <a:p>
            <a:pPr algn="l"/>
            <a:r>
              <a:rPr lang="en-GB" sz="2800" dirty="0">
                <a:latin typeface="ArialRegular"/>
              </a:rPr>
              <a:t>Verapamil ( now stopped) </a:t>
            </a:r>
          </a:p>
          <a:p>
            <a:pPr algn="l"/>
            <a:r>
              <a:rPr lang="en-GB" sz="2800" dirty="0">
                <a:latin typeface="ArialRegular"/>
              </a:rPr>
              <a:t>Metformin 500 mg OD</a:t>
            </a:r>
          </a:p>
          <a:p>
            <a:pPr algn="l"/>
            <a:r>
              <a:rPr lang="en-GB" dirty="0">
                <a:latin typeface="ArialRegular"/>
              </a:rPr>
              <a:t>Atorvastatin 40 mg ON ( new) </a:t>
            </a:r>
            <a:endParaRPr lang="en-GB" dirty="0"/>
          </a:p>
        </p:txBody>
      </p:sp>
    </p:spTree>
    <p:extLst>
      <p:ext uri="{BB962C8B-B14F-4D97-AF65-F5344CB8AC3E}">
        <p14:creationId xmlns:p14="http://schemas.microsoft.com/office/powerpoint/2010/main" val="3488230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EDC07B27-4E3C-4BCF-ABDB-6AA72857C0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19000">
                <a:srgbClr val="000000">
                  <a:alpha val="96000"/>
                </a:srgbClr>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3D11BE6-2A04-4DBB-842D-88602B5E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12437"/>
            <a:ext cx="11713464" cy="6844063"/>
          </a:xfrm>
          <a:prstGeom prst="rect">
            <a:avLst/>
          </a:prstGeom>
          <a:gradFill>
            <a:gsLst>
              <a:gs pos="0">
                <a:srgbClr val="000000">
                  <a:alpha val="71765"/>
                </a:srgbClr>
              </a:gs>
              <a:gs pos="100000">
                <a:schemeClr val="accent1">
                  <a:alpha val="20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A05E02A-9AA9-45EC-B87B-B46F043F3F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 y="2724072"/>
            <a:ext cx="12192008" cy="4114801"/>
          </a:xfrm>
          <a:prstGeom prst="rect">
            <a:avLst/>
          </a:prstGeom>
          <a:gradFill>
            <a:gsLst>
              <a:gs pos="30000">
                <a:schemeClr val="accent1">
                  <a:lumMod val="75000"/>
                  <a:alpha val="19000"/>
                </a:schemeClr>
              </a:gs>
              <a:gs pos="100000">
                <a:schemeClr val="accent1">
                  <a:alpha val="24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E91EDBA-E8E0-4575-8147-B700345215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709672" y="1716338"/>
            <a:ext cx="6858003" cy="3422328"/>
          </a:xfrm>
          <a:prstGeom prst="rect">
            <a:avLst/>
          </a:prstGeom>
          <a:gradFill>
            <a:gsLst>
              <a:gs pos="0">
                <a:schemeClr val="accent1">
                  <a:alpha val="52000"/>
                </a:schemeClr>
              </a:gs>
              <a:gs pos="76000">
                <a:schemeClr val="accent1">
                  <a:lumMod val="75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895FA9-721B-4A31-32C7-DD884C12B090}"/>
              </a:ext>
            </a:extLst>
          </p:cNvPr>
          <p:cNvSpPr>
            <a:spLocks noGrp="1"/>
          </p:cNvSpPr>
          <p:nvPr>
            <p:ph type="title"/>
          </p:nvPr>
        </p:nvSpPr>
        <p:spPr>
          <a:xfrm>
            <a:off x="1153236" y="559703"/>
            <a:ext cx="9867331" cy="1167495"/>
          </a:xfrm>
        </p:spPr>
        <p:txBody>
          <a:bodyPr vert="horz" lIns="91440" tIns="45720" rIns="91440" bIns="45720" rtlCol="0" anchor="b">
            <a:normAutofit/>
          </a:bodyPr>
          <a:lstStyle/>
          <a:p>
            <a:pPr algn="ctr"/>
            <a:endParaRPr lang="en-US" sz="4800" dirty="0">
              <a:solidFill>
                <a:srgbClr val="FFFFFF"/>
              </a:solidFill>
            </a:endParaRPr>
          </a:p>
        </p:txBody>
      </p:sp>
      <p:sp>
        <p:nvSpPr>
          <p:cNvPr id="36" name="Rectangle 35">
            <a:extLst>
              <a:ext uri="{FF2B5EF4-FFF2-40B4-BE49-F238E27FC236}">
                <a16:creationId xmlns:a16="http://schemas.microsoft.com/office/drawing/2014/main" id="{DFEE4473-A122-4E96-8C31-B4C5AAA27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23" y="2706446"/>
            <a:ext cx="12191997" cy="3711900"/>
          </a:xfrm>
          <a:prstGeom prst="rect">
            <a:avLst/>
          </a:prstGeom>
          <a:gradFill>
            <a:gsLst>
              <a:gs pos="0">
                <a:srgbClr val="000000">
                  <a:alpha val="50000"/>
                </a:srgbClr>
              </a:gs>
              <a:gs pos="92000">
                <a:schemeClr val="accent1">
                  <a:lumMod val="75000"/>
                  <a:alpha val="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close-up of a brain scan&#10;&#10;AI-generated content may be incorrect.">
            <a:extLst>
              <a:ext uri="{FF2B5EF4-FFF2-40B4-BE49-F238E27FC236}">
                <a16:creationId xmlns:a16="http://schemas.microsoft.com/office/drawing/2014/main" id="{A506A22B-F0B5-9EF4-49A3-6B67766C79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9314" y="2576232"/>
            <a:ext cx="3179928" cy="3179928"/>
          </a:xfrm>
          <a:prstGeom prst="rect">
            <a:avLst/>
          </a:prstGeom>
        </p:spPr>
      </p:pic>
      <p:pic>
        <p:nvPicPr>
          <p:cNvPr id="6" name="Content Placeholder 5" descr="A close-up of a brain scan&#10;&#10;AI-generated content may be incorrect.">
            <a:extLst>
              <a:ext uri="{FF2B5EF4-FFF2-40B4-BE49-F238E27FC236}">
                <a16:creationId xmlns:a16="http://schemas.microsoft.com/office/drawing/2014/main" id="{3E862DCA-4731-37C9-5FCE-389A7DF52339}"/>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5650" y="2667068"/>
            <a:ext cx="3179928" cy="3179928"/>
          </a:xfrm>
          <a:prstGeom prst="rect">
            <a:avLst/>
          </a:prstGeom>
        </p:spPr>
      </p:pic>
      <p:pic>
        <p:nvPicPr>
          <p:cNvPr id="8" name="Content Placeholder 7" descr="A close-up of a brain scan&#10;&#10;AI-generated content may be incorrect.">
            <a:extLst>
              <a:ext uri="{FF2B5EF4-FFF2-40B4-BE49-F238E27FC236}">
                <a16:creationId xmlns:a16="http://schemas.microsoft.com/office/drawing/2014/main" id="{200EC198-1197-4A63-4AC7-0D67A282C71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29756" y="2576234"/>
            <a:ext cx="3179927" cy="3179927"/>
          </a:xfrm>
          <a:prstGeom prst="rect">
            <a:avLst/>
          </a:prstGeom>
        </p:spPr>
      </p:pic>
    </p:spTree>
    <p:extLst>
      <p:ext uri="{BB962C8B-B14F-4D97-AF65-F5344CB8AC3E}">
        <p14:creationId xmlns:p14="http://schemas.microsoft.com/office/powerpoint/2010/main" val="3343377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A8B39-064E-8635-83B5-9DD18FBF960E}"/>
              </a:ext>
            </a:extLst>
          </p:cNvPr>
          <p:cNvSpPr>
            <a:spLocks noGrp="1"/>
          </p:cNvSpPr>
          <p:nvPr>
            <p:ph type="title"/>
          </p:nvPr>
        </p:nvSpPr>
        <p:spPr>
          <a:xfrm>
            <a:off x="699714" y="353160"/>
            <a:ext cx="11004606" cy="898581"/>
          </a:xfrm>
        </p:spPr>
        <p:txBody>
          <a:bodyPr vert="horz" lIns="91440" tIns="45720" rIns="91440" bIns="45720" rtlCol="0" anchor="ctr">
            <a:normAutofit/>
          </a:bodyPr>
          <a:lstStyle/>
          <a:p>
            <a:r>
              <a:rPr lang="en-US" sz="4000" dirty="0">
                <a:solidFill>
                  <a:srgbClr val="FFFFFF"/>
                </a:solidFill>
              </a:rPr>
              <a:t>BG, Thalami , Pons and cerebellar hemispheres </a:t>
            </a:r>
          </a:p>
        </p:txBody>
      </p:sp>
      <p:pic>
        <p:nvPicPr>
          <p:cNvPr id="8" name="Content Placeholder 7" descr="A close-up of a brain scan&#10;&#10;AI-generated content may be incorrect.">
            <a:extLst>
              <a:ext uri="{FF2B5EF4-FFF2-40B4-BE49-F238E27FC236}">
                <a16:creationId xmlns:a16="http://schemas.microsoft.com/office/drawing/2014/main" id="{D83639AE-D7B3-8675-48E8-C8D550C99422}"/>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49198" y="2181426"/>
            <a:ext cx="3997637" cy="3997637"/>
          </a:xfrm>
          <a:prstGeom prst="rect">
            <a:avLst/>
          </a:prstGeom>
        </p:spPr>
      </p:pic>
      <p:pic>
        <p:nvPicPr>
          <p:cNvPr id="6" name="Content Placeholder 5" descr="A close-up of a brain scan&#10;&#10;AI-generated content may be incorrect.">
            <a:extLst>
              <a:ext uri="{FF2B5EF4-FFF2-40B4-BE49-F238E27FC236}">
                <a16:creationId xmlns:a16="http://schemas.microsoft.com/office/drawing/2014/main" id="{BD87E0A8-C162-C0A9-732E-B17F2BC0D036}"/>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345165" y="2217815"/>
            <a:ext cx="3997831" cy="3997831"/>
          </a:xfrm>
          <a:prstGeom prst="rect">
            <a:avLst/>
          </a:prstGeom>
        </p:spPr>
      </p:pic>
    </p:spTree>
    <p:extLst>
      <p:ext uri="{BB962C8B-B14F-4D97-AF65-F5344CB8AC3E}">
        <p14:creationId xmlns:p14="http://schemas.microsoft.com/office/powerpoint/2010/main" val="99310151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D8E00-76A3-CB06-C9FE-17A115920C24}"/>
              </a:ext>
            </a:extLst>
          </p:cNvPr>
          <p:cNvSpPr>
            <a:spLocks noGrp="1"/>
          </p:cNvSpPr>
          <p:nvPr>
            <p:ph type="title"/>
          </p:nvPr>
        </p:nvSpPr>
        <p:spPr>
          <a:xfrm>
            <a:off x="838200" y="365126"/>
            <a:ext cx="10515600" cy="635902"/>
          </a:xfrm>
        </p:spPr>
        <p:txBody>
          <a:bodyPr>
            <a:normAutofit fontScale="90000"/>
          </a:bodyPr>
          <a:lstStyle/>
          <a:p>
            <a:br>
              <a:rPr lang="en-GB" dirty="0"/>
            </a:br>
            <a:br>
              <a:rPr lang="en-GB" dirty="0"/>
            </a:br>
            <a:r>
              <a:rPr lang="en-GB" dirty="0"/>
              <a:t>Diagnosis and progress</a:t>
            </a:r>
            <a:br>
              <a:rPr lang="en-GB" dirty="0"/>
            </a:br>
            <a:br>
              <a:rPr lang="en-GB" dirty="0"/>
            </a:br>
            <a:r>
              <a:rPr lang="en-GB" dirty="0"/>
              <a:t> </a:t>
            </a:r>
          </a:p>
        </p:txBody>
      </p:sp>
      <p:sp>
        <p:nvSpPr>
          <p:cNvPr id="6" name="Content Placeholder 5">
            <a:extLst>
              <a:ext uri="{FF2B5EF4-FFF2-40B4-BE49-F238E27FC236}">
                <a16:creationId xmlns:a16="http://schemas.microsoft.com/office/drawing/2014/main" id="{CA9897EE-6758-5B12-C14D-FFE6F5E59499}"/>
              </a:ext>
            </a:extLst>
          </p:cNvPr>
          <p:cNvSpPr>
            <a:spLocks noGrp="1"/>
          </p:cNvSpPr>
          <p:nvPr>
            <p:ph idx="1"/>
          </p:nvPr>
        </p:nvSpPr>
        <p:spPr>
          <a:xfrm>
            <a:off x="838200" y="1155032"/>
            <a:ext cx="10515600" cy="5476774"/>
          </a:xfrm>
        </p:spPr>
        <p:txBody>
          <a:bodyPr>
            <a:normAutofit lnSpcReduction="10000"/>
          </a:bodyPr>
          <a:lstStyle/>
          <a:p>
            <a:r>
              <a:rPr lang="en-GB" dirty="0"/>
              <a:t>ICH secondary to Hypertension</a:t>
            </a:r>
          </a:p>
          <a:p>
            <a:r>
              <a:rPr lang="en-GB" dirty="0"/>
              <a:t>Small vessel disease secondary to Hypertension </a:t>
            </a:r>
          </a:p>
          <a:p>
            <a:r>
              <a:rPr lang="en-GB" dirty="0"/>
              <a:t>Probable Cerebral amyloid angiopathy</a:t>
            </a:r>
          </a:p>
          <a:p>
            <a:r>
              <a:rPr lang="en-GB" dirty="0"/>
              <a:t>Radiologically: no progress of lesions for the last 2.5 years </a:t>
            </a:r>
          </a:p>
          <a:p>
            <a:r>
              <a:rPr lang="en-GB" dirty="0"/>
              <a:t>Now retired</a:t>
            </a:r>
          </a:p>
          <a:p>
            <a:r>
              <a:rPr lang="en-GB" dirty="0"/>
              <a:t>Remains fully independent and active, walks every day, has a healthy diet </a:t>
            </a:r>
          </a:p>
          <a:p>
            <a:r>
              <a:rPr lang="en-GB" dirty="0"/>
              <a:t>no hemianopia</a:t>
            </a:r>
          </a:p>
          <a:p>
            <a:r>
              <a:rPr lang="en-GB" dirty="0"/>
              <a:t>No major cognitive decline but no interest in reading or learning new skills </a:t>
            </a:r>
          </a:p>
          <a:p>
            <a:r>
              <a:rPr lang="en-GB" dirty="0"/>
              <a:t>Blood pressure since the ICH has been very well controlled at 110-120 systolic, HbA1c 40; LDL 1.70</a:t>
            </a:r>
          </a:p>
          <a:p>
            <a:endParaRPr lang="en-GB" dirty="0"/>
          </a:p>
        </p:txBody>
      </p:sp>
    </p:spTree>
    <p:extLst>
      <p:ext uri="{BB962C8B-B14F-4D97-AF65-F5344CB8AC3E}">
        <p14:creationId xmlns:p14="http://schemas.microsoft.com/office/powerpoint/2010/main" val="2415693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CE6F8-D2DE-0D7F-D0DA-CE68ECD56716}"/>
              </a:ext>
            </a:extLst>
          </p:cNvPr>
          <p:cNvSpPr>
            <a:spLocks noGrp="1"/>
          </p:cNvSpPr>
          <p:nvPr>
            <p:ph type="title"/>
          </p:nvPr>
        </p:nvSpPr>
        <p:spPr/>
        <p:txBody>
          <a:bodyPr/>
          <a:lstStyle/>
          <a:p>
            <a:r>
              <a:rPr lang="en-GB" dirty="0"/>
              <a:t>Research </a:t>
            </a:r>
          </a:p>
        </p:txBody>
      </p:sp>
      <p:sp>
        <p:nvSpPr>
          <p:cNvPr id="3" name="Content Placeholder 2">
            <a:extLst>
              <a:ext uri="{FF2B5EF4-FFF2-40B4-BE49-F238E27FC236}">
                <a16:creationId xmlns:a16="http://schemas.microsoft.com/office/drawing/2014/main" id="{1FF8C4E5-FB67-36D2-2B55-A595D1BE4961}"/>
              </a:ext>
            </a:extLst>
          </p:cNvPr>
          <p:cNvSpPr>
            <a:spLocks noGrp="1"/>
          </p:cNvSpPr>
          <p:nvPr>
            <p:ph idx="1"/>
          </p:nvPr>
        </p:nvSpPr>
        <p:spPr/>
        <p:txBody>
          <a:bodyPr/>
          <a:lstStyle/>
          <a:p>
            <a:r>
              <a:rPr lang="en-GB" dirty="0" err="1"/>
              <a:t>LACunar</a:t>
            </a:r>
            <a:r>
              <a:rPr lang="en-GB" dirty="0"/>
              <a:t> Intervention (LACI) Trial-3: Assessment of efficacy and safety of cilostazol and isosorbide mononitrate to prevent adverse outcomes in patients with cerebral small vessel disease (lacunar) ischaemic stroke</a:t>
            </a:r>
          </a:p>
        </p:txBody>
      </p:sp>
    </p:spTree>
    <p:extLst>
      <p:ext uri="{BB962C8B-B14F-4D97-AF65-F5344CB8AC3E}">
        <p14:creationId xmlns:p14="http://schemas.microsoft.com/office/powerpoint/2010/main" val="12929174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DFCCF-432F-426C-A34B-E0CED9A572C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7010A6-1940-7FFE-F6FF-9917A54DAD16}"/>
              </a:ext>
            </a:extLst>
          </p:cNvPr>
          <p:cNvSpPr>
            <a:spLocks noGrp="1"/>
          </p:cNvSpPr>
          <p:nvPr>
            <p:ph idx="1"/>
          </p:nvPr>
        </p:nvSpPr>
        <p:spPr/>
        <p:txBody>
          <a:bodyPr>
            <a:normAutofit fontScale="55000" lnSpcReduction="20000"/>
          </a:bodyPr>
          <a:lstStyle/>
          <a:p>
            <a:r>
              <a:rPr lang="en-GB" dirty="0"/>
              <a:t>Cognitive impairment DSM-5 7-level ordinal cognitive score (derived from Telephone Interview for Cognitive Status, TICS; telephone Montreal Cognitive </a:t>
            </a:r>
            <a:r>
              <a:rPr lang="en-GB" dirty="0" err="1"/>
              <a:t>Assessmen</a:t>
            </a:r>
            <a:r>
              <a:rPr lang="en-GB" dirty="0"/>
              <a:t>; </a:t>
            </a:r>
            <a:r>
              <a:rPr lang="en-GB" dirty="0" err="1"/>
              <a:t>tMOCA</a:t>
            </a:r>
            <a:r>
              <a:rPr lang="en-GB" dirty="0"/>
              <a:t>, animal naming and other sources) </a:t>
            </a:r>
          </a:p>
          <a:p>
            <a:r>
              <a:rPr lang="en-GB" dirty="0"/>
              <a:t>Dependency: modified Rankin Scale (</a:t>
            </a:r>
            <a:r>
              <a:rPr lang="en-GB" dirty="0" err="1"/>
              <a:t>mRS</a:t>
            </a:r>
            <a:r>
              <a:rPr lang="en-GB" dirty="0"/>
              <a:t>) </a:t>
            </a:r>
          </a:p>
          <a:p>
            <a:r>
              <a:rPr lang="en-GB" dirty="0"/>
              <a:t>Recurrent stroke or TIA (TIA to be identified separately); LACI-3 Summary Protocol v1.3 20240614 </a:t>
            </a:r>
          </a:p>
          <a:p>
            <a:r>
              <a:rPr lang="en-GB" dirty="0"/>
              <a:t>MI</a:t>
            </a:r>
          </a:p>
          <a:p>
            <a:r>
              <a:rPr lang="en-GB" dirty="0"/>
              <a:t>Depression (ZUNG) </a:t>
            </a:r>
          </a:p>
          <a:p>
            <a:r>
              <a:rPr lang="en-GB" dirty="0"/>
              <a:t>Quality of life (EQ5D, EQVAS)</a:t>
            </a:r>
          </a:p>
          <a:p>
            <a:r>
              <a:rPr lang="en-GB" dirty="0"/>
              <a:t>Stroke Impact Scale (SIS) – self reported cognitive, motor, mobility, mood, self-worth, QoL – analysed by individual components and a global SIS </a:t>
            </a:r>
          </a:p>
          <a:p>
            <a:r>
              <a:rPr lang="en-GB" dirty="0"/>
              <a:t>Health Economic parameters – health care usage, social impacts; </a:t>
            </a:r>
          </a:p>
          <a:p>
            <a:r>
              <a:rPr lang="en-GB" dirty="0"/>
              <a:t>Safety: </a:t>
            </a:r>
          </a:p>
          <a:p>
            <a:r>
              <a:rPr lang="en-GB" dirty="0"/>
              <a:t>Death from all causes. </a:t>
            </a:r>
          </a:p>
          <a:p>
            <a:r>
              <a:rPr lang="en-GB" dirty="0"/>
              <a:t>Major systemic or brain haemorrhage. </a:t>
            </a:r>
          </a:p>
          <a:p>
            <a:r>
              <a:rPr lang="en-GB" dirty="0"/>
              <a:t>Symptoms potentially related to the trial drugs (reduced list of headache, palpitations, loose stools, falls, etc) as per LACI-2</a:t>
            </a:r>
          </a:p>
        </p:txBody>
      </p:sp>
    </p:spTree>
    <p:extLst>
      <p:ext uri="{BB962C8B-B14F-4D97-AF65-F5344CB8AC3E}">
        <p14:creationId xmlns:p14="http://schemas.microsoft.com/office/powerpoint/2010/main" val="266400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837F4B39-D84A-07FC-A4F6-95C309BE9A26}"/>
              </a:ext>
            </a:extLst>
          </p:cNvPr>
          <p:cNvSpPr>
            <a:spLocks noGrp="1" noChangeArrowheads="1"/>
          </p:cNvSpPr>
          <p:nvPr>
            <p:ph type="title"/>
          </p:nvPr>
        </p:nvSpPr>
        <p:spPr/>
        <p:txBody>
          <a:bodyPr/>
          <a:lstStyle/>
          <a:p>
            <a:r>
              <a:rPr lang="en-US" altLang="en-US" sz="2800"/>
              <a:t>Mechanical thrombectomy (MT) </a:t>
            </a:r>
            <a:endParaRPr lang="en-GB" altLang="en-US" sz="2800"/>
          </a:p>
        </p:txBody>
      </p:sp>
      <p:sp>
        <p:nvSpPr>
          <p:cNvPr id="25603" name="Content Placeholder 2">
            <a:extLst>
              <a:ext uri="{FF2B5EF4-FFF2-40B4-BE49-F238E27FC236}">
                <a16:creationId xmlns:a16="http://schemas.microsoft.com/office/drawing/2014/main" id="{8DC2C7E8-0B82-8F62-601C-80E3D6AAD3FF}"/>
              </a:ext>
            </a:extLst>
          </p:cNvPr>
          <p:cNvSpPr>
            <a:spLocks noGrp="1" noChangeArrowheads="1"/>
          </p:cNvSpPr>
          <p:nvPr>
            <p:ph sz="half" idx="1"/>
          </p:nvPr>
        </p:nvSpPr>
        <p:spPr>
          <a:xfrm>
            <a:off x="1992313" y="1557338"/>
            <a:ext cx="4038600" cy="4976812"/>
          </a:xfrm>
        </p:spPr>
        <p:txBody>
          <a:bodyPr>
            <a:normAutofit fontScale="92500" lnSpcReduction="10000"/>
          </a:bodyPr>
          <a:lstStyle/>
          <a:p>
            <a:r>
              <a:rPr lang="en-GB" altLang="en-US" sz="1600" dirty="0"/>
              <a:t>Patients with large clots unlikely to </a:t>
            </a:r>
            <a:r>
              <a:rPr lang="en-GB" altLang="en-US" sz="1600" dirty="0" err="1"/>
              <a:t>recanalise</a:t>
            </a:r>
            <a:r>
              <a:rPr lang="en-GB" altLang="en-US" sz="1600" dirty="0"/>
              <a:t> with tPA</a:t>
            </a:r>
          </a:p>
          <a:p>
            <a:endParaRPr lang="en-GB" altLang="en-US" sz="1600" dirty="0"/>
          </a:p>
          <a:p>
            <a:r>
              <a:rPr lang="en-GB" altLang="en-US" sz="1600" dirty="0"/>
              <a:t>Clot retrieval can be achieved through MT in addition to tPA/TNK</a:t>
            </a:r>
          </a:p>
          <a:p>
            <a:endParaRPr lang="en-GB" altLang="en-US" sz="1600" dirty="0"/>
          </a:p>
          <a:p>
            <a:r>
              <a:rPr lang="en-GB" altLang="en-US" sz="1600" dirty="0"/>
              <a:t>But ‘time is brain’: don’t delay </a:t>
            </a:r>
            <a:r>
              <a:rPr lang="en-GB" altLang="en-US" sz="1600" dirty="0" err="1"/>
              <a:t>Tpa</a:t>
            </a:r>
            <a:endParaRPr lang="en-GB" altLang="en-US" sz="1600" dirty="0"/>
          </a:p>
          <a:p>
            <a:r>
              <a:rPr lang="en-GB" altLang="en-US" sz="1600" dirty="0"/>
              <a:t>Extended time window up to 24hrs</a:t>
            </a:r>
          </a:p>
          <a:p>
            <a:r>
              <a:rPr lang="en-GB" altLang="en-US" sz="1600" dirty="0"/>
              <a:t>Reduction of disability </a:t>
            </a:r>
          </a:p>
          <a:p>
            <a:endParaRPr lang="en-GB" altLang="en-US" sz="1600" dirty="0"/>
          </a:p>
          <a:p>
            <a:r>
              <a:rPr lang="en-GB" altLang="en-US" sz="1600" dirty="0"/>
              <a:t>MT can be considered  for:</a:t>
            </a:r>
          </a:p>
          <a:p>
            <a:endParaRPr lang="en-GB" altLang="en-US" sz="1600" dirty="0"/>
          </a:p>
          <a:p>
            <a:pPr lvl="1"/>
            <a:r>
              <a:rPr lang="en-GB" altLang="en-US" sz="1200" dirty="0"/>
              <a:t>Patients with ischaemic stroke due to proximal MCA, carotid T, distal MCA &amp; basilar occlusion (evidence for latter two less robust)</a:t>
            </a:r>
          </a:p>
          <a:p>
            <a:pPr lvl="1"/>
            <a:r>
              <a:rPr lang="en-GB" altLang="en-US" sz="1200" dirty="0"/>
              <a:t>Patients presenting within 6 hours</a:t>
            </a:r>
          </a:p>
          <a:p>
            <a:pPr lvl="1"/>
            <a:r>
              <a:rPr lang="en-GB" altLang="en-US" sz="1200" dirty="0"/>
              <a:t>Patients with significant neurological deficit (NIHSS ≥ 6)</a:t>
            </a:r>
          </a:p>
          <a:p>
            <a:pPr lvl="1"/>
            <a:r>
              <a:rPr lang="en-GB" altLang="en-US" sz="1200" dirty="0"/>
              <a:t>Minimal ischaemia visible on brain imaging at time of presentation</a:t>
            </a:r>
          </a:p>
          <a:p>
            <a:pPr lvl="1"/>
            <a:endParaRPr lang="en-GB" altLang="en-US" sz="1200" dirty="0"/>
          </a:p>
          <a:p>
            <a:pPr lvl="1"/>
            <a:endParaRPr lang="en-GB" altLang="en-US" sz="1200" dirty="0"/>
          </a:p>
          <a:p>
            <a:endParaRPr lang="en-GB" altLang="en-US" sz="1600" dirty="0"/>
          </a:p>
        </p:txBody>
      </p:sp>
      <p:pic>
        <p:nvPicPr>
          <p:cNvPr id="25604" name="Picture 2">
            <a:extLst>
              <a:ext uri="{FF2B5EF4-FFF2-40B4-BE49-F238E27FC236}">
                <a16:creationId xmlns:a16="http://schemas.microsoft.com/office/drawing/2014/main" id="{82FF21FB-DC5D-265D-8F39-82342DC0260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l="21724" t="10417" r="22249" b="7085"/>
          <a:stretch>
            <a:fillRect/>
          </a:stretch>
        </p:blipFill>
        <p:spPr>
          <a:xfrm>
            <a:off x="6959600" y="1484313"/>
            <a:ext cx="2482850" cy="2482850"/>
          </a:xfrm>
          <a:noFill/>
        </p:spPr>
      </p:pic>
      <p:pic>
        <p:nvPicPr>
          <p:cNvPr id="25605" name="Picture 6" descr="JR_Clot.JPG">
            <a:extLst>
              <a:ext uri="{FF2B5EF4-FFF2-40B4-BE49-F238E27FC236}">
                <a16:creationId xmlns:a16="http://schemas.microsoft.com/office/drawing/2014/main" id="{FB272B43-F738-A455-69E6-A9C7C64EC80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4292600"/>
            <a:ext cx="3387725" cy="224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Oval 6">
            <a:extLst>
              <a:ext uri="{FF2B5EF4-FFF2-40B4-BE49-F238E27FC236}">
                <a16:creationId xmlns:a16="http://schemas.microsoft.com/office/drawing/2014/main" id="{4207ECC4-157F-1B5E-6494-E75FEDD1E866}"/>
              </a:ext>
            </a:extLst>
          </p:cNvPr>
          <p:cNvSpPr/>
          <p:nvPr/>
        </p:nvSpPr>
        <p:spPr>
          <a:xfrm>
            <a:off x="7680326" y="2781301"/>
            <a:ext cx="360363" cy="360363"/>
          </a:xfrm>
          <a:prstGeom prst="ellipse">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B96EA-84EA-C958-7148-E3521A820EE6}"/>
              </a:ext>
            </a:extLst>
          </p:cNvPr>
          <p:cNvSpPr>
            <a:spLocks noGrp="1"/>
          </p:cNvSpPr>
          <p:nvPr>
            <p:ph type="title"/>
          </p:nvPr>
        </p:nvSpPr>
        <p:spPr/>
        <p:txBody>
          <a:bodyPr/>
          <a:lstStyle/>
          <a:p>
            <a:r>
              <a:rPr lang="en-GB" dirty="0"/>
              <a:t>Treatment</a:t>
            </a:r>
          </a:p>
        </p:txBody>
      </p:sp>
      <p:sp>
        <p:nvSpPr>
          <p:cNvPr id="3" name="Content Placeholder 2">
            <a:extLst>
              <a:ext uri="{FF2B5EF4-FFF2-40B4-BE49-F238E27FC236}">
                <a16:creationId xmlns:a16="http://schemas.microsoft.com/office/drawing/2014/main" id="{9BA78426-5642-2DC0-A26D-A4B2436DC488}"/>
              </a:ext>
            </a:extLst>
          </p:cNvPr>
          <p:cNvSpPr>
            <a:spLocks noGrp="1"/>
          </p:cNvSpPr>
          <p:nvPr>
            <p:ph idx="1"/>
          </p:nvPr>
        </p:nvSpPr>
        <p:spPr/>
        <p:txBody>
          <a:bodyPr/>
          <a:lstStyle/>
          <a:p>
            <a:r>
              <a:rPr lang="en-GB" b="0" i="0" dirty="0">
                <a:solidFill>
                  <a:srgbClr val="333333"/>
                </a:solidFill>
                <a:effectLst/>
                <a:latin typeface="InterFace"/>
              </a:rPr>
              <a:t>SPS3 trial showed that long-term dual antiplatelet treatment doubled the risk of bleeding without reducing the risk of stroke recurrence in patients with recent lacunar stroke</a:t>
            </a:r>
          </a:p>
          <a:p>
            <a:r>
              <a:rPr lang="en-GB" b="0" i="0" dirty="0">
                <a:solidFill>
                  <a:srgbClr val="333333"/>
                </a:solidFill>
                <a:effectLst/>
                <a:latin typeface="InterFace"/>
              </a:rPr>
              <a:t>blood pressure lowering did not show significant reduction in recurrent lacunar stroke in the SPS3 trial, although it was consistent with a modest benefit</a:t>
            </a:r>
          </a:p>
          <a:p>
            <a:r>
              <a:rPr lang="en-GB" b="0" i="0" dirty="0">
                <a:solidFill>
                  <a:srgbClr val="333333"/>
                </a:solidFill>
                <a:effectLst/>
                <a:latin typeface="InterFace"/>
              </a:rPr>
              <a:t>Post hoc analysis of a 2-year follow-up study from Hong Kong showed that statins might be able to delay WMH progression in patients with severe baseline WMH</a:t>
            </a:r>
            <a:endParaRPr lang="en-GB" dirty="0"/>
          </a:p>
        </p:txBody>
      </p:sp>
    </p:spTree>
    <p:extLst>
      <p:ext uri="{BB962C8B-B14F-4D97-AF65-F5344CB8AC3E}">
        <p14:creationId xmlns:p14="http://schemas.microsoft.com/office/powerpoint/2010/main" val="32925237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E8F1F-BB7A-27C6-CD70-5005F882C48F}"/>
              </a:ext>
            </a:extLst>
          </p:cNvPr>
          <p:cNvSpPr>
            <a:spLocks noGrp="1"/>
          </p:cNvSpPr>
          <p:nvPr>
            <p:ph type="title"/>
          </p:nvPr>
        </p:nvSpPr>
        <p:spPr>
          <a:xfrm>
            <a:off x="838200" y="103128"/>
            <a:ext cx="10515600" cy="1587561"/>
          </a:xfrm>
        </p:spPr>
        <p:txBody>
          <a:bodyPr>
            <a:normAutofit/>
          </a:bodyPr>
          <a:lstStyle/>
          <a:p>
            <a:r>
              <a:rPr lang="en-GB" sz="2000" b="1" i="0" dirty="0">
                <a:solidFill>
                  <a:srgbClr val="000000"/>
                </a:solidFill>
                <a:effectLst/>
                <a:latin typeface="Inter"/>
              </a:rPr>
              <a:t>Effect of Antihypertensive Medication on Cerebral Small Vessel Disease: </a:t>
            </a:r>
            <a:br>
              <a:rPr lang="en-GB" sz="1600" b="1" i="0" dirty="0">
                <a:solidFill>
                  <a:srgbClr val="000000"/>
                </a:solidFill>
                <a:effectLst/>
                <a:latin typeface="Inter"/>
              </a:rPr>
            </a:br>
            <a:r>
              <a:rPr lang="en-GB" sz="1600" b="0" i="0" dirty="0">
                <a:solidFill>
                  <a:srgbClr val="000000"/>
                </a:solidFill>
                <a:effectLst/>
                <a:latin typeface="Inter"/>
              </a:rPr>
              <a:t>A Systematic Review and Meta-Analysis</a:t>
            </a:r>
            <a:br>
              <a:rPr lang="en-GB" sz="1600" b="1" i="0" dirty="0">
                <a:solidFill>
                  <a:srgbClr val="000000"/>
                </a:solidFill>
                <a:effectLst/>
                <a:latin typeface="Inter"/>
              </a:rPr>
            </a:br>
            <a:r>
              <a:rPr lang="en-GB" sz="1600" i="0" u="none" strike="noStrike" dirty="0">
                <a:effectLst/>
                <a:latin typeface="Inter"/>
                <a:hlinkClick r:id="rId2">
                  <a:extLst>
                    <a:ext uri="{A12FA001-AC4F-418D-AE19-62706E023703}">
                      <ahyp:hlinkClr xmlns:ahyp="http://schemas.microsoft.com/office/drawing/2018/hyperlinkcolor" val="tx"/>
                    </a:ext>
                  </a:extLst>
                </a:hlinkClick>
              </a:rPr>
              <a:t>Tessa van </a:t>
            </a:r>
            <a:r>
              <a:rPr lang="en-GB" sz="1600" i="0" u="none" strike="noStrike" dirty="0" err="1">
                <a:effectLst/>
                <a:latin typeface="Inter"/>
                <a:hlinkClick r:id="rId2">
                  <a:extLst>
                    <a:ext uri="{A12FA001-AC4F-418D-AE19-62706E023703}">
                      <ahyp:hlinkClr xmlns:ahyp="http://schemas.microsoft.com/office/drawing/2018/hyperlinkcolor" val="tx"/>
                    </a:ext>
                  </a:extLst>
                </a:hlinkClick>
              </a:rPr>
              <a:t>Middelaar</a:t>
            </a:r>
            <a:r>
              <a:rPr lang="en-GB" sz="1600" i="0" u="none" strike="noStrike" dirty="0">
                <a:effectLst/>
                <a:latin typeface="Inter"/>
                <a:hlinkClick r:id="rId2">
                  <a:extLst>
                    <a:ext uri="{A12FA001-AC4F-418D-AE19-62706E023703}">
                      <ahyp:hlinkClr xmlns:ahyp="http://schemas.microsoft.com/office/drawing/2018/hyperlinkcolor" val="tx"/>
                    </a:ext>
                  </a:extLst>
                </a:hlinkClick>
              </a:rPr>
              <a:t>, MD</a:t>
            </a:r>
            <a:r>
              <a:rPr lang="en-GB" sz="1600" i="0" dirty="0">
                <a:effectLst/>
                <a:latin typeface="Inter"/>
              </a:rPr>
              <a:t>, </a:t>
            </a:r>
            <a:r>
              <a:rPr lang="en-GB" sz="1600" i="0" u="none" strike="noStrike" dirty="0">
                <a:effectLst/>
                <a:latin typeface="Inter"/>
                <a:hlinkClick r:id="rId3">
                  <a:extLst>
                    <a:ext uri="{A12FA001-AC4F-418D-AE19-62706E023703}">
                      <ahyp:hlinkClr xmlns:ahyp="http://schemas.microsoft.com/office/drawing/2018/hyperlinkcolor" val="tx"/>
                    </a:ext>
                  </a:extLst>
                </a:hlinkClick>
              </a:rPr>
              <a:t>Tanja E. </a:t>
            </a:r>
            <a:r>
              <a:rPr lang="en-GB" sz="1600" i="0" u="none" strike="noStrike" dirty="0" err="1">
                <a:effectLst/>
                <a:latin typeface="Inter"/>
                <a:hlinkClick r:id="rId3">
                  <a:extLst>
                    <a:ext uri="{A12FA001-AC4F-418D-AE19-62706E023703}">
                      <ahyp:hlinkClr xmlns:ahyp="http://schemas.microsoft.com/office/drawing/2018/hyperlinkcolor" val="tx"/>
                    </a:ext>
                  </a:extLst>
                </a:hlinkClick>
              </a:rPr>
              <a:t>Argillander</a:t>
            </a:r>
            <a:r>
              <a:rPr lang="en-GB" sz="1600" i="0" u="none" strike="noStrike" dirty="0">
                <a:effectLst/>
                <a:latin typeface="Inter"/>
                <a:hlinkClick r:id="rId3">
                  <a:extLst>
                    <a:ext uri="{A12FA001-AC4F-418D-AE19-62706E023703}">
                      <ahyp:hlinkClr xmlns:ahyp="http://schemas.microsoft.com/office/drawing/2018/hyperlinkcolor" val="tx"/>
                    </a:ext>
                  </a:extLst>
                </a:hlinkClick>
              </a:rPr>
              <a:t>, MD</a:t>
            </a:r>
            <a:r>
              <a:rPr lang="en-GB" sz="1600" i="0" dirty="0">
                <a:effectLst/>
                <a:latin typeface="Inter"/>
              </a:rPr>
              <a:t>, </a:t>
            </a:r>
            <a:r>
              <a:rPr lang="en-GB" sz="1600" i="0" u="none" strike="noStrike" dirty="0">
                <a:effectLst/>
                <a:latin typeface="Inter"/>
                <a:hlinkClick r:id="rId4">
                  <a:extLst>
                    <a:ext uri="{A12FA001-AC4F-418D-AE19-62706E023703}">
                      <ahyp:hlinkClr xmlns:ahyp="http://schemas.microsoft.com/office/drawing/2018/hyperlinkcolor" val="tx"/>
                    </a:ext>
                  </a:extLst>
                </a:hlinkClick>
              </a:rPr>
              <a:t>Floris H.B.M. Schreuder, MD</a:t>
            </a:r>
            <a:r>
              <a:rPr lang="en-GB" sz="1600" i="0" dirty="0">
                <a:effectLst/>
                <a:latin typeface="Inter"/>
              </a:rPr>
              <a:t>, </a:t>
            </a:r>
            <a:r>
              <a:rPr lang="en-GB" sz="1600" i="0" u="none" strike="noStrike" dirty="0">
                <a:effectLst/>
                <a:latin typeface="Inter"/>
                <a:hlinkClick r:id="rId5">
                  <a:extLst>
                    <a:ext uri="{A12FA001-AC4F-418D-AE19-62706E023703}">
                      <ahyp:hlinkClr xmlns:ahyp="http://schemas.microsoft.com/office/drawing/2018/hyperlinkcolor" val="tx"/>
                    </a:ext>
                  </a:extLst>
                </a:hlinkClick>
              </a:rPr>
              <a:t>Jaap </a:t>
            </a:r>
            <a:r>
              <a:rPr lang="en-GB" sz="1600" i="0" u="none" strike="noStrike" dirty="0" err="1">
                <a:effectLst/>
                <a:latin typeface="Inter"/>
                <a:hlinkClick r:id="rId5">
                  <a:extLst>
                    <a:ext uri="{A12FA001-AC4F-418D-AE19-62706E023703}">
                      <ahyp:hlinkClr xmlns:ahyp="http://schemas.microsoft.com/office/drawing/2018/hyperlinkcolor" val="tx"/>
                    </a:ext>
                  </a:extLst>
                </a:hlinkClick>
              </a:rPr>
              <a:t>Deinum</a:t>
            </a:r>
            <a:r>
              <a:rPr lang="en-GB" sz="1600" i="0" u="none" strike="noStrike" dirty="0">
                <a:effectLst/>
                <a:latin typeface="Inter"/>
                <a:hlinkClick r:id="rId5">
                  <a:extLst>
                    <a:ext uri="{A12FA001-AC4F-418D-AE19-62706E023703}">
                      <ahyp:hlinkClr xmlns:ahyp="http://schemas.microsoft.com/office/drawing/2018/hyperlinkcolor" val="tx"/>
                    </a:ext>
                  </a:extLst>
                </a:hlinkClick>
              </a:rPr>
              <a:t>, PhD</a:t>
            </a:r>
            <a:r>
              <a:rPr lang="en-GB" sz="1600" i="0" dirty="0">
                <a:effectLst/>
                <a:latin typeface="Inter"/>
              </a:rPr>
              <a:t>, </a:t>
            </a:r>
            <a:r>
              <a:rPr lang="en-GB" sz="1600" i="0" u="none" strike="noStrike" dirty="0">
                <a:effectLst/>
                <a:latin typeface="Inter"/>
                <a:hlinkClick r:id="rId6">
                  <a:extLst>
                    <a:ext uri="{A12FA001-AC4F-418D-AE19-62706E023703}">
                      <ahyp:hlinkClr xmlns:ahyp="http://schemas.microsoft.com/office/drawing/2018/hyperlinkcolor" val="tx"/>
                    </a:ext>
                  </a:extLst>
                </a:hlinkClick>
              </a:rPr>
              <a:t>Edo Richard, PhD</a:t>
            </a:r>
            <a:r>
              <a:rPr lang="en-GB" sz="1600" i="0" dirty="0">
                <a:effectLst/>
                <a:latin typeface="Inter"/>
              </a:rPr>
              <a:t>, and </a:t>
            </a:r>
            <a:r>
              <a:rPr lang="en-GB" sz="1600" i="0" u="none" strike="noStrike" dirty="0">
                <a:effectLst/>
                <a:latin typeface="Inter"/>
                <a:hlinkClick r:id="rId7">
                  <a:extLst>
                    <a:ext uri="{A12FA001-AC4F-418D-AE19-62706E023703}">
                      <ahyp:hlinkClr xmlns:ahyp="http://schemas.microsoft.com/office/drawing/2018/hyperlinkcolor" val="tx"/>
                    </a:ext>
                  </a:extLst>
                </a:hlinkClick>
              </a:rPr>
              <a:t>Catharina J.M. Klijn</a:t>
            </a:r>
            <a:br>
              <a:rPr lang="en-GB" sz="1600" i="0" dirty="0">
                <a:effectLst/>
                <a:latin typeface="Inter"/>
              </a:rPr>
            </a:br>
            <a:r>
              <a:rPr lang="en-GB" sz="1600" i="0" dirty="0">
                <a:effectLst/>
                <a:latin typeface="Inter"/>
              </a:rPr>
              <a:t>Stroke </a:t>
            </a:r>
            <a:r>
              <a:rPr lang="en-GB" sz="1600" i="0" u="none" strike="noStrike" dirty="0">
                <a:effectLst/>
                <a:latin typeface="Inter"/>
                <a:hlinkClick r:id="rId8">
                  <a:extLst>
                    <a:ext uri="{A12FA001-AC4F-418D-AE19-62706E023703}">
                      <ahyp:hlinkClr xmlns:ahyp="http://schemas.microsoft.com/office/drawing/2018/hyperlinkcolor" val="tx"/>
                    </a:ext>
                  </a:extLst>
                </a:hlinkClick>
              </a:rPr>
              <a:t>Volume 49, Number 6</a:t>
            </a:r>
            <a:r>
              <a:rPr lang="en-GB" sz="1600" i="0" u="none" strike="noStrike" dirty="0">
                <a:effectLst/>
                <a:latin typeface="Inter"/>
              </a:rPr>
              <a:t>          </a:t>
            </a:r>
            <a:r>
              <a:rPr lang="en-GB" sz="1600" i="0" u="sng" dirty="0">
                <a:effectLst/>
                <a:latin typeface="Inter"/>
                <a:hlinkClick r:id="rId9">
                  <a:extLst>
                    <a:ext uri="{A12FA001-AC4F-418D-AE19-62706E023703}">
                      <ahyp:hlinkClr xmlns:ahyp="http://schemas.microsoft.com/office/drawing/2018/hyperlinkcolor" val="tx"/>
                    </a:ext>
                  </a:extLst>
                </a:hlinkClick>
              </a:rPr>
              <a:t>https://doi.org/10.1161/STROKEAHA.118.021160</a:t>
            </a:r>
            <a:br>
              <a:rPr lang="en-GB" sz="1200" b="1" i="0" dirty="0">
                <a:solidFill>
                  <a:srgbClr val="757575"/>
                </a:solidFill>
                <a:effectLst/>
                <a:latin typeface="Inter"/>
              </a:rPr>
            </a:br>
            <a:endParaRPr lang="en-GB" sz="1200" dirty="0"/>
          </a:p>
        </p:txBody>
      </p:sp>
      <p:sp>
        <p:nvSpPr>
          <p:cNvPr id="3" name="Content Placeholder 2">
            <a:extLst>
              <a:ext uri="{FF2B5EF4-FFF2-40B4-BE49-F238E27FC236}">
                <a16:creationId xmlns:a16="http://schemas.microsoft.com/office/drawing/2014/main" id="{83373F43-1171-74D5-ECC4-6B7174CFE760}"/>
              </a:ext>
            </a:extLst>
          </p:cNvPr>
          <p:cNvSpPr>
            <a:spLocks noGrp="1"/>
          </p:cNvSpPr>
          <p:nvPr>
            <p:ph idx="1"/>
          </p:nvPr>
        </p:nvSpPr>
        <p:spPr/>
        <p:txBody>
          <a:bodyPr>
            <a:normAutofit/>
          </a:bodyPr>
          <a:lstStyle/>
          <a:p>
            <a:r>
              <a:rPr lang="en-GB" b="0" i="0" dirty="0">
                <a:solidFill>
                  <a:srgbClr val="333333"/>
                </a:solidFill>
                <a:effectLst/>
                <a:latin typeface="Inter"/>
              </a:rPr>
              <a:t>AHM is effective in slowing the progression of WMH. </a:t>
            </a:r>
          </a:p>
          <a:p>
            <a:r>
              <a:rPr lang="en-GB" b="0" i="0" dirty="0">
                <a:solidFill>
                  <a:srgbClr val="333333"/>
                </a:solidFill>
                <a:effectLst/>
                <a:latin typeface="Inter"/>
              </a:rPr>
              <a:t>The optimal timing of treatment to prevent WMH progression is unknown. </a:t>
            </a:r>
          </a:p>
          <a:p>
            <a:r>
              <a:rPr lang="en-GB" b="0" i="0" dirty="0">
                <a:solidFill>
                  <a:srgbClr val="333333"/>
                </a:solidFill>
                <a:effectLst/>
                <a:latin typeface="Inter"/>
              </a:rPr>
              <a:t>From a prevention perspective, the ideal timing of AHM would probably be early in the course of hypertension</a:t>
            </a:r>
          </a:p>
          <a:p>
            <a:r>
              <a:rPr lang="en-GB" dirty="0">
                <a:solidFill>
                  <a:srgbClr val="333333"/>
                </a:solidFill>
                <a:latin typeface="Inter"/>
              </a:rPr>
              <a:t>No effect on brain atrophy</a:t>
            </a:r>
            <a:endParaRPr lang="en-GB" b="0" i="0" dirty="0">
              <a:solidFill>
                <a:srgbClr val="333333"/>
              </a:solidFill>
              <a:effectLst/>
              <a:latin typeface="Inter"/>
            </a:endParaRPr>
          </a:p>
          <a:p>
            <a:r>
              <a:rPr lang="en-GB" b="0" i="0" dirty="0">
                <a:solidFill>
                  <a:srgbClr val="333333"/>
                </a:solidFill>
                <a:effectLst/>
                <a:latin typeface="Inter"/>
              </a:rPr>
              <a:t>WMH seems to progress exponentially and with slow progression rates; in the early stages, it may be difficult to prove effectiveness of AHM within a reasonable time frame.</a:t>
            </a:r>
          </a:p>
        </p:txBody>
      </p:sp>
    </p:spTree>
    <p:extLst>
      <p:ext uri="{BB962C8B-B14F-4D97-AF65-F5344CB8AC3E}">
        <p14:creationId xmlns:p14="http://schemas.microsoft.com/office/powerpoint/2010/main" val="7588407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482E-95DA-0E51-470F-7B915CC368B8}"/>
              </a:ext>
            </a:extLst>
          </p:cNvPr>
          <p:cNvSpPr>
            <a:spLocks noGrp="1"/>
          </p:cNvSpPr>
          <p:nvPr>
            <p:ph type="title"/>
          </p:nvPr>
        </p:nvSpPr>
        <p:spPr/>
        <p:txBody>
          <a:bodyPr/>
          <a:lstStyle/>
          <a:p>
            <a:r>
              <a:rPr lang="en-GB" dirty="0"/>
              <a:t>Look after your thinking skills (Age UK) </a:t>
            </a:r>
          </a:p>
        </p:txBody>
      </p:sp>
      <p:sp>
        <p:nvSpPr>
          <p:cNvPr id="3" name="Content Placeholder 2">
            <a:extLst>
              <a:ext uri="{FF2B5EF4-FFF2-40B4-BE49-F238E27FC236}">
                <a16:creationId xmlns:a16="http://schemas.microsoft.com/office/drawing/2014/main" id="{9B36EB1D-9C75-6A6A-528B-79BF4DCEA460}"/>
              </a:ext>
            </a:extLst>
          </p:cNvPr>
          <p:cNvSpPr>
            <a:spLocks noGrp="1"/>
          </p:cNvSpPr>
          <p:nvPr>
            <p:ph idx="1"/>
          </p:nvPr>
        </p:nvSpPr>
        <p:spPr/>
        <p:txBody>
          <a:bodyPr>
            <a:normAutofit fontScale="92500" lnSpcReduction="20000"/>
          </a:bodyPr>
          <a:lstStyle/>
          <a:p>
            <a:r>
              <a:rPr lang="en-GB" dirty="0"/>
              <a:t>Keep fit</a:t>
            </a:r>
          </a:p>
          <a:p>
            <a:r>
              <a:rPr lang="en-GB" dirty="0"/>
              <a:t>Don’t smoke</a:t>
            </a:r>
          </a:p>
          <a:p>
            <a:r>
              <a:rPr lang="en-GB" dirty="0"/>
              <a:t>Have regular check-ups : Blood pressure, high cholesterol, diabetes checks</a:t>
            </a:r>
          </a:p>
          <a:p>
            <a:r>
              <a:rPr lang="en-GB" dirty="0"/>
              <a:t>Eat a healthy diet: high in fruits, vegetable, nuts, olive oil, beans and cereals; moderate fish , dairy products and wine; limited in poultry, red meat ( Mediterranean diet is linked to healthier brain health) </a:t>
            </a:r>
          </a:p>
          <a:p>
            <a:r>
              <a:rPr lang="en-GB" dirty="0"/>
              <a:t>Maintain a healthy weight</a:t>
            </a:r>
          </a:p>
          <a:p>
            <a:r>
              <a:rPr lang="en-GB" dirty="0"/>
              <a:t>Look after your sleep: aim for 7-8 hours a day mainly at night </a:t>
            </a:r>
          </a:p>
          <a:p>
            <a:r>
              <a:rPr lang="en-GB" dirty="0"/>
              <a:t>Learn another language ( linked with better thinking skills later in life) </a:t>
            </a:r>
          </a:p>
          <a:p>
            <a:r>
              <a:rPr lang="en-GB" dirty="0"/>
              <a:t>Stay connected with family and friends ( may help maintain thinking skills and reduces cognitive decline)</a:t>
            </a:r>
          </a:p>
        </p:txBody>
      </p:sp>
    </p:spTree>
    <p:extLst>
      <p:ext uri="{BB962C8B-B14F-4D97-AF65-F5344CB8AC3E}">
        <p14:creationId xmlns:p14="http://schemas.microsoft.com/office/powerpoint/2010/main" val="34589848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FA8C34-E427-C97D-611B-C898D0CCC615}"/>
              </a:ext>
            </a:extLst>
          </p:cNvPr>
          <p:cNvSpPr>
            <a:spLocks noGrp="1"/>
          </p:cNvSpPr>
          <p:nvPr>
            <p:ph type="title"/>
          </p:nvPr>
        </p:nvSpPr>
        <p:spPr/>
        <p:txBody>
          <a:bodyPr/>
          <a:lstStyle/>
          <a:p>
            <a:r>
              <a:rPr lang="en-GB" dirty="0"/>
              <a:t>Research trials</a:t>
            </a:r>
          </a:p>
        </p:txBody>
      </p:sp>
      <p:graphicFrame>
        <p:nvGraphicFramePr>
          <p:cNvPr id="4" name="Content Placeholder 3">
            <a:extLst>
              <a:ext uri="{FF2B5EF4-FFF2-40B4-BE49-F238E27FC236}">
                <a16:creationId xmlns:a16="http://schemas.microsoft.com/office/drawing/2014/main" id="{F60EDD09-EE12-C44E-A846-F4A80FB68E44}"/>
              </a:ext>
            </a:extLst>
          </p:cNvPr>
          <p:cNvGraphicFramePr>
            <a:graphicFrameLocks noGrp="1"/>
          </p:cNvGraphicFramePr>
          <p:nvPr>
            <p:ph idx="1"/>
            <p:extLst>
              <p:ext uri="{D42A27DB-BD31-4B8C-83A1-F6EECF244321}">
                <p14:modId xmlns:p14="http://schemas.microsoft.com/office/powerpoint/2010/main" val="2348904047"/>
              </p:ext>
            </p:extLst>
          </p:nvPr>
        </p:nvGraphicFramePr>
        <p:xfrm>
          <a:off x="838200" y="2641599"/>
          <a:ext cx="10515600" cy="1325563"/>
        </p:xfrm>
        <a:graphic>
          <a:graphicData uri="http://schemas.openxmlformats.org/drawingml/2006/table">
            <a:tbl>
              <a:tblPr firstRow="1" firstCol="1" bandRow="1">
                <a:tableStyleId>{5C22544A-7EE6-4342-B048-85BDC9FD1C3A}</a:tableStyleId>
              </a:tblPr>
              <a:tblGrid>
                <a:gridCol w="1918045">
                  <a:extLst>
                    <a:ext uri="{9D8B030D-6E8A-4147-A177-3AD203B41FA5}">
                      <a16:colId xmlns:a16="http://schemas.microsoft.com/office/drawing/2014/main" val="1298072584"/>
                    </a:ext>
                  </a:extLst>
                </a:gridCol>
                <a:gridCol w="8597555">
                  <a:extLst>
                    <a:ext uri="{9D8B030D-6E8A-4147-A177-3AD203B41FA5}">
                      <a16:colId xmlns:a16="http://schemas.microsoft.com/office/drawing/2014/main" val="1984606721"/>
                    </a:ext>
                  </a:extLst>
                </a:gridCol>
              </a:tblGrid>
              <a:tr h="1325563">
                <a:tc>
                  <a:txBody>
                    <a:bodyPr/>
                    <a:lstStyle/>
                    <a:p>
                      <a:pPr algn="r">
                        <a:lnSpc>
                          <a:spcPct val="115000"/>
                        </a:lnSpc>
                        <a:spcAft>
                          <a:spcPts val="1000"/>
                        </a:spcAft>
                      </a:pPr>
                      <a:r>
                        <a:rPr lang="en-GB" sz="2800" dirty="0"/>
                        <a:t>DNA Lacunar 2</a:t>
                      </a:r>
                    </a:p>
                  </a:txBody>
                  <a:tcPr marL="65690" marR="65690" marT="0" marB="0"/>
                </a:tc>
                <a:tc>
                  <a:txBody>
                    <a:bodyPr/>
                    <a:lstStyle/>
                    <a:p>
                      <a:pPr>
                        <a:lnSpc>
                          <a:spcPct val="115000"/>
                        </a:lnSpc>
                        <a:spcAft>
                          <a:spcPts val="1000"/>
                        </a:spcAft>
                      </a:pPr>
                      <a:r>
                        <a:rPr lang="en-GB" sz="2800" dirty="0"/>
                        <a:t>Genetic study using GWAS approach in lacunar stroke syndrome patients</a:t>
                      </a:r>
                    </a:p>
                  </a:txBody>
                  <a:tcPr marL="65690" marR="65690" marT="0" marB="0"/>
                </a:tc>
                <a:extLst>
                  <a:ext uri="{0D108BD9-81ED-4DB2-BD59-A6C34878D82A}">
                    <a16:rowId xmlns:a16="http://schemas.microsoft.com/office/drawing/2014/main" val="1515063862"/>
                  </a:ext>
                </a:extLst>
              </a:tr>
            </a:tbl>
          </a:graphicData>
        </a:graphic>
      </p:graphicFrame>
      <p:graphicFrame>
        <p:nvGraphicFramePr>
          <p:cNvPr id="5" name="Table 4">
            <a:extLst>
              <a:ext uri="{FF2B5EF4-FFF2-40B4-BE49-F238E27FC236}">
                <a16:creationId xmlns:a16="http://schemas.microsoft.com/office/drawing/2014/main" id="{34A40B1D-B872-5D2F-8A88-0014CA985809}"/>
              </a:ext>
            </a:extLst>
          </p:cNvPr>
          <p:cNvGraphicFramePr>
            <a:graphicFrameLocks noGrp="1"/>
          </p:cNvGraphicFramePr>
          <p:nvPr>
            <p:extLst>
              <p:ext uri="{D42A27DB-BD31-4B8C-83A1-F6EECF244321}">
                <p14:modId xmlns:p14="http://schemas.microsoft.com/office/powerpoint/2010/main" val="2996075009"/>
              </p:ext>
            </p:extLst>
          </p:nvPr>
        </p:nvGraphicFramePr>
        <p:xfrm>
          <a:off x="838200" y="3944937"/>
          <a:ext cx="10515600" cy="1443355"/>
        </p:xfrm>
        <a:graphic>
          <a:graphicData uri="http://schemas.openxmlformats.org/drawingml/2006/table">
            <a:tbl>
              <a:tblPr firstRow="1" firstCol="1" bandRow="1">
                <a:tableStyleId>{5C22544A-7EE6-4342-B048-85BDC9FD1C3A}</a:tableStyleId>
              </a:tblPr>
              <a:tblGrid>
                <a:gridCol w="1918045">
                  <a:extLst>
                    <a:ext uri="{9D8B030D-6E8A-4147-A177-3AD203B41FA5}">
                      <a16:colId xmlns:a16="http://schemas.microsoft.com/office/drawing/2014/main" val="3417054835"/>
                    </a:ext>
                  </a:extLst>
                </a:gridCol>
                <a:gridCol w="8597555">
                  <a:extLst>
                    <a:ext uri="{9D8B030D-6E8A-4147-A177-3AD203B41FA5}">
                      <a16:colId xmlns:a16="http://schemas.microsoft.com/office/drawing/2014/main" val="2891095600"/>
                    </a:ext>
                  </a:extLst>
                </a:gridCol>
              </a:tblGrid>
              <a:tr h="1325563">
                <a:tc>
                  <a:txBody>
                    <a:bodyPr/>
                    <a:lstStyle/>
                    <a:p>
                      <a:pPr algn="r">
                        <a:lnSpc>
                          <a:spcPct val="115000"/>
                        </a:lnSpc>
                        <a:spcAft>
                          <a:spcPts val="1000"/>
                        </a:spcAft>
                      </a:pPr>
                      <a:r>
                        <a:rPr lang="en-GB" sz="2800" dirty="0">
                          <a:effectLst/>
                        </a:rPr>
                        <a:t> LACI-3 </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0" marR="65690" marT="0" marB="0"/>
                </a:tc>
                <a:tc>
                  <a:txBody>
                    <a:bodyPr/>
                    <a:lstStyle/>
                    <a:p>
                      <a:pPr>
                        <a:lnSpc>
                          <a:spcPct val="115000"/>
                        </a:lnSpc>
                        <a:spcAft>
                          <a:spcPts val="1000"/>
                        </a:spcAft>
                      </a:pPr>
                      <a:r>
                        <a:rPr lang="en-GB" sz="2800" dirty="0">
                          <a:effectLst/>
                        </a:rPr>
                        <a:t>cilostazol and isosorbide mononitrate to prevent adverse outcomes in patients with cerebral small vessel disease (lacunar) ischaemic stroke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5690" marR="65690" marT="0" marB="0"/>
                </a:tc>
                <a:extLst>
                  <a:ext uri="{0D108BD9-81ED-4DB2-BD59-A6C34878D82A}">
                    <a16:rowId xmlns:a16="http://schemas.microsoft.com/office/drawing/2014/main" val="1582780775"/>
                  </a:ext>
                </a:extLst>
              </a:tr>
            </a:tbl>
          </a:graphicData>
        </a:graphic>
      </p:graphicFrame>
    </p:spTree>
    <p:extLst>
      <p:ext uri="{BB962C8B-B14F-4D97-AF65-F5344CB8AC3E}">
        <p14:creationId xmlns:p14="http://schemas.microsoft.com/office/powerpoint/2010/main" val="270836056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E3879-8614-F0C7-1AC7-384C9C825D8A}"/>
              </a:ext>
            </a:extLst>
          </p:cNvPr>
          <p:cNvSpPr>
            <a:spLocks noGrp="1"/>
          </p:cNvSpPr>
          <p:nvPr>
            <p:ph type="title"/>
          </p:nvPr>
        </p:nvSpPr>
        <p:spPr/>
        <p:txBody>
          <a:bodyPr/>
          <a:lstStyle/>
          <a:p>
            <a:r>
              <a:rPr lang="en-GB" dirty="0"/>
              <a:t>68 years old man </a:t>
            </a:r>
          </a:p>
        </p:txBody>
      </p:sp>
      <p:sp>
        <p:nvSpPr>
          <p:cNvPr id="3" name="Content Placeholder 2">
            <a:extLst>
              <a:ext uri="{FF2B5EF4-FFF2-40B4-BE49-F238E27FC236}">
                <a16:creationId xmlns:a16="http://schemas.microsoft.com/office/drawing/2014/main" id="{6BC97A8F-4161-1341-9BA3-B05996CC237E}"/>
              </a:ext>
            </a:extLst>
          </p:cNvPr>
          <p:cNvSpPr>
            <a:spLocks noGrp="1"/>
          </p:cNvSpPr>
          <p:nvPr>
            <p:ph idx="1"/>
          </p:nvPr>
        </p:nvSpPr>
        <p:spPr/>
        <p:txBody>
          <a:bodyPr/>
          <a:lstStyle/>
          <a:p>
            <a:r>
              <a:rPr lang="en-GB" sz="1800" b="0" i="0" u="none" strike="noStrike" baseline="0" dirty="0">
                <a:latin typeface="Arial" panose="020B0604020202020204" pitchFamily="34" charset="0"/>
              </a:rPr>
              <a:t>Presenting with sudden onset anarthria, dysphagia, facial diplegia and tongue paralysis</a:t>
            </a:r>
          </a:p>
          <a:p>
            <a:pPr marR="0" algn="l" rtl="0"/>
            <a:r>
              <a:rPr lang="en-GB" sz="1800" b="1" i="0" strike="noStrike" baseline="0" dirty="0">
                <a:latin typeface="Arial" panose="020B0604020202020204" pitchFamily="34" charset="0"/>
              </a:rPr>
              <a:t>PMHx</a:t>
            </a:r>
            <a:endParaRPr lang="en-GB" sz="1800" b="0" i="0" strike="noStrike" baseline="0" dirty="0">
              <a:latin typeface="Arial" panose="020B0604020202020204" pitchFamily="34" charset="0"/>
            </a:endParaRPr>
          </a:p>
          <a:p>
            <a:pPr marR="0" algn="l" rtl="0"/>
            <a:r>
              <a:rPr lang="en-GB" sz="1800" b="0" i="0" strike="noStrike" baseline="0" dirty="0">
                <a:latin typeface="Arial" panose="020B0604020202020204" pitchFamily="34" charset="0"/>
              </a:rPr>
              <a:t>Left insula and left precentral gyrus infarcts June 2023</a:t>
            </a:r>
          </a:p>
          <a:p>
            <a:pPr marR="0" algn="l" rtl="0"/>
            <a:r>
              <a:rPr lang="en-GB" sz="1800" b="0" i="0" strike="noStrike" baseline="0" dirty="0">
                <a:latin typeface="Arial" panose="020B0604020202020204" pitchFamily="34" charset="0"/>
              </a:rPr>
              <a:t>Wheelchair user due to back pain since at least 2018</a:t>
            </a:r>
          </a:p>
          <a:p>
            <a:pPr marR="0" algn="l" rtl="0"/>
            <a:r>
              <a:rPr lang="en-GB" sz="1800" b="0" i="0" strike="noStrike" baseline="0" dirty="0">
                <a:latin typeface="Arial" panose="020B0604020202020204" pitchFamily="34" charset="0"/>
              </a:rPr>
              <a:t>IHD - 2 stents</a:t>
            </a:r>
          </a:p>
          <a:p>
            <a:pPr marR="0" algn="l" rtl="0"/>
            <a:r>
              <a:rPr lang="en-GB" sz="1800" b="0" i="0" strike="noStrike" baseline="0" dirty="0">
                <a:latin typeface="Arial" panose="020B0604020202020204" pitchFamily="34" charset="0"/>
              </a:rPr>
              <a:t>Myocardial infarction - 2005</a:t>
            </a:r>
          </a:p>
          <a:p>
            <a:pPr marR="0" algn="l" rtl="0"/>
            <a:r>
              <a:rPr lang="en-GB" sz="1800" b="0" i="0" strike="noStrike" baseline="0" dirty="0">
                <a:latin typeface="Arial" panose="020B0604020202020204" pitchFamily="34" charset="0"/>
              </a:rPr>
              <a:t>Hypertension</a:t>
            </a:r>
          </a:p>
          <a:p>
            <a:pPr marR="0" algn="l" rtl="0"/>
            <a:endParaRPr lang="en-GB" sz="1800" dirty="0">
              <a:latin typeface="Arial" panose="020B0604020202020204" pitchFamily="34" charset="0"/>
            </a:endParaRPr>
          </a:p>
          <a:p>
            <a:pPr marL="0" marR="0" indent="0" algn="l" rtl="0">
              <a:buNone/>
            </a:pPr>
            <a:r>
              <a:rPr lang="en-GB" sz="1800" b="1" i="0" strike="noStrike" baseline="0" dirty="0">
                <a:latin typeface="Arial" panose="020B0604020202020204" pitchFamily="34" charset="0"/>
              </a:rPr>
              <a:t>Patient very frustrated as cannot articulate words. He can communicate by writing ( quite messy an illegible). Unable to swallow at all and initially refusing NG feeding. Hypersalivation and cannot close his mouth as facial diplegia. Increasingly frustrated</a:t>
            </a:r>
          </a:p>
          <a:p>
            <a:endParaRPr lang="en-GB" dirty="0"/>
          </a:p>
        </p:txBody>
      </p:sp>
    </p:spTree>
    <p:extLst>
      <p:ext uri="{BB962C8B-B14F-4D97-AF65-F5344CB8AC3E}">
        <p14:creationId xmlns:p14="http://schemas.microsoft.com/office/powerpoint/2010/main" val="4987563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2E8C64-111A-ABC1-EBA1-A78C787F279E}"/>
              </a:ext>
            </a:extLst>
          </p:cNvPr>
          <p:cNvSpPr>
            <a:spLocks noGrp="1"/>
          </p:cNvSpPr>
          <p:nvPr>
            <p:ph type="title"/>
          </p:nvPr>
        </p:nvSpPr>
        <p:spPr/>
        <p:txBody>
          <a:bodyPr>
            <a:normAutofit/>
          </a:bodyPr>
          <a:lstStyle/>
          <a:p>
            <a:r>
              <a:rPr lang="en-GB" sz="2400" dirty="0"/>
              <a:t>New Left posterior frontal infarct. Old Right MCA territory infarction (relatively large). This is involving the right frontal parietal and insular lobes. </a:t>
            </a:r>
          </a:p>
        </p:txBody>
      </p:sp>
      <p:pic>
        <p:nvPicPr>
          <p:cNvPr id="9" name="Content Placeholder 8" descr="A close-up of a brain scan&#10;&#10;AI-generated content may be incorrect.">
            <a:extLst>
              <a:ext uri="{FF2B5EF4-FFF2-40B4-BE49-F238E27FC236}">
                <a16:creationId xmlns:a16="http://schemas.microsoft.com/office/drawing/2014/main" id="{43C17B1F-3245-DB71-7B3C-8E7FFB1A577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l="15886" t="5835" r="15886" b="5103"/>
          <a:stretch/>
        </p:blipFill>
        <p:spPr>
          <a:xfrm>
            <a:off x="584200" y="2556933"/>
            <a:ext cx="2895600" cy="3779752"/>
          </a:xfrm>
        </p:spPr>
      </p:pic>
      <p:pic>
        <p:nvPicPr>
          <p:cNvPr id="11" name="Content Placeholder 10" descr="A close-up of a brain scan&#10;&#10;AI-generated content may be incorrect.">
            <a:extLst>
              <a:ext uri="{FF2B5EF4-FFF2-40B4-BE49-F238E27FC236}">
                <a16:creationId xmlns:a16="http://schemas.microsoft.com/office/drawing/2014/main" id="{767E1782-971A-3555-A3FF-BDF345BFC92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15886" t="10937" r="18750" b="10571"/>
          <a:stretch/>
        </p:blipFill>
        <p:spPr>
          <a:xfrm>
            <a:off x="4038600" y="2556933"/>
            <a:ext cx="3039534" cy="3649943"/>
          </a:xfrm>
        </p:spPr>
      </p:pic>
      <p:pic>
        <p:nvPicPr>
          <p:cNvPr id="13" name="Picture 12" descr="A close-up of a brain&#10;&#10;AI-generated content may be incorrect.">
            <a:extLst>
              <a:ext uri="{FF2B5EF4-FFF2-40B4-BE49-F238E27FC236}">
                <a16:creationId xmlns:a16="http://schemas.microsoft.com/office/drawing/2014/main" id="{8AA4D3F3-0676-283D-1D3D-EC4BCD1A71DA}"/>
              </a:ext>
            </a:extLst>
          </p:cNvPr>
          <p:cNvPicPr>
            <a:picLocks noChangeAspect="1"/>
          </p:cNvPicPr>
          <p:nvPr/>
        </p:nvPicPr>
        <p:blipFill>
          <a:blip r:embed="rId4">
            <a:extLst>
              <a:ext uri="{28A0092B-C50C-407E-A947-70E740481C1C}">
                <a14:useLocalDpi xmlns:a14="http://schemas.microsoft.com/office/drawing/2010/main" val="0"/>
              </a:ext>
            </a:extLst>
          </a:blip>
          <a:srcRect l="21354" t="12500" r="20833" b="13021"/>
          <a:stretch/>
        </p:blipFill>
        <p:spPr>
          <a:xfrm>
            <a:off x="7780867" y="2515362"/>
            <a:ext cx="2895600" cy="3730366"/>
          </a:xfrm>
          <a:prstGeom prst="rect">
            <a:avLst/>
          </a:prstGeom>
        </p:spPr>
      </p:pic>
    </p:spTree>
    <p:extLst>
      <p:ext uri="{BB962C8B-B14F-4D97-AF65-F5344CB8AC3E}">
        <p14:creationId xmlns:p14="http://schemas.microsoft.com/office/powerpoint/2010/main" val="4283375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3F98B3-E782-3AE8-0204-31C672A0B765}"/>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373A8C22-9EA1-AA5A-513C-E1A96AA5E0F7}"/>
              </a:ext>
            </a:extLst>
          </p:cNvPr>
          <p:cNvSpPr>
            <a:spLocks noGrp="1"/>
          </p:cNvSpPr>
          <p:nvPr>
            <p:ph idx="1"/>
          </p:nvPr>
        </p:nvSpPr>
        <p:spPr/>
        <p:txBody>
          <a:bodyPr>
            <a:normAutofit fontScale="92500" lnSpcReduction="10000"/>
          </a:bodyPr>
          <a:lstStyle/>
          <a:p>
            <a:r>
              <a:rPr lang="en-GB" b="0" i="0" dirty="0">
                <a:solidFill>
                  <a:srgbClr val="1B1B1B"/>
                </a:solidFill>
                <a:effectLst/>
                <a:latin typeface="Cambria" panose="02040503050406030204" pitchFamily="18" charset="0"/>
              </a:rPr>
              <a:t>Foix-</a:t>
            </a:r>
            <a:r>
              <a:rPr lang="en-GB" b="0" i="0" dirty="0" err="1">
                <a:solidFill>
                  <a:srgbClr val="1B1B1B"/>
                </a:solidFill>
                <a:effectLst/>
                <a:latin typeface="Cambria" panose="02040503050406030204" pitchFamily="18" charset="0"/>
              </a:rPr>
              <a:t>Chavany</a:t>
            </a:r>
            <a:r>
              <a:rPr lang="en-GB" b="0" i="0" dirty="0">
                <a:solidFill>
                  <a:srgbClr val="1B1B1B"/>
                </a:solidFill>
                <a:effectLst/>
                <a:latin typeface="Cambria" panose="02040503050406030204" pitchFamily="18" charset="0"/>
              </a:rPr>
              <a:t>-Marie syndrome (FCMS) is a cortical-subcortical pseudobulbar palsy characterized by automatic voluntary dissociation of </a:t>
            </a:r>
            <a:r>
              <a:rPr lang="en-GB" b="0" i="0" dirty="0" err="1">
                <a:solidFill>
                  <a:srgbClr val="1B1B1B"/>
                </a:solidFill>
                <a:effectLst/>
                <a:latin typeface="Cambria" panose="02040503050406030204" pitchFamily="18" charset="0"/>
              </a:rPr>
              <a:t>facio</a:t>
            </a:r>
            <a:r>
              <a:rPr lang="en-GB" b="0" i="0" dirty="0">
                <a:solidFill>
                  <a:srgbClr val="1B1B1B"/>
                </a:solidFill>
                <a:effectLst/>
                <a:latin typeface="Cambria" panose="02040503050406030204" pitchFamily="18" charset="0"/>
              </a:rPr>
              <a:t>-masticatory-pharyngo-</a:t>
            </a:r>
            <a:r>
              <a:rPr lang="en-GB" b="0" i="0" dirty="0" err="1">
                <a:solidFill>
                  <a:srgbClr val="1B1B1B"/>
                </a:solidFill>
                <a:effectLst/>
                <a:latin typeface="Cambria" panose="02040503050406030204" pitchFamily="18" charset="0"/>
              </a:rPr>
              <a:t>glosso</a:t>
            </a:r>
            <a:r>
              <a:rPr lang="en-GB" b="0" i="0" dirty="0">
                <a:solidFill>
                  <a:srgbClr val="1B1B1B"/>
                </a:solidFill>
                <a:effectLst/>
                <a:latin typeface="Cambria" panose="02040503050406030204" pitchFamily="18" charset="0"/>
              </a:rPr>
              <a:t>-laryngeal movements. FCMS is typically caused by vascular insults on the bilateral anterior opercular or adjacent subcortical areas. </a:t>
            </a:r>
          </a:p>
          <a:p>
            <a:r>
              <a:rPr lang="en-GB" b="0" i="0" dirty="0">
                <a:solidFill>
                  <a:srgbClr val="1B1B1B"/>
                </a:solidFill>
                <a:effectLst/>
                <a:latin typeface="Cambria" panose="02040503050406030204" pitchFamily="18" charset="0"/>
              </a:rPr>
              <a:t>Acute onset of FCMS secondary to a unilateral lesion is extremely rare</a:t>
            </a:r>
          </a:p>
          <a:p>
            <a:r>
              <a:rPr lang="en-GB" b="0" i="0" dirty="0">
                <a:solidFill>
                  <a:srgbClr val="1B1B1B"/>
                </a:solidFill>
                <a:effectLst/>
                <a:latin typeface="Cambria" panose="02040503050406030204" pitchFamily="18" charset="0"/>
              </a:rPr>
              <a:t>The anterior operculum contains the voluntary motor </a:t>
            </a:r>
            <a:r>
              <a:rPr lang="en-GB" b="0" i="0" dirty="0" err="1">
                <a:solidFill>
                  <a:srgbClr val="1B1B1B"/>
                </a:solidFill>
                <a:effectLst/>
                <a:latin typeface="Cambria" panose="02040503050406030204" pitchFamily="18" charset="0"/>
              </a:rPr>
              <a:t>fibers</a:t>
            </a:r>
            <a:r>
              <a:rPr lang="en-GB" b="0" i="0" dirty="0">
                <a:solidFill>
                  <a:srgbClr val="1B1B1B"/>
                </a:solidFill>
                <a:effectLst/>
                <a:latin typeface="Cambria" panose="02040503050406030204" pitchFamily="18" charset="0"/>
              </a:rPr>
              <a:t> for the 5th, 7th, 9th, 10th, and 12th cranial nerves, which then travel to the cranial nerve nuclei via the corticobulbar tract.</a:t>
            </a:r>
          </a:p>
          <a:p>
            <a:r>
              <a:rPr lang="en-GB" b="0" i="0" dirty="0">
                <a:solidFill>
                  <a:srgbClr val="1B1B1B"/>
                </a:solidFill>
                <a:effectLst/>
                <a:latin typeface="Cambria" panose="02040503050406030204" pitchFamily="18" charset="0"/>
              </a:rPr>
              <a:t>Previous case reports have described how a new unilateral lesion in combination with older lesions can result in FCMS</a:t>
            </a:r>
            <a:endParaRPr lang="en-GB" dirty="0"/>
          </a:p>
        </p:txBody>
      </p:sp>
    </p:spTree>
    <p:extLst>
      <p:ext uri="{BB962C8B-B14F-4D97-AF65-F5344CB8AC3E}">
        <p14:creationId xmlns:p14="http://schemas.microsoft.com/office/powerpoint/2010/main" val="1003948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68DB3-910A-9977-E959-5FD1206A273A}"/>
              </a:ext>
            </a:extLst>
          </p:cNvPr>
          <p:cNvSpPr>
            <a:spLocks noGrp="1"/>
          </p:cNvSpPr>
          <p:nvPr>
            <p:ph type="title"/>
          </p:nvPr>
        </p:nvSpPr>
        <p:spPr/>
        <p:txBody>
          <a:bodyPr>
            <a:noAutofit/>
          </a:bodyPr>
          <a:lstStyle/>
          <a:p>
            <a:r>
              <a:rPr lang="en-GB" sz="2400" dirty="0">
                <a:latin typeface="Arial" panose="020B0604020202020204" pitchFamily="34" charset="0"/>
              </a:rPr>
              <a:t>Acute left posterior frontal infarct on background of right </a:t>
            </a:r>
            <a:r>
              <a:rPr lang="en-GB" sz="2400" dirty="0" err="1">
                <a:latin typeface="Arial" panose="020B0604020202020204" pitchFamily="34" charset="0"/>
              </a:rPr>
              <a:t>fronto</a:t>
            </a:r>
            <a:r>
              <a:rPr lang="en-GB" sz="2400" dirty="0">
                <a:latin typeface="Arial" panose="020B0604020202020204" pitchFamily="34" charset="0"/>
              </a:rPr>
              <a:t>-insular infarct 29/5/25</a:t>
            </a:r>
            <a:br>
              <a:rPr lang="en-GB" sz="2400" dirty="0">
                <a:latin typeface="Arial" panose="020B0604020202020204" pitchFamily="34" charset="0"/>
              </a:rPr>
            </a:br>
            <a:r>
              <a:rPr lang="en-GB" sz="2400" dirty="0">
                <a:latin typeface="Arial" panose="020B0604020202020204" pitchFamily="34" charset="0"/>
              </a:rPr>
              <a:t>Foix–</a:t>
            </a:r>
            <a:r>
              <a:rPr lang="en-GB" sz="2400" dirty="0" err="1">
                <a:latin typeface="Arial" panose="020B0604020202020204" pitchFamily="34" charset="0"/>
              </a:rPr>
              <a:t>Chavany</a:t>
            </a:r>
            <a:r>
              <a:rPr lang="en-GB" sz="2400" dirty="0">
                <a:latin typeface="Arial" panose="020B0604020202020204" pitchFamily="34" charset="0"/>
              </a:rPr>
              <a:t>–Marie syndrome</a:t>
            </a:r>
            <a:br>
              <a:rPr lang="en-GB" sz="2400" dirty="0">
                <a:latin typeface="Arial" panose="020B0604020202020204" pitchFamily="34" charset="0"/>
              </a:rPr>
            </a:br>
            <a:endParaRPr lang="en-GB" sz="2400" dirty="0"/>
          </a:p>
        </p:txBody>
      </p:sp>
      <p:sp>
        <p:nvSpPr>
          <p:cNvPr id="3" name="Content Placeholder 2">
            <a:extLst>
              <a:ext uri="{FF2B5EF4-FFF2-40B4-BE49-F238E27FC236}">
                <a16:creationId xmlns:a16="http://schemas.microsoft.com/office/drawing/2014/main" id="{AD03F660-734A-F82B-63D8-11EA622E2411}"/>
              </a:ext>
            </a:extLst>
          </p:cNvPr>
          <p:cNvSpPr>
            <a:spLocks noGrp="1"/>
          </p:cNvSpPr>
          <p:nvPr>
            <p:ph idx="1"/>
          </p:nvPr>
        </p:nvSpPr>
        <p:spPr/>
        <p:txBody>
          <a:bodyPr>
            <a:normAutofit/>
          </a:bodyPr>
          <a:lstStyle/>
          <a:p>
            <a:pPr marL="0" marR="0" indent="0" algn="l" rtl="0">
              <a:buNone/>
            </a:pPr>
            <a:r>
              <a:rPr lang="en-GB" sz="1800" b="1" i="0" u="none" strike="noStrike" baseline="0" dirty="0">
                <a:latin typeface="Arial" panose="020B0604020202020204" pitchFamily="34" charset="0"/>
              </a:rPr>
              <a:t>Mood/ Behaviours- </a:t>
            </a:r>
          </a:p>
          <a:p>
            <a:pPr marL="0" indent="0">
              <a:buNone/>
            </a:pPr>
            <a:r>
              <a:rPr lang="en-GB" sz="1800" b="0" i="0" u="none" strike="noStrike" baseline="0" dirty="0">
                <a:latin typeface="Arial" panose="020B0604020202020204" pitchFamily="34" charset="0"/>
              </a:rPr>
              <a:t>Patient has presented with challenging behaviours intermittently throughout admission</a:t>
            </a:r>
            <a:r>
              <a:rPr lang="en-GB" sz="1800" dirty="0">
                <a:latin typeface="Arial" panose="020B0604020202020204" pitchFamily="34" charset="0"/>
              </a:rPr>
              <a:t>. </a:t>
            </a:r>
          </a:p>
          <a:p>
            <a:pPr marL="0" indent="0">
              <a:buNone/>
            </a:pPr>
            <a:r>
              <a:rPr lang="en-GB" sz="1800" dirty="0">
                <a:latin typeface="Arial" panose="020B0604020202020204" pitchFamily="34" charset="0"/>
              </a:rPr>
              <a:t>Refusing care from certain staff members </a:t>
            </a:r>
          </a:p>
          <a:p>
            <a:pPr marL="0" indent="0">
              <a:buNone/>
            </a:pPr>
            <a:r>
              <a:rPr lang="en-GB" sz="1800" dirty="0">
                <a:latin typeface="Arial" panose="020B0604020202020204" pitchFamily="34" charset="0"/>
              </a:rPr>
              <a:t>Paranoid delusions regarding ward staff</a:t>
            </a:r>
            <a:endParaRPr lang="en-GB" sz="1800" b="0" i="0" u="none" strike="noStrike" baseline="0" dirty="0">
              <a:latin typeface="Arial" panose="020B0604020202020204" pitchFamily="34" charset="0"/>
            </a:endParaRPr>
          </a:p>
          <a:p>
            <a:pPr marL="0" indent="0">
              <a:buNone/>
            </a:pPr>
            <a:r>
              <a:rPr lang="en-GB" sz="1800" b="0" i="0" u="none" strike="noStrike" baseline="0" dirty="0">
                <a:latin typeface="Arial" panose="020B0604020202020204" pitchFamily="34" charset="0"/>
              </a:rPr>
              <a:t>Intermittent agitation resulting in destruction of hospital property and aggression </a:t>
            </a:r>
            <a:r>
              <a:rPr lang="en-GB" sz="1800" dirty="0">
                <a:latin typeface="Arial" panose="020B0604020202020204" pitchFamily="34" charset="0"/>
              </a:rPr>
              <a:t>to others occur when patient is acutely distressed (when feels persecuted, not-listened to, or when requests are repeatedly denied) </a:t>
            </a:r>
          </a:p>
          <a:p>
            <a:pPr marL="0" indent="0">
              <a:buNone/>
            </a:pPr>
            <a:r>
              <a:rPr lang="en-GB" sz="1800" b="0" i="0" u="none" strike="noStrike" baseline="0" dirty="0">
                <a:latin typeface="Arial" panose="020B0604020202020204" pitchFamily="34" charset="0"/>
              </a:rPr>
              <a:t>Lack of insight</a:t>
            </a:r>
          </a:p>
          <a:p>
            <a:pPr marL="0" indent="0">
              <a:buNone/>
            </a:pPr>
            <a:r>
              <a:rPr lang="en-GB" sz="1800" b="0" i="0" u="none" strike="noStrike" baseline="0" dirty="0">
                <a:latin typeface="Arial" panose="020B0604020202020204" pitchFamily="34" charset="0"/>
              </a:rPr>
              <a:t>Impulsive behaviour </a:t>
            </a:r>
          </a:p>
          <a:p>
            <a:pPr marL="0" indent="0">
              <a:buNone/>
            </a:pPr>
            <a:r>
              <a:rPr lang="en-GB" sz="1800" dirty="0">
                <a:latin typeface="Arial" panose="020B0604020202020204" pitchFamily="34" charset="0"/>
              </a:rPr>
              <a:t>Aggressive</a:t>
            </a:r>
            <a:r>
              <a:rPr lang="en-GB" sz="1800" b="0" i="0" u="none" strike="noStrike" baseline="0" dirty="0">
                <a:latin typeface="Arial" panose="020B0604020202020204" pitchFamily="34" charset="0"/>
              </a:rPr>
              <a:t> behaviour on few occasions against </a:t>
            </a:r>
            <a:r>
              <a:rPr lang="en-GB" sz="1800" dirty="0">
                <a:latin typeface="Arial" panose="020B0604020202020204" pitchFamily="34" charset="0"/>
              </a:rPr>
              <a:t>particular members of </a:t>
            </a:r>
            <a:r>
              <a:rPr lang="en-GB" sz="1800" b="0" i="0" u="none" strike="noStrike" baseline="0" dirty="0">
                <a:latin typeface="Arial" panose="020B0604020202020204" pitchFamily="34" charset="0"/>
              </a:rPr>
              <a:t>staff</a:t>
            </a:r>
          </a:p>
          <a:p>
            <a:pPr marL="0" indent="0">
              <a:buNone/>
            </a:pPr>
            <a:r>
              <a:rPr lang="en-GB" sz="1800" dirty="0">
                <a:latin typeface="Arial" panose="020B0604020202020204" pitchFamily="34" charset="0"/>
              </a:rPr>
              <a:t>pre-morbid personality was known have paranoid tendencies and he has a general mistrust of the health service which is likely to become exaggerated post-stroke</a:t>
            </a:r>
            <a:endParaRPr lang="en-GB" sz="1800" dirty="0"/>
          </a:p>
        </p:txBody>
      </p:sp>
    </p:spTree>
    <p:extLst>
      <p:ext uri="{BB962C8B-B14F-4D97-AF65-F5344CB8AC3E}">
        <p14:creationId xmlns:p14="http://schemas.microsoft.com/office/powerpoint/2010/main" val="15728697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F10B6-80A2-57FF-C2EC-E00BDE6F5A7B}"/>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752CC98-A421-6576-0BC9-B2C8C9FB0B23}"/>
              </a:ext>
            </a:extLst>
          </p:cNvPr>
          <p:cNvSpPr>
            <a:spLocks noGrp="1"/>
          </p:cNvSpPr>
          <p:nvPr>
            <p:ph idx="1"/>
          </p:nvPr>
        </p:nvSpPr>
        <p:spPr/>
        <p:txBody>
          <a:bodyPr>
            <a:normAutofit lnSpcReduction="10000"/>
          </a:bodyPr>
          <a:lstStyle/>
          <a:p>
            <a:pPr marR="0" algn="l" rtl="0"/>
            <a:r>
              <a:rPr lang="en-GB" sz="1800" b="1" i="0" u="none" strike="noStrike" baseline="0" dirty="0">
                <a:latin typeface="Arial" panose="020B0604020202020204" pitchFamily="34" charset="0"/>
              </a:rPr>
              <a:t>Language - </a:t>
            </a:r>
          </a:p>
          <a:p>
            <a:pPr marR="0" algn="l" rtl="0"/>
            <a:r>
              <a:rPr lang="en-GB" sz="1800" b="0" i="0" u="none" strike="noStrike" baseline="0" dirty="0">
                <a:latin typeface="Arial" panose="020B0604020202020204" pitchFamily="34" charset="0"/>
              </a:rPr>
              <a:t>Non verbal </a:t>
            </a:r>
          </a:p>
          <a:p>
            <a:pPr marR="0" algn="l" rtl="0"/>
            <a:r>
              <a:rPr lang="en-GB" sz="1800" b="0" i="0" u="none" strike="noStrike" baseline="0" dirty="0">
                <a:latin typeface="Arial" panose="020B0604020202020204" pitchFamily="34" charset="0"/>
              </a:rPr>
              <a:t>Writes responses, but the quality of this is dependent on stress</a:t>
            </a:r>
          </a:p>
          <a:p>
            <a:pPr marR="0" algn="l" rtl="0"/>
            <a:r>
              <a:rPr lang="en-GB" sz="1800" b="0" i="0" u="none" strike="noStrike" baseline="0" dirty="0">
                <a:latin typeface="Arial" panose="020B0604020202020204" pitchFamily="34" charset="0"/>
              </a:rPr>
              <a:t>Mild expressive and receptive impairments</a:t>
            </a:r>
          </a:p>
          <a:p>
            <a:pPr marR="0" algn="l" rtl="0"/>
            <a:r>
              <a:rPr lang="en-GB" sz="1800" b="0" i="0" u="none" strike="noStrike" baseline="0" dirty="0">
                <a:latin typeface="Arial" panose="020B0604020202020204" pitchFamily="34" charset="0"/>
              </a:rPr>
              <a:t>Significant CCD characterised by impulsivity, reduced planning, prioritisation, content organisation</a:t>
            </a:r>
          </a:p>
          <a:p>
            <a:pPr marR="0" algn="l" rtl="0"/>
            <a:endParaRPr lang="en-GB" sz="1800" b="0" i="0" u="none" strike="noStrike" baseline="0" dirty="0">
              <a:latin typeface="Arial" panose="020B0604020202020204" pitchFamily="34" charset="0"/>
            </a:endParaRPr>
          </a:p>
          <a:p>
            <a:pPr marR="0" algn="l" rtl="0"/>
            <a:r>
              <a:rPr lang="en-GB" sz="1800" b="1" i="0" u="none" strike="noStrike" baseline="0" dirty="0">
                <a:latin typeface="Arial" panose="020B0604020202020204" pitchFamily="34" charset="0"/>
              </a:rPr>
              <a:t>Cognition- </a:t>
            </a:r>
          </a:p>
          <a:p>
            <a:pPr marR="0" algn="l" rtl="0"/>
            <a:r>
              <a:rPr lang="en-GB" sz="1800" b="0" i="0" u="none" strike="noStrike" baseline="0" dirty="0">
                <a:latin typeface="Arial" panose="020B0604020202020204" pitchFamily="34" charset="0"/>
              </a:rPr>
              <a:t>Patient presents predominantly with executive dysfunction, namely difficulties with planning, organisation, response inhibition and behavioural impulsivity. </a:t>
            </a:r>
          </a:p>
          <a:p>
            <a:pPr marR="0" algn="l" rtl="0"/>
            <a:r>
              <a:rPr lang="en-GB" sz="1800" b="0" i="0" u="none" strike="noStrike" baseline="0" dirty="0">
                <a:latin typeface="Arial" panose="020B0604020202020204" pitchFamily="34" charset="0"/>
              </a:rPr>
              <a:t>Impairments impacted by heightened emotion. </a:t>
            </a:r>
          </a:p>
          <a:p>
            <a:pPr marR="0" algn="l" rtl="0"/>
            <a:r>
              <a:rPr lang="en-GB" sz="1800" b="0" i="0" u="none" strike="noStrike" baseline="0" dirty="0">
                <a:latin typeface="Arial" panose="020B0604020202020204" pitchFamily="34" charset="0"/>
              </a:rPr>
              <a:t>Difficulties with time manage, organise himself, demonstrate awareness of others and regulate himself within this environment which results in requiring high levels of support and assistance to modulate and support this set up in order to keep </a:t>
            </a:r>
            <a:r>
              <a:rPr lang="en-GB" sz="1800" dirty="0">
                <a:latin typeface="Arial" panose="020B0604020202020204" pitchFamily="34" charset="0"/>
              </a:rPr>
              <a:t>the patient</a:t>
            </a:r>
            <a:r>
              <a:rPr lang="en-GB" sz="1800" b="0" i="0" u="none" strike="noStrike" baseline="0" dirty="0">
                <a:latin typeface="Arial" panose="020B0604020202020204" pitchFamily="34" charset="0"/>
              </a:rPr>
              <a:t> safe and successful in this set up.</a:t>
            </a:r>
          </a:p>
          <a:p>
            <a:pPr marR="0" algn="l" rtl="0"/>
            <a:endParaRPr lang="en-GB" sz="1800" b="0" i="0" u="none" strike="noStrike" baseline="0" dirty="0">
              <a:latin typeface="Arial" panose="020B0604020202020204" pitchFamily="34" charset="0"/>
            </a:endParaRPr>
          </a:p>
          <a:p>
            <a:pPr marR="0" algn="l" rtl="0"/>
            <a:endParaRPr lang="en-GB" sz="1800" b="0" i="0" u="none" strike="noStrike" baseline="0" dirty="0">
              <a:latin typeface="Arial" panose="020B0604020202020204" pitchFamily="34" charset="0"/>
            </a:endParaRPr>
          </a:p>
          <a:p>
            <a:pPr marR="0" algn="l" rtl="0"/>
            <a:endParaRPr lang="en-GB" sz="1800" b="0" i="0" u="none" strike="noStrike" baseline="0" dirty="0">
              <a:latin typeface="Arial" panose="020B0604020202020204" pitchFamily="34" charset="0"/>
            </a:endParaRPr>
          </a:p>
          <a:p>
            <a:endParaRPr lang="en-GB" dirty="0"/>
          </a:p>
        </p:txBody>
      </p:sp>
    </p:spTree>
    <p:extLst>
      <p:ext uri="{BB962C8B-B14F-4D97-AF65-F5344CB8AC3E}">
        <p14:creationId xmlns:p14="http://schemas.microsoft.com/office/powerpoint/2010/main" val="291887431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09A22-BE66-6939-CDCF-EF9238820F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125B5929-7131-1B4F-5D5D-0904512A4D84}"/>
              </a:ext>
            </a:extLst>
          </p:cNvPr>
          <p:cNvSpPr>
            <a:spLocks noGrp="1"/>
          </p:cNvSpPr>
          <p:nvPr>
            <p:ph idx="1"/>
          </p:nvPr>
        </p:nvSpPr>
        <p:spPr/>
        <p:txBody>
          <a:bodyPr>
            <a:normAutofit fontScale="92500" lnSpcReduction="20000"/>
          </a:bodyPr>
          <a:lstStyle/>
          <a:p>
            <a:pPr marR="0" algn="l" rtl="0"/>
            <a:r>
              <a:rPr lang="en-GB" sz="1800" b="0" i="0" u="none" strike="noStrike" baseline="0" dirty="0">
                <a:latin typeface="Arial" panose="020B0604020202020204" pitchFamily="34" charset="0"/>
              </a:rPr>
              <a:t>Initially had Trazodone for nearly 1 month, then Risperidone for 1 week</a:t>
            </a:r>
          </a:p>
          <a:p>
            <a:pPr marR="0" algn="l" rtl="0"/>
            <a:r>
              <a:rPr lang="en-GB" sz="1800" b="0" i="0" u="none" strike="noStrike" baseline="0" dirty="0">
                <a:latin typeface="Arial" panose="020B0604020202020204" pitchFamily="34" charset="0"/>
              </a:rPr>
              <a:t>Then Olanzapine 2.5mg at noon + 5mg ON from 19</a:t>
            </a:r>
            <a:r>
              <a:rPr lang="en-GB" sz="1800" b="0" i="0" u="none" strike="noStrike" baseline="30000" dirty="0">
                <a:latin typeface="Arial" panose="020B0604020202020204" pitchFamily="34" charset="0"/>
              </a:rPr>
              <a:t>th</a:t>
            </a:r>
            <a:r>
              <a:rPr lang="en-GB" sz="1800" b="0" i="0" u="none" strike="noStrike" baseline="0" dirty="0">
                <a:latin typeface="Arial" panose="020B0604020202020204" pitchFamily="34" charset="0"/>
              </a:rPr>
              <a:t> September until discharge to specialist rehab in Dec </a:t>
            </a:r>
            <a:br>
              <a:rPr lang="en-GB" sz="1800" b="0" i="0" u="none" strike="noStrike" baseline="0" dirty="0">
                <a:latin typeface="Arial" panose="020B0604020202020204" pitchFamily="34" charset="0"/>
              </a:rPr>
            </a:br>
            <a:r>
              <a:rPr lang="en-GB" sz="1800" b="0" i="0" u="none" strike="noStrike" baseline="0" dirty="0">
                <a:latin typeface="Arial" panose="020B0604020202020204" pitchFamily="34" charset="0"/>
              </a:rPr>
              <a:t>Promethazine 25mg BD PRN</a:t>
            </a:r>
          </a:p>
          <a:p>
            <a:pPr marR="0" algn="l" rtl="0"/>
            <a:r>
              <a:rPr lang="en-GB" sz="1800" b="0" i="0" u="none" strike="noStrike" baseline="0" dirty="0">
                <a:latin typeface="Arial" panose="020B0604020202020204" pitchFamily="34" charset="0"/>
              </a:rPr>
              <a:t>Lorazepam IM PRN</a:t>
            </a:r>
          </a:p>
          <a:p>
            <a:r>
              <a:rPr lang="en-GB" sz="1800" b="0" i="0" u="none" strike="noStrike" baseline="0" dirty="0">
                <a:latin typeface="Arial" panose="020B0604020202020204" pitchFamily="34" charset="0"/>
              </a:rPr>
              <a:t>1:1 with MHSW to mitigate risk of aggression to others</a:t>
            </a:r>
          </a:p>
          <a:p>
            <a:r>
              <a:rPr lang="en-GB" sz="1800" b="0" i="0" u="none" strike="noStrike" baseline="0" dirty="0">
                <a:latin typeface="Arial" panose="020B0604020202020204" pitchFamily="34" charset="0"/>
              </a:rPr>
              <a:t>focus on distraction and stimulating activities while maintaining clear communication. </a:t>
            </a:r>
          </a:p>
          <a:p>
            <a:r>
              <a:rPr lang="en-GB" sz="1800" b="0" i="0" u="none" strike="noStrike" baseline="0" dirty="0">
                <a:latin typeface="Arial" panose="020B0604020202020204" pitchFamily="34" charset="0"/>
              </a:rPr>
              <a:t>Restrictive measures are likely to increase frustration and therefore the risk of aggression towards others</a:t>
            </a:r>
          </a:p>
          <a:p>
            <a:r>
              <a:rPr lang="en-GB" sz="1800" b="0" i="0" u="none" strike="noStrike" baseline="0" dirty="0">
                <a:latin typeface="Arial" panose="020B0604020202020204" pitchFamily="34" charset="0"/>
              </a:rPr>
              <a:t>Starts to calm down</a:t>
            </a:r>
          </a:p>
          <a:p>
            <a:r>
              <a:rPr lang="en-GB" sz="1800" dirty="0">
                <a:latin typeface="Arial" panose="020B0604020202020204" pitchFamily="34" charset="0"/>
              </a:rPr>
              <a:t>Accepts PEG insertion after showing video</a:t>
            </a:r>
          </a:p>
          <a:p>
            <a:r>
              <a:rPr lang="en-GB" sz="1800" b="0" i="0" u="none" strike="noStrike" baseline="0" dirty="0">
                <a:latin typeface="Arial" panose="020B0604020202020204" pitchFamily="34" charset="0"/>
              </a:rPr>
              <a:t>Has capacity to consent for PEG</a:t>
            </a:r>
          </a:p>
          <a:p>
            <a:r>
              <a:rPr lang="en-GB" sz="1800" dirty="0">
                <a:latin typeface="Arial" panose="020B0604020202020204" pitchFamily="34" charset="0"/>
              </a:rPr>
              <a:t>Starts engaging better with therapy </a:t>
            </a:r>
          </a:p>
          <a:p>
            <a:r>
              <a:rPr lang="en-GB" sz="1800" b="0" i="0" u="none" strike="noStrike" baseline="0" dirty="0">
                <a:latin typeface="Arial" panose="020B0604020202020204" pitchFamily="34" charset="0"/>
              </a:rPr>
              <a:t>Engages especially with musical activities</a:t>
            </a:r>
          </a:p>
          <a:p>
            <a:r>
              <a:rPr lang="en-GB" sz="1800" dirty="0">
                <a:latin typeface="Arial" panose="020B0604020202020204" pitchFamily="34" charset="0"/>
              </a:rPr>
              <a:t>Transferred to rehab specialist unit for stroke/neurology patients with behavioural problems 6 months after admission </a:t>
            </a:r>
            <a:endParaRPr lang="en-GB" sz="1800" b="0" i="0" u="none" strike="noStrike" baseline="0" dirty="0">
              <a:latin typeface="Arial" panose="020B0604020202020204" pitchFamily="34" charset="0"/>
            </a:endParaRPr>
          </a:p>
          <a:p>
            <a:endParaRPr lang="en-GB" dirty="0"/>
          </a:p>
        </p:txBody>
      </p:sp>
    </p:spTree>
    <p:extLst>
      <p:ext uri="{BB962C8B-B14F-4D97-AF65-F5344CB8AC3E}">
        <p14:creationId xmlns:p14="http://schemas.microsoft.com/office/powerpoint/2010/main" val="70334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F7055B4-5208-50DB-0F06-ACC9D93877E2}"/>
              </a:ext>
            </a:extLst>
          </p:cNvPr>
          <p:cNvSpPr>
            <a:spLocks noGrp="1" noChangeArrowheads="1"/>
          </p:cNvSpPr>
          <p:nvPr>
            <p:ph type="title"/>
          </p:nvPr>
        </p:nvSpPr>
        <p:spPr/>
        <p:txBody>
          <a:bodyPr/>
          <a:lstStyle/>
          <a:p>
            <a:r>
              <a:rPr lang="en-GB" altLang="en-US"/>
              <a:t>Mechanical thrombectomy trials</a:t>
            </a:r>
          </a:p>
        </p:txBody>
      </p:sp>
      <p:sp>
        <p:nvSpPr>
          <p:cNvPr id="68611" name="Content Placeholder 3">
            <a:extLst>
              <a:ext uri="{FF2B5EF4-FFF2-40B4-BE49-F238E27FC236}">
                <a16:creationId xmlns:a16="http://schemas.microsoft.com/office/drawing/2014/main" id="{4B9AE1C2-7FE6-80DE-3F7C-4456D244F3F3}"/>
              </a:ext>
            </a:extLst>
          </p:cNvPr>
          <p:cNvSpPr>
            <a:spLocks noGrp="1" noChangeArrowheads="1"/>
          </p:cNvSpPr>
          <p:nvPr>
            <p:ph sz="half" idx="1"/>
          </p:nvPr>
        </p:nvSpPr>
        <p:spPr>
          <a:xfrm>
            <a:off x="1668463" y="1412875"/>
            <a:ext cx="4572000" cy="5329238"/>
          </a:xfrm>
        </p:spPr>
        <p:txBody>
          <a:bodyPr/>
          <a:lstStyle/>
          <a:p>
            <a:pPr>
              <a:defRPr/>
            </a:pPr>
            <a:r>
              <a:rPr lang="en-GB" altLang="en-US" sz="1800" dirty="0"/>
              <a:t>Multiple trials (MR-CLEAN, ESCAPE, SWIFT PRIME, EXTEND-IA, REVASCAT) </a:t>
            </a:r>
          </a:p>
          <a:p>
            <a:pPr marL="0" indent="0">
              <a:buNone/>
              <a:defRPr/>
            </a:pPr>
            <a:endParaRPr lang="en-GB" altLang="en-US" sz="1800" dirty="0"/>
          </a:p>
          <a:p>
            <a:pPr>
              <a:defRPr/>
            </a:pPr>
            <a:r>
              <a:rPr lang="en-GB" altLang="en-US" sz="1800" dirty="0"/>
              <a:t>HERMES meta-analysis  of above trials </a:t>
            </a:r>
          </a:p>
          <a:p>
            <a:pPr>
              <a:defRPr/>
            </a:pPr>
            <a:endParaRPr lang="en-GB" altLang="en-US" sz="1400" dirty="0"/>
          </a:p>
          <a:p>
            <a:pPr lvl="1">
              <a:defRPr/>
            </a:pPr>
            <a:r>
              <a:rPr lang="en-GB" altLang="en-US" sz="1400" dirty="0"/>
              <a:t>Over 1200 patients</a:t>
            </a:r>
          </a:p>
          <a:p>
            <a:pPr lvl="1">
              <a:defRPr/>
            </a:pPr>
            <a:endParaRPr lang="en-GB" altLang="en-US" sz="1400" dirty="0"/>
          </a:p>
          <a:p>
            <a:pPr lvl="1">
              <a:defRPr/>
            </a:pPr>
            <a:r>
              <a:rPr lang="en-GB" altLang="en-US" sz="1400" dirty="0"/>
              <a:t>Functional independence at 90d (</a:t>
            </a:r>
            <a:r>
              <a:rPr lang="en-GB" altLang="en-US" sz="1400" dirty="0" err="1"/>
              <a:t>mRS</a:t>
            </a:r>
            <a:r>
              <a:rPr lang="en-GB" altLang="en-US" sz="1400" dirty="0"/>
              <a:t> 0-2) significantly increased with MT</a:t>
            </a:r>
          </a:p>
          <a:p>
            <a:pPr lvl="1">
              <a:defRPr/>
            </a:pPr>
            <a:endParaRPr lang="en-GB" altLang="en-US" sz="1400" dirty="0"/>
          </a:p>
          <a:p>
            <a:pPr lvl="1">
              <a:defRPr/>
            </a:pPr>
            <a:r>
              <a:rPr lang="en-GB" altLang="en-US" sz="1400" dirty="0"/>
              <a:t>Significantly reduced disability with MT</a:t>
            </a:r>
          </a:p>
          <a:p>
            <a:pPr lvl="1">
              <a:defRPr/>
            </a:pPr>
            <a:endParaRPr lang="en-GB" altLang="en-US" sz="1400" dirty="0"/>
          </a:p>
          <a:p>
            <a:pPr lvl="1">
              <a:defRPr/>
            </a:pPr>
            <a:r>
              <a:rPr lang="en-GB" altLang="en-US" sz="1400" dirty="0"/>
              <a:t>Benefit also seen if Alteplase not given</a:t>
            </a:r>
          </a:p>
          <a:p>
            <a:pPr lvl="1">
              <a:defRPr/>
            </a:pPr>
            <a:endParaRPr lang="en-GB" altLang="en-US" sz="1400" dirty="0"/>
          </a:p>
          <a:p>
            <a:pPr lvl="1">
              <a:defRPr/>
            </a:pPr>
            <a:r>
              <a:rPr lang="en-GB" altLang="en-US" sz="1400" dirty="0"/>
              <a:t>No difference in symptomatic haemorrhage</a:t>
            </a:r>
          </a:p>
          <a:p>
            <a:pPr lvl="1">
              <a:defRPr/>
            </a:pPr>
            <a:endParaRPr lang="en-GB" altLang="en-US" sz="1400" dirty="0"/>
          </a:p>
          <a:p>
            <a:pPr lvl="1">
              <a:defRPr/>
            </a:pPr>
            <a:r>
              <a:rPr lang="en-GB" altLang="en-US" sz="1400" dirty="0"/>
              <a:t>No difference in 90d mortality</a:t>
            </a:r>
          </a:p>
          <a:p>
            <a:pPr lvl="1">
              <a:defRPr/>
            </a:pPr>
            <a:endParaRPr lang="en-GB" altLang="en-US" sz="1600" dirty="0"/>
          </a:p>
          <a:p>
            <a:pPr lvl="1">
              <a:defRPr/>
            </a:pPr>
            <a:endParaRPr lang="en-GB" altLang="en-US" sz="1600" dirty="0"/>
          </a:p>
        </p:txBody>
      </p:sp>
      <p:pic>
        <p:nvPicPr>
          <p:cNvPr id="29700" name="Content Placeholder 6">
            <a:extLst>
              <a:ext uri="{FF2B5EF4-FFF2-40B4-BE49-F238E27FC236}">
                <a16:creationId xmlns:a16="http://schemas.microsoft.com/office/drawing/2014/main" id="{932C2A3C-E2EC-D94D-5478-1D2CE6BCFA83}"/>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183314" y="1484313"/>
            <a:ext cx="4340225" cy="3308350"/>
          </a:xfrm>
        </p:spPr>
      </p:pic>
      <p:sp>
        <p:nvSpPr>
          <p:cNvPr id="29701" name="TextBox 1">
            <a:extLst>
              <a:ext uri="{FF2B5EF4-FFF2-40B4-BE49-F238E27FC236}">
                <a16:creationId xmlns:a16="http://schemas.microsoft.com/office/drawing/2014/main" id="{AD7265B9-3C08-2F8D-44BE-82D4A3E48B09}"/>
              </a:ext>
            </a:extLst>
          </p:cNvPr>
          <p:cNvSpPr txBox="1">
            <a:spLocks noChangeArrowheads="1"/>
          </p:cNvSpPr>
          <p:nvPr/>
        </p:nvSpPr>
        <p:spPr bwMode="auto">
          <a:xfrm>
            <a:off x="6208713" y="5435600"/>
            <a:ext cx="449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a:solidFill>
                  <a:schemeClr val="bg1"/>
                </a:solidFill>
                <a:latin typeface="Arial" panose="020B0604020202020204" pitchFamily="34" charset="0"/>
              </a:defRPr>
            </a:lvl1pPr>
            <a:lvl2pPr marL="742950" indent="-285750">
              <a:spcBef>
                <a:spcPct val="20000"/>
              </a:spcBef>
              <a:buChar char="–"/>
              <a:defRPr sz="2400">
                <a:solidFill>
                  <a:schemeClr val="bg1"/>
                </a:solidFill>
                <a:latin typeface="Arial" panose="020B0604020202020204" pitchFamily="34" charset="0"/>
              </a:defRPr>
            </a:lvl2pPr>
            <a:lvl3pPr marL="1143000" indent="-228600">
              <a:spcBef>
                <a:spcPct val="20000"/>
              </a:spcBef>
              <a:buChar char="•"/>
              <a:defRPr sz="2400">
                <a:solidFill>
                  <a:schemeClr val="bg1"/>
                </a:solidFill>
                <a:latin typeface="Arial" panose="020B0604020202020204" pitchFamily="34" charset="0"/>
              </a:defRPr>
            </a:lvl3pPr>
            <a:lvl4pPr marL="1600200" indent="-228600">
              <a:spcBef>
                <a:spcPct val="20000"/>
              </a:spcBef>
              <a:defRPr sz="2000">
                <a:solidFill>
                  <a:schemeClr val="bg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NNT for favourable 90d outcome = 3 – 7.5</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E827B-6BCA-D729-8F52-D9CF085BD425}"/>
              </a:ext>
            </a:extLst>
          </p:cNvPr>
          <p:cNvSpPr>
            <a:spLocks noGrp="1"/>
          </p:cNvSpPr>
          <p:nvPr>
            <p:ph type="title"/>
          </p:nvPr>
        </p:nvSpPr>
        <p:spPr>
          <a:xfrm>
            <a:off x="841248" y="251312"/>
            <a:ext cx="10506456" cy="1010264"/>
          </a:xfrm>
        </p:spPr>
        <p:txBody>
          <a:bodyPr anchor="ctr">
            <a:normAutofit/>
          </a:bodyPr>
          <a:lstStyle/>
          <a:p>
            <a:r>
              <a:rPr lang="en-GB" dirty="0"/>
              <a:t>Research</a:t>
            </a:r>
          </a:p>
        </p:txBody>
      </p:sp>
      <p:graphicFrame>
        <p:nvGraphicFramePr>
          <p:cNvPr id="4" name="Content Placeholder 3">
            <a:extLst>
              <a:ext uri="{FF2B5EF4-FFF2-40B4-BE49-F238E27FC236}">
                <a16:creationId xmlns:a16="http://schemas.microsoft.com/office/drawing/2014/main" id="{3DF59702-CA13-0D78-1E0F-97A2D78CE971}"/>
              </a:ext>
            </a:extLst>
          </p:cNvPr>
          <p:cNvGraphicFramePr>
            <a:graphicFrameLocks noGrp="1"/>
          </p:cNvGraphicFramePr>
          <p:nvPr>
            <p:ph idx="1"/>
          </p:nvPr>
        </p:nvGraphicFramePr>
        <p:xfrm>
          <a:off x="838200" y="2592626"/>
          <a:ext cx="10506457" cy="2700140"/>
        </p:xfrm>
        <a:graphic>
          <a:graphicData uri="http://schemas.openxmlformats.org/drawingml/2006/table">
            <a:tbl>
              <a:tblPr firstRow="1" firstCol="1" bandRow="1">
                <a:solidFill>
                  <a:schemeClr val="tx1">
                    <a:lumMod val="75000"/>
                    <a:lumOff val="25000"/>
                  </a:schemeClr>
                </a:solidFill>
                <a:tableStyleId>{5C22544A-7EE6-4342-B048-85BDC9FD1C3A}</a:tableStyleId>
              </a:tblPr>
              <a:tblGrid>
                <a:gridCol w="1702122">
                  <a:extLst>
                    <a:ext uri="{9D8B030D-6E8A-4147-A177-3AD203B41FA5}">
                      <a16:colId xmlns:a16="http://schemas.microsoft.com/office/drawing/2014/main" val="3875104233"/>
                    </a:ext>
                  </a:extLst>
                </a:gridCol>
                <a:gridCol w="8804335">
                  <a:extLst>
                    <a:ext uri="{9D8B030D-6E8A-4147-A177-3AD203B41FA5}">
                      <a16:colId xmlns:a16="http://schemas.microsoft.com/office/drawing/2014/main" val="2384536880"/>
                    </a:ext>
                  </a:extLst>
                </a:gridCol>
              </a:tblGrid>
              <a:tr h="1350070">
                <a:tc>
                  <a:txBody>
                    <a:bodyPr/>
                    <a:lstStyle/>
                    <a:p>
                      <a:pPr algn="r">
                        <a:lnSpc>
                          <a:spcPct val="115000"/>
                        </a:lnSpc>
                        <a:spcAft>
                          <a:spcPts val="1000"/>
                        </a:spcAft>
                      </a:pPr>
                      <a:r>
                        <a:rPr lang="en-GB" sz="2700" b="0" cap="none" spc="0">
                          <a:solidFill>
                            <a:schemeClr val="bg1"/>
                          </a:solidFill>
                          <a:effectLst/>
                        </a:rPr>
                        <a:t>MIDAS-2</a:t>
                      </a:r>
                      <a:endParaRPr lang="en-GB" sz="27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123" marR="127721" marT="177787" marB="177787" anchor="ctr">
                    <a:lnL w="19050" cap="flat" cmpd="sng" algn="ctr">
                      <a:solidFill>
                        <a:schemeClr val="tx1"/>
                      </a:solidFill>
                      <a:prstDash val="solid"/>
                    </a:lnL>
                    <a:lnR w="12700" cmpd="sng">
                      <a:noFill/>
                    </a:lnR>
                    <a:lnT w="19050" cap="flat" cmpd="sng" algn="ctr">
                      <a:solidFill>
                        <a:schemeClr val="tx1"/>
                      </a:solidFill>
                      <a:prstDash val="solid"/>
                    </a:lnT>
                    <a:lnB w="38100" cmpd="sng">
                      <a:noFill/>
                    </a:lnB>
                    <a:solidFill>
                      <a:schemeClr val="tx1"/>
                    </a:solidFill>
                  </a:tcPr>
                </a:tc>
                <a:tc>
                  <a:txBody>
                    <a:bodyPr/>
                    <a:lstStyle/>
                    <a:p>
                      <a:pPr>
                        <a:lnSpc>
                          <a:spcPct val="115000"/>
                        </a:lnSpc>
                        <a:spcAft>
                          <a:spcPts val="1000"/>
                        </a:spcAft>
                      </a:pPr>
                      <a:r>
                        <a:rPr lang="en-GB" sz="2700" b="0" cap="none" spc="0" dirty="0">
                          <a:solidFill>
                            <a:schemeClr val="bg1"/>
                          </a:solidFill>
                          <a:effectLst/>
                        </a:rPr>
                        <a:t>Modafinil 200 mg OD Vs placebo for 2 months in post-stroke fatigue after 3 months of stroke.</a:t>
                      </a:r>
                      <a:endParaRPr lang="en-GB" sz="2700" b="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123" marR="127721" marT="177787" marB="177787" anchor="ctr">
                    <a:lnL w="12700" cmpd="sng">
                      <a:noFill/>
                    </a:lnL>
                    <a:lnR w="12700" cmpd="sng">
                      <a:noFill/>
                    </a:lnR>
                    <a:lnT w="19050" cap="flat" cmpd="sng" algn="ctr">
                      <a:solidFill>
                        <a:schemeClr val="tx1"/>
                      </a:solidFill>
                      <a:prstDash val="solid"/>
                    </a:lnT>
                    <a:lnB w="38100" cmpd="sng">
                      <a:noFill/>
                    </a:lnB>
                    <a:solidFill>
                      <a:schemeClr val="tx1"/>
                    </a:solidFill>
                  </a:tcPr>
                </a:tc>
                <a:extLst>
                  <a:ext uri="{0D108BD9-81ED-4DB2-BD59-A6C34878D82A}">
                    <a16:rowId xmlns:a16="http://schemas.microsoft.com/office/drawing/2014/main" val="1635336652"/>
                  </a:ext>
                </a:extLst>
              </a:tr>
              <a:tr h="1350070">
                <a:tc>
                  <a:txBody>
                    <a:bodyPr/>
                    <a:lstStyle/>
                    <a:p>
                      <a:pPr algn="r">
                        <a:lnSpc>
                          <a:spcPct val="115000"/>
                        </a:lnSpc>
                        <a:spcAft>
                          <a:spcPts val="1000"/>
                        </a:spcAft>
                      </a:pPr>
                      <a:r>
                        <a:rPr lang="en-GB" sz="2700" cap="none" spc="0">
                          <a:solidFill>
                            <a:schemeClr val="bg1"/>
                          </a:solidFill>
                          <a:effectLst/>
                        </a:rPr>
                        <a:t>EASE </a:t>
                      </a:r>
                      <a:endParaRPr lang="en-GB" sz="270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123" marR="127721" marT="177787" marB="177787">
                    <a:lnL w="38100" cap="flat" cmpd="sng" algn="ctr">
                      <a:noFill/>
                      <a:prstDash val="solid"/>
                    </a:lnL>
                    <a:lnR w="6350" cap="flat" cmpd="sng" algn="ctr">
                      <a:solidFill>
                        <a:schemeClr val="tx1">
                          <a:lumMod val="50000"/>
                          <a:lumOff val="50000"/>
                        </a:schemeClr>
                      </a:solidFill>
                      <a:prstDash val="solid"/>
                    </a:lnR>
                    <a:lnT w="38100" cmpd="sng">
                      <a:noFill/>
                    </a:lnT>
                    <a:lnB w="38100" cap="flat" cmpd="sng" algn="ctr">
                      <a:noFill/>
                      <a:prstDash val="solid"/>
                    </a:lnB>
                    <a:solidFill>
                      <a:schemeClr val="tx1">
                        <a:lumMod val="75000"/>
                        <a:lumOff val="25000"/>
                      </a:schemeClr>
                    </a:solidFill>
                  </a:tcPr>
                </a:tc>
                <a:tc>
                  <a:txBody>
                    <a:bodyPr/>
                    <a:lstStyle/>
                    <a:p>
                      <a:pPr>
                        <a:lnSpc>
                          <a:spcPct val="115000"/>
                        </a:lnSpc>
                        <a:spcAft>
                          <a:spcPts val="1000"/>
                        </a:spcAft>
                      </a:pPr>
                      <a:r>
                        <a:rPr lang="en-GB" sz="2700" cap="none" spc="0" dirty="0">
                          <a:solidFill>
                            <a:schemeClr val="bg1"/>
                          </a:solidFill>
                          <a:effectLst/>
                        </a:rPr>
                        <a:t>Sertraline 50mg OD vs placebo for 6 months in recent stroke and post-stroke emotionalism</a:t>
                      </a:r>
                      <a:endParaRPr lang="en-GB" sz="2700" cap="none" spc="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231123" marR="127721" marT="177787" marB="177787">
                    <a:lnL w="6350" cap="flat" cmpd="sng" algn="ctr">
                      <a:solidFill>
                        <a:schemeClr val="tx1">
                          <a:lumMod val="50000"/>
                          <a:lumOff val="50000"/>
                        </a:schemeClr>
                      </a:solidFill>
                      <a:prstDash val="solid"/>
                    </a:lnL>
                    <a:lnR w="38100" cap="flat" cmpd="sng" algn="ctr">
                      <a:noFill/>
                      <a:prstDash val="solid"/>
                    </a:lnR>
                    <a:lnT w="38100" cmpd="sng">
                      <a:noFill/>
                    </a:lnT>
                    <a:lnB w="38100" cap="flat" cmpd="sng" algn="ctr">
                      <a:noFill/>
                      <a:prstDash val="solid"/>
                    </a:lnB>
                    <a:solidFill>
                      <a:schemeClr val="tx1">
                        <a:lumMod val="75000"/>
                        <a:lumOff val="25000"/>
                      </a:schemeClr>
                    </a:solidFill>
                  </a:tcPr>
                </a:tc>
                <a:extLst>
                  <a:ext uri="{0D108BD9-81ED-4DB2-BD59-A6C34878D82A}">
                    <a16:rowId xmlns:a16="http://schemas.microsoft.com/office/drawing/2014/main" val="3660271437"/>
                  </a:ext>
                </a:extLst>
              </a:tr>
            </a:tbl>
          </a:graphicData>
        </a:graphic>
      </p:graphicFrame>
    </p:spTree>
    <p:extLst>
      <p:ext uri="{BB962C8B-B14F-4D97-AF65-F5344CB8AC3E}">
        <p14:creationId xmlns:p14="http://schemas.microsoft.com/office/powerpoint/2010/main" val="29197771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5B1BF-C34D-3366-1A31-F402E0540DCA}"/>
              </a:ext>
            </a:extLst>
          </p:cNvPr>
          <p:cNvSpPr>
            <a:spLocks noGrp="1"/>
          </p:cNvSpPr>
          <p:nvPr>
            <p:ph type="title"/>
          </p:nvPr>
        </p:nvSpPr>
        <p:spPr/>
        <p:txBody>
          <a:bodyPr>
            <a:normAutofit/>
          </a:bodyPr>
          <a:lstStyle/>
          <a:p>
            <a:r>
              <a:rPr lang="en-GB" sz="3200" dirty="0"/>
              <a:t>St George’s Hospital Guidelines </a:t>
            </a:r>
          </a:p>
        </p:txBody>
      </p:sp>
      <p:sp>
        <p:nvSpPr>
          <p:cNvPr id="6" name="Text Placeholder 5">
            <a:extLst>
              <a:ext uri="{FF2B5EF4-FFF2-40B4-BE49-F238E27FC236}">
                <a16:creationId xmlns:a16="http://schemas.microsoft.com/office/drawing/2014/main" id="{B028324E-C593-091B-49B3-C9FCE1B99114}"/>
              </a:ext>
            </a:extLst>
          </p:cNvPr>
          <p:cNvSpPr>
            <a:spLocks noGrp="1"/>
          </p:cNvSpPr>
          <p:nvPr>
            <p:ph type="body" idx="1"/>
          </p:nvPr>
        </p:nvSpPr>
        <p:spPr/>
        <p:txBody>
          <a:bodyPr/>
          <a:lstStyle/>
          <a:p>
            <a:r>
              <a:rPr lang="en-GB" dirty="0"/>
              <a:t>Adult aged 18-65</a:t>
            </a:r>
          </a:p>
        </p:txBody>
      </p:sp>
      <p:pic>
        <p:nvPicPr>
          <p:cNvPr id="5" name="Content Placeholder 4">
            <a:extLst>
              <a:ext uri="{FF2B5EF4-FFF2-40B4-BE49-F238E27FC236}">
                <a16:creationId xmlns:a16="http://schemas.microsoft.com/office/drawing/2014/main" id="{E2E74787-50B1-1BDE-5A5D-1C1FBCA6D9EE}"/>
              </a:ext>
            </a:extLst>
          </p:cNvPr>
          <p:cNvPicPr>
            <a:picLocks noGrp="1" noChangeAspect="1"/>
          </p:cNvPicPr>
          <p:nvPr>
            <p:ph sz="half" idx="2"/>
          </p:nvPr>
        </p:nvPicPr>
        <p:blipFill>
          <a:blip r:embed="rId2"/>
          <a:stretch>
            <a:fillRect/>
          </a:stretch>
        </p:blipFill>
        <p:spPr>
          <a:xfrm>
            <a:off x="839788" y="3137117"/>
            <a:ext cx="5157787" cy="2420504"/>
          </a:xfrm>
        </p:spPr>
      </p:pic>
      <p:sp>
        <p:nvSpPr>
          <p:cNvPr id="7" name="Text Placeholder 6">
            <a:extLst>
              <a:ext uri="{FF2B5EF4-FFF2-40B4-BE49-F238E27FC236}">
                <a16:creationId xmlns:a16="http://schemas.microsoft.com/office/drawing/2014/main" id="{B36CFF5D-2727-10F4-9D3A-1B01A2950D2F}"/>
              </a:ext>
            </a:extLst>
          </p:cNvPr>
          <p:cNvSpPr>
            <a:spLocks noGrp="1"/>
          </p:cNvSpPr>
          <p:nvPr>
            <p:ph type="body" sz="quarter" idx="3"/>
          </p:nvPr>
        </p:nvSpPr>
        <p:spPr/>
        <p:txBody>
          <a:bodyPr/>
          <a:lstStyle/>
          <a:p>
            <a:r>
              <a:rPr lang="en-GB" dirty="0"/>
              <a:t>Adult &gt;65</a:t>
            </a:r>
          </a:p>
        </p:txBody>
      </p:sp>
      <p:pic>
        <p:nvPicPr>
          <p:cNvPr id="10" name="Content Placeholder 9">
            <a:extLst>
              <a:ext uri="{FF2B5EF4-FFF2-40B4-BE49-F238E27FC236}">
                <a16:creationId xmlns:a16="http://schemas.microsoft.com/office/drawing/2014/main" id="{871D9408-CB5C-DBEF-36F0-B3A9F5374D47}"/>
              </a:ext>
            </a:extLst>
          </p:cNvPr>
          <p:cNvPicPr>
            <a:picLocks noGrp="1" noChangeAspect="1"/>
          </p:cNvPicPr>
          <p:nvPr>
            <p:ph sz="quarter" idx="4"/>
          </p:nvPr>
        </p:nvPicPr>
        <p:blipFill>
          <a:blip r:embed="rId3"/>
          <a:stretch>
            <a:fillRect/>
          </a:stretch>
        </p:blipFill>
        <p:spPr>
          <a:xfrm>
            <a:off x="6194427" y="3137117"/>
            <a:ext cx="5183188" cy="840292"/>
          </a:xfrm>
        </p:spPr>
      </p:pic>
      <p:sp>
        <p:nvSpPr>
          <p:cNvPr id="11" name="Rectangle 10">
            <a:extLst>
              <a:ext uri="{FF2B5EF4-FFF2-40B4-BE49-F238E27FC236}">
                <a16:creationId xmlns:a16="http://schemas.microsoft.com/office/drawing/2014/main" id="{A1DC0B79-5BF5-416A-6DFD-1E99B3C921C8}"/>
              </a:ext>
            </a:extLst>
          </p:cNvPr>
          <p:cNvSpPr/>
          <p:nvPr/>
        </p:nvSpPr>
        <p:spPr>
          <a:xfrm>
            <a:off x="6500416" y="4176750"/>
            <a:ext cx="4396902" cy="74903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1200" dirty="0"/>
              <a:t>ECG and haematological monitoring are also strongly recommended, especially when higher doses are used. ECG monitoring is formally recommended for all patients who receive I/M haloperidol.</a:t>
            </a:r>
          </a:p>
        </p:txBody>
      </p:sp>
    </p:spTree>
    <p:extLst>
      <p:ext uri="{BB962C8B-B14F-4D97-AF65-F5344CB8AC3E}">
        <p14:creationId xmlns:p14="http://schemas.microsoft.com/office/powerpoint/2010/main" val="104440365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610B40AD-BBC7-DF23-CF88-CE6DE89133E9}"/>
              </a:ext>
            </a:extLst>
          </p:cNvPr>
          <p:cNvPicPr>
            <a:picLocks noGrp="1" noChangeAspect="1"/>
          </p:cNvPicPr>
          <p:nvPr>
            <p:ph idx="4294967295"/>
          </p:nvPr>
        </p:nvPicPr>
        <p:blipFill>
          <a:blip r:embed="rId2"/>
          <a:stretch>
            <a:fillRect/>
          </a:stretch>
        </p:blipFill>
        <p:spPr>
          <a:xfrm>
            <a:off x="3067050" y="0"/>
            <a:ext cx="5381625" cy="6608789"/>
          </a:xfrm>
        </p:spPr>
      </p:pic>
    </p:spTree>
    <p:extLst>
      <p:ext uri="{BB962C8B-B14F-4D97-AF65-F5344CB8AC3E}">
        <p14:creationId xmlns:p14="http://schemas.microsoft.com/office/powerpoint/2010/main" val="18794420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35AB1-70C5-CC42-7002-5737750AE510}"/>
              </a:ext>
            </a:extLst>
          </p:cNvPr>
          <p:cNvSpPr>
            <a:spLocks noGrp="1"/>
          </p:cNvSpPr>
          <p:nvPr>
            <p:ph type="title"/>
          </p:nvPr>
        </p:nvSpPr>
        <p:spPr>
          <a:xfrm>
            <a:off x="838200" y="90743"/>
            <a:ext cx="10515600" cy="732916"/>
          </a:xfrm>
        </p:spPr>
        <p:txBody>
          <a:bodyPr>
            <a:noAutofit/>
          </a:bodyPr>
          <a:lstStyle/>
          <a:p>
            <a:br>
              <a:rPr lang="en-GB" sz="3600" dirty="0"/>
            </a:br>
            <a:r>
              <a:rPr lang="en-GB" sz="3600" dirty="0"/>
              <a:t>Post stroke psychiatric disorders</a:t>
            </a:r>
            <a:br>
              <a:rPr lang="en-GB" sz="3600" dirty="0"/>
            </a:br>
            <a:endParaRPr lang="en-GB" sz="3600" dirty="0"/>
          </a:p>
        </p:txBody>
      </p:sp>
      <p:sp>
        <p:nvSpPr>
          <p:cNvPr id="3" name="Content Placeholder 2">
            <a:extLst>
              <a:ext uri="{FF2B5EF4-FFF2-40B4-BE49-F238E27FC236}">
                <a16:creationId xmlns:a16="http://schemas.microsoft.com/office/drawing/2014/main" id="{BB677365-83F0-E291-68AE-06E325809A77}"/>
              </a:ext>
            </a:extLst>
          </p:cNvPr>
          <p:cNvSpPr>
            <a:spLocks noGrp="1"/>
          </p:cNvSpPr>
          <p:nvPr>
            <p:ph idx="1"/>
          </p:nvPr>
        </p:nvSpPr>
        <p:spPr>
          <a:xfrm>
            <a:off x="649736" y="1036867"/>
            <a:ext cx="10515600" cy="5615218"/>
          </a:xfrm>
        </p:spPr>
        <p:txBody>
          <a:bodyPr>
            <a:normAutofit fontScale="70000" lnSpcReduction="20000"/>
          </a:bodyPr>
          <a:lstStyle/>
          <a:p>
            <a:r>
              <a:rPr lang="en-GB" dirty="0"/>
              <a:t>Depression up to 28%, can occur at 1-18 months : Left frontal, Basal ganglia</a:t>
            </a:r>
          </a:p>
          <a:p>
            <a:pPr lvl="1"/>
            <a:r>
              <a:rPr lang="en-GB" dirty="0"/>
              <a:t>SSRIs or SNRIs avoid early start if possible: CBT first ;  SE profile; interaction with Clopidogrel</a:t>
            </a:r>
          </a:p>
          <a:p>
            <a:r>
              <a:rPr lang="en-GB" dirty="0"/>
              <a:t>Anxiety 20-24%: right hemisphere, right limbic system</a:t>
            </a:r>
          </a:p>
          <a:p>
            <a:pPr lvl="1"/>
            <a:r>
              <a:rPr lang="en-GB" dirty="0"/>
              <a:t>SSRIs, SNRIs, </a:t>
            </a:r>
          </a:p>
          <a:p>
            <a:r>
              <a:rPr lang="en-GB" dirty="0"/>
              <a:t>Psychosis 4.86%  (delusions and hallucinations): right hemisphere (temporal, parietal)</a:t>
            </a:r>
          </a:p>
          <a:p>
            <a:pPr lvl="1"/>
            <a:r>
              <a:rPr lang="en-GB" dirty="0"/>
              <a:t>Haloperidol, Quetiapine, </a:t>
            </a:r>
            <a:r>
              <a:rPr lang="en-GB" dirty="0" err="1"/>
              <a:t>Olanzepine</a:t>
            </a:r>
            <a:r>
              <a:rPr lang="en-GB" dirty="0"/>
              <a:t>, Risperidone, benzodiazepines</a:t>
            </a:r>
          </a:p>
          <a:p>
            <a:r>
              <a:rPr lang="en-GB" dirty="0"/>
              <a:t>PTSD</a:t>
            </a:r>
          </a:p>
          <a:p>
            <a:pPr lvl="1"/>
            <a:r>
              <a:rPr lang="en-GB" dirty="0"/>
              <a:t>CBT; SSRI, SNRI, TCA</a:t>
            </a:r>
          </a:p>
          <a:p>
            <a:r>
              <a:rPr lang="en-GB" dirty="0"/>
              <a:t>Mania ( very rare) right hemisphere, right front lobe, right temporal lobe</a:t>
            </a:r>
          </a:p>
          <a:p>
            <a:pPr lvl="1"/>
            <a:r>
              <a:rPr lang="en-GB" dirty="0"/>
              <a:t>Valproate, carbamazepine, oxcarbazepine, atypical antipsychotics</a:t>
            </a:r>
          </a:p>
          <a:p>
            <a:r>
              <a:rPr lang="en-GB" dirty="0"/>
              <a:t>Emotional lability: bilateral-</a:t>
            </a:r>
            <a:r>
              <a:rPr lang="en-GB" dirty="0" err="1"/>
              <a:t>cortico</a:t>
            </a:r>
            <a:r>
              <a:rPr lang="en-GB" dirty="0"/>
              <a:t> bulbar pathway, brainstem strokes</a:t>
            </a:r>
          </a:p>
          <a:p>
            <a:pPr lvl="1"/>
            <a:r>
              <a:rPr lang="en-GB" dirty="0"/>
              <a:t>?antidepressants such as Fluoxetine</a:t>
            </a:r>
          </a:p>
          <a:p>
            <a:r>
              <a:rPr lang="en-GB" dirty="0"/>
              <a:t>Fatigue 25-85% subcortical, infratentorial</a:t>
            </a:r>
          </a:p>
          <a:p>
            <a:pPr lvl="1"/>
            <a:r>
              <a:rPr lang="en-GB" dirty="0" err="1"/>
              <a:t>Modafanil</a:t>
            </a:r>
            <a:r>
              <a:rPr lang="en-GB" dirty="0"/>
              <a:t>? </a:t>
            </a:r>
          </a:p>
          <a:p>
            <a:r>
              <a:rPr lang="en-GB" dirty="0"/>
              <a:t>Apathy/abulia 34.6%  (with depression in 40%) : frontal lobes especially medial frontal, thalami, caudate </a:t>
            </a:r>
          </a:p>
          <a:p>
            <a:r>
              <a:rPr lang="en-GB" dirty="0"/>
              <a:t>Personality disorders and aggression, irritability 12-53% , disinhibition 6-76% : frontal lobe (orbito-frontal cortex)</a:t>
            </a:r>
          </a:p>
          <a:p>
            <a:pPr lvl="1"/>
            <a:r>
              <a:rPr lang="en-GB" dirty="0"/>
              <a:t>Fluoxetine, citalopram, Lithium </a:t>
            </a:r>
          </a:p>
          <a:p>
            <a:pPr lvl="1"/>
            <a:endParaRPr lang="en-GB" dirty="0"/>
          </a:p>
          <a:p>
            <a:pPr lvl="1"/>
            <a:endParaRPr lang="en-GB" dirty="0"/>
          </a:p>
        </p:txBody>
      </p:sp>
    </p:spTree>
    <p:extLst>
      <p:ext uri="{BB962C8B-B14F-4D97-AF65-F5344CB8AC3E}">
        <p14:creationId xmlns:p14="http://schemas.microsoft.com/office/powerpoint/2010/main" val="42495800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301A6-C32A-82AE-BF4E-36F79EECACFD}"/>
              </a:ext>
            </a:extLst>
          </p:cNvPr>
          <p:cNvSpPr>
            <a:spLocks noGrp="1"/>
          </p:cNvSpPr>
          <p:nvPr>
            <p:ph type="title"/>
          </p:nvPr>
        </p:nvSpPr>
        <p:spPr/>
        <p:txBody>
          <a:bodyPr/>
          <a:lstStyle/>
          <a:p>
            <a:r>
              <a:rPr lang="en-GB" dirty="0"/>
              <a:t>Acute confusional state</a:t>
            </a:r>
          </a:p>
        </p:txBody>
      </p:sp>
      <p:sp>
        <p:nvSpPr>
          <p:cNvPr id="4" name="Text Placeholder 3">
            <a:extLst>
              <a:ext uri="{FF2B5EF4-FFF2-40B4-BE49-F238E27FC236}">
                <a16:creationId xmlns:a16="http://schemas.microsoft.com/office/drawing/2014/main" id="{1A43847A-AB59-5DD5-D6BB-7498E0C81237}"/>
              </a:ext>
            </a:extLst>
          </p:cNvPr>
          <p:cNvSpPr>
            <a:spLocks noGrp="1"/>
          </p:cNvSpPr>
          <p:nvPr>
            <p:ph type="body" idx="1"/>
          </p:nvPr>
        </p:nvSpPr>
        <p:spPr/>
        <p:txBody>
          <a:bodyPr/>
          <a:lstStyle/>
          <a:p>
            <a:r>
              <a:rPr lang="en-GB" dirty="0"/>
              <a:t>Arterial infarct</a:t>
            </a:r>
          </a:p>
        </p:txBody>
      </p:sp>
      <p:sp>
        <p:nvSpPr>
          <p:cNvPr id="3" name="Content Placeholder 2">
            <a:extLst>
              <a:ext uri="{FF2B5EF4-FFF2-40B4-BE49-F238E27FC236}">
                <a16:creationId xmlns:a16="http://schemas.microsoft.com/office/drawing/2014/main" id="{F255C0F5-56AA-76CA-4437-DF43BBB6B870}"/>
              </a:ext>
            </a:extLst>
          </p:cNvPr>
          <p:cNvSpPr>
            <a:spLocks noGrp="1"/>
          </p:cNvSpPr>
          <p:nvPr>
            <p:ph sz="half" idx="2"/>
          </p:nvPr>
        </p:nvSpPr>
        <p:spPr/>
        <p:txBody>
          <a:bodyPr>
            <a:normAutofit fontScale="92500" lnSpcReduction="10000"/>
          </a:bodyPr>
          <a:lstStyle/>
          <a:p>
            <a:r>
              <a:rPr lang="en-GB" dirty="0"/>
              <a:t>Thalamus: </a:t>
            </a:r>
            <a:r>
              <a:rPr lang="en-GB" dirty="0" err="1"/>
              <a:t>pramedian</a:t>
            </a:r>
            <a:r>
              <a:rPr lang="en-GB" dirty="0"/>
              <a:t> and </a:t>
            </a:r>
            <a:r>
              <a:rPr lang="en-GB" dirty="0" err="1"/>
              <a:t>thalamopolar</a:t>
            </a:r>
            <a:r>
              <a:rPr lang="en-GB" dirty="0"/>
              <a:t> arteries</a:t>
            </a:r>
          </a:p>
          <a:p>
            <a:r>
              <a:rPr lang="en-GB" dirty="0"/>
              <a:t>Posterior cerebral artery ( bilateral infarcts)</a:t>
            </a:r>
          </a:p>
          <a:p>
            <a:r>
              <a:rPr lang="en-GB" dirty="0"/>
              <a:t>Anterior cerebral artery ( bilateral infarcts)</a:t>
            </a:r>
          </a:p>
          <a:p>
            <a:r>
              <a:rPr lang="en-GB" dirty="0"/>
              <a:t>Middle cerebral artery:  deep ( caudate nucleus, genu of the internal capsule) and superficial ( particularly right) territories</a:t>
            </a:r>
          </a:p>
        </p:txBody>
      </p:sp>
      <p:sp>
        <p:nvSpPr>
          <p:cNvPr id="5" name="Text Placeholder 4">
            <a:extLst>
              <a:ext uri="{FF2B5EF4-FFF2-40B4-BE49-F238E27FC236}">
                <a16:creationId xmlns:a16="http://schemas.microsoft.com/office/drawing/2014/main" id="{E6740F3F-B9A7-F5FD-2EBC-ADDC7994DA25}"/>
              </a:ext>
            </a:extLst>
          </p:cNvPr>
          <p:cNvSpPr>
            <a:spLocks noGrp="1"/>
          </p:cNvSpPr>
          <p:nvPr>
            <p:ph type="body" sz="quarter" idx="3"/>
          </p:nvPr>
        </p:nvSpPr>
        <p:spPr/>
        <p:txBody>
          <a:bodyPr/>
          <a:lstStyle/>
          <a:p>
            <a:r>
              <a:rPr lang="en-GB" dirty="0"/>
              <a:t>Haemorrhage</a:t>
            </a:r>
          </a:p>
        </p:txBody>
      </p:sp>
      <p:sp>
        <p:nvSpPr>
          <p:cNvPr id="6" name="Content Placeholder 5">
            <a:extLst>
              <a:ext uri="{FF2B5EF4-FFF2-40B4-BE49-F238E27FC236}">
                <a16:creationId xmlns:a16="http://schemas.microsoft.com/office/drawing/2014/main" id="{40BDE0A5-B165-E4D5-BBEC-F915EA5EDD41}"/>
              </a:ext>
            </a:extLst>
          </p:cNvPr>
          <p:cNvSpPr>
            <a:spLocks noGrp="1"/>
          </p:cNvSpPr>
          <p:nvPr>
            <p:ph sz="quarter" idx="4"/>
          </p:nvPr>
        </p:nvSpPr>
        <p:spPr>
          <a:xfrm>
            <a:off x="6172200" y="2505075"/>
            <a:ext cx="5183188" cy="923925"/>
          </a:xfrm>
        </p:spPr>
        <p:txBody>
          <a:bodyPr>
            <a:normAutofit fontScale="92500" lnSpcReduction="10000"/>
          </a:bodyPr>
          <a:lstStyle/>
          <a:p>
            <a:r>
              <a:rPr lang="en-GB" dirty="0"/>
              <a:t>Frontal </a:t>
            </a:r>
          </a:p>
          <a:p>
            <a:r>
              <a:rPr lang="en-GB" dirty="0"/>
              <a:t>Thalamus</a:t>
            </a:r>
          </a:p>
        </p:txBody>
      </p:sp>
    </p:spTree>
    <p:extLst>
      <p:ext uri="{BB962C8B-B14F-4D97-AF65-F5344CB8AC3E}">
        <p14:creationId xmlns:p14="http://schemas.microsoft.com/office/powerpoint/2010/main" val="1284837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0E70F1-A3E3-3BF8-5921-6CB6BD7F8981}"/>
              </a:ext>
            </a:extLst>
          </p:cNvPr>
          <p:cNvSpPr>
            <a:spLocks noGrp="1"/>
          </p:cNvSpPr>
          <p:nvPr>
            <p:ph type="title"/>
          </p:nvPr>
        </p:nvSpPr>
        <p:spPr/>
        <p:txBody>
          <a:bodyPr/>
          <a:lstStyle/>
          <a:p>
            <a:r>
              <a:rPr lang="en-GB" dirty="0"/>
              <a:t>Complication and comorbidities</a:t>
            </a:r>
          </a:p>
        </p:txBody>
      </p:sp>
      <p:sp>
        <p:nvSpPr>
          <p:cNvPr id="8" name="Content Placeholder 7">
            <a:extLst>
              <a:ext uri="{FF2B5EF4-FFF2-40B4-BE49-F238E27FC236}">
                <a16:creationId xmlns:a16="http://schemas.microsoft.com/office/drawing/2014/main" id="{B4B86CB5-2239-E13F-552D-9AEEF7BC0737}"/>
              </a:ext>
            </a:extLst>
          </p:cNvPr>
          <p:cNvSpPr>
            <a:spLocks noGrp="1"/>
          </p:cNvSpPr>
          <p:nvPr>
            <p:ph idx="1"/>
          </p:nvPr>
        </p:nvSpPr>
        <p:spPr/>
        <p:txBody>
          <a:bodyPr/>
          <a:lstStyle/>
          <a:p>
            <a:r>
              <a:rPr lang="en-GB" dirty="0"/>
              <a:t>Metabolic disorders</a:t>
            </a:r>
          </a:p>
          <a:p>
            <a:r>
              <a:rPr lang="en-GB" dirty="0"/>
              <a:t>Infections and fever</a:t>
            </a:r>
          </a:p>
          <a:p>
            <a:r>
              <a:rPr lang="en-GB" dirty="0"/>
              <a:t>Pain</a:t>
            </a:r>
          </a:p>
          <a:p>
            <a:r>
              <a:rPr lang="en-GB" dirty="0"/>
              <a:t>Cardiopulmonary disorders</a:t>
            </a:r>
          </a:p>
          <a:p>
            <a:r>
              <a:rPr lang="en-GB" dirty="0" err="1"/>
              <a:t>Etanol</a:t>
            </a:r>
            <a:r>
              <a:rPr lang="en-GB" dirty="0"/>
              <a:t> and drugs intoxication and withdrawal</a:t>
            </a:r>
          </a:p>
          <a:p>
            <a:r>
              <a:rPr lang="en-GB" dirty="0"/>
              <a:t>Epilepsy, subdural haematoma, brain injury</a:t>
            </a:r>
          </a:p>
          <a:p>
            <a:r>
              <a:rPr lang="en-GB" dirty="0"/>
              <a:t>Pre-existing dementia</a:t>
            </a:r>
          </a:p>
          <a:p>
            <a:endParaRPr lang="en-GB" dirty="0"/>
          </a:p>
          <a:p>
            <a:endParaRPr lang="en-GB" dirty="0"/>
          </a:p>
        </p:txBody>
      </p:sp>
    </p:spTree>
    <p:extLst>
      <p:ext uri="{BB962C8B-B14F-4D97-AF65-F5344CB8AC3E}">
        <p14:creationId xmlns:p14="http://schemas.microsoft.com/office/powerpoint/2010/main" val="41836223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10C4-274F-359B-A604-840FAF1EFFC3}"/>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CCCB73A9-1C28-C072-3278-CCE9EB78FBF4}"/>
              </a:ext>
            </a:extLst>
          </p:cNvPr>
          <p:cNvSpPr>
            <a:spLocks noGrp="1"/>
          </p:cNvSpPr>
          <p:nvPr>
            <p:ph idx="1"/>
          </p:nvPr>
        </p:nvSpPr>
        <p:spPr/>
        <p:txBody>
          <a:bodyPr>
            <a:normAutofit/>
          </a:bodyPr>
          <a:lstStyle/>
          <a:p>
            <a:r>
              <a:rPr lang="en-GB" dirty="0"/>
              <a:t>Neuropsychiatric symptoms following stroke occur in at least 30% of stroke survivors and are a major predictor of poor outcome</a:t>
            </a:r>
          </a:p>
          <a:p>
            <a:r>
              <a:rPr lang="en-GB" baseline="30000" dirty="0"/>
              <a:t> </a:t>
            </a:r>
            <a:r>
              <a:rPr lang="en-GB" dirty="0"/>
              <a:t>Neuropsychiatric symptoms are often underdiagnosed and undertreated after stroke ( little research )</a:t>
            </a:r>
          </a:p>
          <a:p>
            <a:r>
              <a:rPr lang="en-GB" dirty="0"/>
              <a:t>psychosis is often excluded from treatment guidelines for poststroke psychiatric management</a:t>
            </a:r>
          </a:p>
        </p:txBody>
      </p:sp>
    </p:spTree>
    <p:extLst>
      <p:ext uri="{BB962C8B-B14F-4D97-AF65-F5344CB8AC3E}">
        <p14:creationId xmlns:p14="http://schemas.microsoft.com/office/powerpoint/2010/main" val="19260268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4498C-36E2-7151-4F58-B1C0FE62F442}"/>
              </a:ext>
            </a:extLst>
          </p:cNvPr>
          <p:cNvSpPr>
            <a:spLocks noGrp="1"/>
          </p:cNvSpPr>
          <p:nvPr>
            <p:ph type="title"/>
          </p:nvPr>
        </p:nvSpPr>
        <p:spPr/>
        <p:txBody>
          <a:bodyPr>
            <a:normAutofit fontScale="90000"/>
          </a:bodyPr>
          <a:lstStyle/>
          <a:p>
            <a:r>
              <a:rPr lang="en-GB" sz="2700" b="1" dirty="0"/>
              <a:t>Poststroke psychosis: a systematic review</a:t>
            </a:r>
            <a:br>
              <a:rPr lang="en-GB" sz="1600" dirty="0"/>
            </a:br>
            <a:r>
              <a:rPr lang="en-GB" sz="1800" dirty="0"/>
              <a:t>Stangeland H, Orgeta V, Bell V</a:t>
            </a:r>
            <a:br>
              <a:rPr lang="en-GB" sz="1800" dirty="0"/>
            </a:br>
            <a:r>
              <a:rPr lang="en-GB" sz="1800" dirty="0"/>
              <a:t>Poststroke psychosis: a systematic review</a:t>
            </a:r>
            <a:br>
              <a:rPr lang="en-GB" sz="1800" dirty="0"/>
            </a:br>
            <a:r>
              <a:rPr lang="en-GB" sz="1800" i="1" dirty="0"/>
              <a:t>Journal of Neurology, Neurosurgery &amp; Psychiatry </a:t>
            </a:r>
            <a:r>
              <a:rPr lang="en-GB" sz="1800" dirty="0"/>
              <a:t>2018;</a:t>
            </a:r>
            <a:r>
              <a:rPr lang="en-GB" sz="1800" b="1" dirty="0"/>
              <a:t>89:</a:t>
            </a:r>
            <a:r>
              <a:rPr lang="en-GB" sz="1800" dirty="0"/>
              <a:t>879-885.</a:t>
            </a:r>
            <a:br>
              <a:rPr lang="en-GB" sz="1800" dirty="0"/>
            </a:br>
            <a:r>
              <a:rPr lang="en-GB" sz="1800" dirty="0">
                <a:hlinkClick r:id="rId2"/>
              </a:rPr>
              <a:t>http://orcid.org/0000-0001-8616-4847</a:t>
            </a:r>
            <a:br>
              <a:rPr lang="en-GB" sz="1800" dirty="0"/>
            </a:br>
            <a:endParaRPr lang="en-GB" sz="1800" dirty="0"/>
          </a:p>
        </p:txBody>
      </p:sp>
      <p:sp>
        <p:nvSpPr>
          <p:cNvPr id="3" name="Content Placeholder 2">
            <a:extLst>
              <a:ext uri="{FF2B5EF4-FFF2-40B4-BE49-F238E27FC236}">
                <a16:creationId xmlns:a16="http://schemas.microsoft.com/office/drawing/2014/main" id="{A2242EE5-16CD-488C-416C-9DE3121CAC51}"/>
              </a:ext>
            </a:extLst>
          </p:cNvPr>
          <p:cNvSpPr>
            <a:spLocks noGrp="1"/>
          </p:cNvSpPr>
          <p:nvPr>
            <p:ph idx="1"/>
          </p:nvPr>
        </p:nvSpPr>
        <p:spPr>
          <a:xfrm>
            <a:off x="838200" y="1856721"/>
            <a:ext cx="10515600" cy="4320242"/>
          </a:xfrm>
        </p:spPr>
        <p:txBody>
          <a:bodyPr>
            <a:normAutofit fontScale="55000" lnSpcReduction="20000"/>
          </a:bodyPr>
          <a:lstStyle/>
          <a:p>
            <a:pPr marL="0" indent="0">
              <a:buNone/>
            </a:pPr>
            <a:r>
              <a:rPr lang="en-GB" sz="3600" b="1" dirty="0"/>
              <a:t>Abstract</a:t>
            </a:r>
          </a:p>
          <a:p>
            <a:r>
              <a:rPr lang="en-GB" dirty="0"/>
              <a:t>A preregistered systematic review of poststroke psychosis examining clinical characteristics, prevalence, diagnostic procedures, lesion location, treatments, risk factors and outcome. Neuropsychiatric outcomes following stroke are common and severely impact quality of life. </a:t>
            </a:r>
          </a:p>
          <a:p>
            <a:r>
              <a:rPr lang="en-GB" dirty="0"/>
              <a:t>No previous reviews have focused on poststroke psychosis despite clear clinical need. </a:t>
            </a:r>
          </a:p>
          <a:p>
            <a:r>
              <a:rPr lang="en-GB" dirty="0"/>
              <a:t>CINAHL, MEDLINE and </a:t>
            </a:r>
            <a:r>
              <a:rPr lang="en-GB" dirty="0" err="1"/>
              <a:t>PsychINFO</a:t>
            </a:r>
            <a:r>
              <a:rPr lang="en-GB" dirty="0"/>
              <a:t> were searched for studies on poststroke psychosis published between 1975 and 2016. Reviewers independently selected studies for inclusion, extracted data and rated study quality. </a:t>
            </a:r>
          </a:p>
          <a:p>
            <a:r>
              <a:rPr lang="en-GB" dirty="0"/>
              <a:t>Out of 2442 references, 76 met inclusion criteria. </a:t>
            </a:r>
          </a:p>
          <a:p>
            <a:r>
              <a:rPr lang="en-GB" dirty="0"/>
              <a:t>Average age for poststroke psychosis was 66.6 years with slightly more males than females affected. </a:t>
            </a:r>
          </a:p>
          <a:p>
            <a:r>
              <a:rPr lang="en-GB" dirty="0"/>
              <a:t>Delayed onset was common. </a:t>
            </a:r>
          </a:p>
          <a:p>
            <a:r>
              <a:rPr lang="en-GB" dirty="0"/>
              <a:t>Neurological presentation was typical for stroke, but a significant minority had otherwise ‘silent strokes’. </a:t>
            </a:r>
          </a:p>
          <a:p>
            <a:r>
              <a:rPr lang="en-GB" dirty="0"/>
              <a:t>The most common psychosis was delusional disorder, followed by schizophrenia-like psychosis and mood disorder with psychotic features. </a:t>
            </a:r>
          </a:p>
          <a:p>
            <a:r>
              <a:rPr lang="en-GB" dirty="0"/>
              <a:t>Estimated delusion prevalence was 4.67% (95% CI 2.30% to 7.79%) and hallucinations 5.05% (95% CI 1.84% to 9.65%). Twelve-year incidence was 6.7%. No systematic treatment studies were found. Case studies frequently report symptom remission after antipsychotics, but serious concerns about under-representation of poor outcome remain. </a:t>
            </a:r>
          </a:p>
          <a:p>
            <a:endParaRPr lang="en-GB" dirty="0"/>
          </a:p>
        </p:txBody>
      </p:sp>
    </p:spTree>
    <p:extLst>
      <p:ext uri="{BB962C8B-B14F-4D97-AF65-F5344CB8AC3E}">
        <p14:creationId xmlns:p14="http://schemas.microsoft.com/office/powerpoint/2010/main" val="16597493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9655D-FDE9-E2E3-7F43-881E7B91DE80}"/>
              </a:ext>
            </a:extLst>
          </p:cNvPr>
          <p:cNvSpPr>
            <a:spLocks noGrp="1"/>
          </p:cNvSpPr>
          <p:nvPr>
            <p:ph type="title"/>
          </p:nvPr>
        </p:nvSpPr>
        <p:spPr/>
        <p:txBody>
          <a:bodyPr>
            <a:normAutofit fontScale="90000"/>
          </a:bodyPr>
          <a:lstStyle/>
          <a:p>
            <a:br>
              <a:rPr lang="en-GB" sz="2000" b="1" dirty="0"/>
            </a:br>
            <a:r>
              <a:rPr lang="en-GB" sz="2700" b="1" dirty="0"/>
              <a:t>Poststroke psychosis: a systematic review</a:t>
            </a:r>
            <a:br>
              <a:rPr lang="en-GB" sz="1800" dirty="0"/>
            </a:br>
            <a:r>
              <a:rPr lang="en-GB" sz="1800" dirty="0"/>
              <a:t>Stangeland H, Orgeta V, Bell V</a:t>
            </a:r>
            <a:br>
              <a:rPr lang="en-GB" sz="1800" dirty="0"/>
            </a:br>
            <a:r>
              <a:rPr lang="en-GB" sz="1800" i="1" dirty="0"/>
              <a:t>Journal of Neurology, Neurosurgery &amp; Psychiatry </a:t>
            </a:r>
            <a:r>
              <a:rPr lang="en-GB" sz="1800" dirty="0"/>
              <a:t>2018;</a:t>
            </a:r>
            <a:r>
              <a:rPr lang="en-GB" sz="1800" b="1" dirty="0"/>
              <a:t>89:</a:t>
            </a:r>
            <a:r>
              <a:rPr lang="en-GB" sz="1800" dirty="0"/>
              <a:t>879-885.</a:t>
            </a:r>
            <a:br>
              <a:rPr lang="en-GB" sz="1800" dirty="0"/>
            </a:br>
            <a:r>
              <a:rPr lang="en-GB" sz="1800" dirty="0">
                <a:hlinkClick r:id="rId2"/>
              </a:rPr>
              <a:t>http://orcid.org/0000-0001-8616-4847</a:t>
            </a:r>
            <a:br>
              <a:rPr lang="en-GB" sz="1600" dirty="0"/>
            </a:br>
            <a:endParaRPr lang="en-GB" sz="1600" dirty="0"/>
          </a:p>
        </p:txBody>
      </p:sp>
      <p:sp>
        <p:nvSpPr>
          <p:cNvPr id="3" name="Content Placeholder 2">
            <a:extLst>
              <a:ext uri="{FF2B5EF4-FFF2-40B4-BE49-F238E27FC236}">
                <a16:creationId xmlns:a16="http://schemas.microsoft.com/office/drawing/2014/main" id="{3F795897-2D9C-33CF-F7F8-7A6B465E67F9}"/>
              </a:ext>
            </a:extLst>
          </p:cNvPr>
          <p:cNvSpPr>
            <a:spLocks noGrp="1"/>
          </p:cNvSpPr>
          <p:nvPr>
            <p:ph idx="1"/>
          </p:nvPr>
        </p:nvSpPr>
        <p:spPr/>
        <p:txBody>
          <a:bodyPr>
            <a:normAutofit fontScale="62500" lnSpcReduction="20000"/>
          </a:bodyPr>
          <a:lstStyle/>
          <a:p>
            <a:r>
              <a:rPr lang="en-GB" dirty="0"/>
              <a:t>A total of 106 (40.2%) patients were reported to have lesions in the right hemisphere</a:t>
            </a:r>
          </a:p>
          <a:p>
            <a:r>
              <a:rPr lang="en-GB" dirty="0"/>
              <a:t>19 (7.2%) patients were reported to have lesions in the left hemisphere</a:t>
            </a:r>
          </a:p>
          <a:p>
            <a:r>
              <a:rPr lang="en-GB" dirty="0"/>
              <a:t>9 (3.4%) patients were reported to have bilateral lesions. </a:t>
            </a:r>
          </a:p>
          <a:p>
            <a:r>
              <a:rPr lang="en-GB" dirty="0"/>
              <a:t>The regions that were most often affected included the right frontal, temporal and parietal regions, as well as the right caudate nucleus. </a:t>
            </a:r>
          </a:p>
          <a:p>
            <a:r>
              <a:rPr lang="en-GB" dirty="0"/>
              <a:t>The right frontal region was affected in 30 (11.4%) patients</a:t>
            </a:r>
          </a:p>
          <a:p>
            <a:r>
              <a:rPr lang="en-GB" dirty="0"/>
              <a:t>The right temporal region was affected in 26 (9.8%) patients </a:t>
            </a:r>
          </a:p>
          <a:p>
            <a:r>
              <a:rPr lang="en-GB" dirty="0"/>
              <a:t>The right parietal region was affected in 40 (15.2%) patients</a:t>
            </a:r>
          </a:p>
          <a:p>
            <a:r>
              <a:rPr lang="en-GB" dirty="0"/>
              <a:t>The right caudate nucleus was affected in 14 (5.3%) patients </a:t>
            </a:r>
          </a:p>
          <a:p>
            <a:r>
              <a:rPr lang="en-GB" dirty="0"/>
              <a:t>The most common affected artery was the right middle cerebral artery, which was reported to be affected in 22 (8.3%) patients</a:t>
            </a:r>
          </a:p>
          <a:p>
            <a:r>
              <a:rPr lang="en-GB" dirty="0"/>
              <a:t>Psychosis considerably adds to illness burden of stroke</a:t>
            </a:r>
          </a:p>
          <a:p>
            <a:r>
              <a:rPr lang="en-GB" dirty="0"/>
              <a:t> Delayed onset suggests a window for early intervention. </a:t>
            </a:r>
          </a:p>
          <a:p>
            <a:r>
              <a:rPr lang="en-GB" dirty="0"/>
              <a:t>Studies on the safety and efficacy of antipsychotics in this population are urgently needed.</a:t>
            </a:r>
          </a:p>
          <a:p>
            <a:endParaRPr lang="en-GB" dirty="0"/>
          </a:p>
          <a:p>
            <a:endParaRPr lang="en-GB" dirty="0"/>
          </a:p>
        </p:txBody>
      </p:sp>
    </p:spTree>
    <p:extLst>
      <p:ext uri="{BB962C8B-B14F-4D97-AF65-F5344CB8AC3E}">
        <p14:creationId xmlns:p14="http://schemas.microsoft.com/office/powerpoint/2010/main" val="55880949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35E13-B9C9-F28A-F258-A65D749ACA4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D9AF139-3B8A-8B96-2FD9-1A6E0714E3B0}"/>
              </a:ext>
            </a:extLst>
          </p:cNvPr>
          <p:cNvSpPr>
            <a:spLocks noGrp="1"/>
          </p:cNvSpPr>
          <p:nvPr>
            <p:ph idx="1"/>
          </p:nvPr>
        </p:nvSpPr>
        <p:spPr/>
        <p:txBody>
          <a:bodyPr/>
          <a:lstStyle/>
          <a:p>
            <a:r>
              <a:rPr lang="en-GB" dirty="0"/>
              <a:t>poststroke psychosis affects approximately 1 in 20 patients with stroke in the post-acute stage, and one longer-term study</a:t>
            </a:r>
            <a:r>
              <a:rPr lang="en-GB" baseline="30000" dirty="0">
                <a:hlinkClick r:id="rId2"/>
              </a:rPr>
              <a:t>8</a:t>
            </a:r>
            <a:r>
              <a:rPr lang="en-GB" dirty="0"/>
              <a:t> suggests that this may increase to approximately 7% over subsequent years</a:t>
            </a:r>
          </a:p>
          <a:p>
            <a:r>
              <a:rPr lang="en-GB" dirty="0"/>
              <a:t>The typical onset of poststroke psychosis may be several months after stroke suggesting a window for early detection and intervention</a:t>
            </a:r>
          </a:p>
        </p:txBody>
      </p:sp>
    </p:spTree>
    <p:extLst>
      <p:ext uri="{BB962C8B-B14F-4D97-AF65-F5344CB8AC3E}">
        <p14:creationId xmlns:p14="http://schemas.microsoft.com/office/powerpoint/2010/main" val="3757625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8767B56C-810F-36BA-B812-44B07E9703E7}"/>
              </a:ext>
            </a:extLst>
          </p:cNvPr>
          <p:cNvSpPr>
            <a:spLocks noGrp="1" noChangeArrowheads="1"/>
          </p:cNvSpPr>
          <p:nvPr>
            <p:ph type="title"/>
          </p:nvPr>
        </p:nvSpPr>
        <p:spPr>
          <a:xfrm>
            <a:off x="1919288" y="260350"/>
            <a:ext cx="8229600" cy="1384300"/>
          </a:xfrm>
        </p:spPr>
        <p:txBody>
          <a:bodyPr/>
          <a:lstStyle/>
          <a:p>
            <a:pPr>
              <a:defRPr/>
            </a:pPr>
            <a:r>
              <a:rPr lang="en-GB" b="1" dirty="0">
                <a:effectLst>
                  <a:outerShdw blurRad="38100" dist="38100" dir="2700000" algn="tl">
                    <a:srgbClr val="C0C0C0"/>
                  </a:outerShdw>
                </a:effectLst>
                <a:ea typeface="MS PGothic" pitchFamily="34" charset="-128"/>
              </a:rPr>
              <a:t>WHAT KIND OF STROKE?</a:t>
            </a:r>
            <a:endParaRPr lang="en-US" b="1" dirty="0">
              <a:effectLst>
                <a:outerShdw blurRad="38100" dist="38100" dir="2700000" algn="tl">
                  <a:srgbClr val="C0C0C0"/>
                </a:outerShdw>
              </a:effectLst>
              <a:ea typeface="MS PGothic" pitchFamily="34" charset="-128"/>
            </a:endParaRPr>
          </a:p>
        </p:txBody>
      </p:sp>
      <p:sp>
        <p:nvSpPr>
          <p:cNvPr id="52227" name="Rectangle 3">
            <a:extLst>
              <a:ext uri="{FF2B5EF4-FFF2-40B4-BE49-F238E27FC236}">
                <a16:creationId xmlns:a16="http://schemas.microsoft.com/office/drawing/2014/main" id="{A6C08AE3-B12B-6DF1-C11B-DB3D4282771D}"/>
              </a:ext>
            </a:extLst>
          </p:cNvPr>
          <p:cNvSpPr>
            <a:spLocks noGrp="1" noChangeArrowheads="1"/>
          </p:cNvSpPr>
          <p:nvPr>
            <p:ph type="body" idx="1"/>
          </p:nvPr>
        </p:nvSpPr>
        <p:spPr>
          <a:xfrm>
            <a:off x="1992313" y="1989138"/>
            <a:ext cx="8229600" cy="4114800"/>
          </a:xfrm>
        </p:spPr>
        <p:txBody>
          <a:bodyPr/>
          <a:lstStyle/>
          <a:p>
            <a:pPr>
              <a:defRPr/>
            </a:pPr>
            <a:r>
              <a:rPr lang="en-GB" sz="2400" dirty="0">
                <a:ea typeface="MS PGothic" pitchFamily="34" charset="-128"/>
              </a:rPr>
              <a:t>Infarction (85%)</a:t>
            </a:r>
          </a:p>
          <a:p>
            <a:pPr lvl="1">
              <a:defRPr/>
            </a:pPr>
            <a:r>
              <a:rPr lang="en-GB" dirty="0" err="1">
                <a:ea typeface="MS PGothic" pitchFamily="34" charset="-128"/>
              </a:rPr>
              <a:t>Atherothromboembolism</a:t>
            </a:r>
            <a:r>
              <a:rPr lang="en-GB" dirty="0">
                <a:ea typeface="MS PGothic" pitchFamily="34" charset="-128"/>
              </a:rPr>
              <a:t> 			50%</a:t>
            </a:r>
          </a:p>
          <a:p>
            <a:pPr lvl="1">
              <a:defRPr/>
            </a:pPr>
            <a:r>
              <a:rPr lang="en-GB" dirty="0">
                <a:ea typeface="MS PGothic" pitchFamily="34" charset="-128"/>
              </a:rPr>
              <a:t>Intracranial small vessel disease		25%</a:t>
            </a:r>
          </a:p>
          <a:p>
            <a:pPr lvl="1">
              <a:defRPr/>
            </a:pPr>
            <a:r>
              <a:rPr lang="en-GB" dirty="0">
                <a:ea typeface="MS PGothic" pitchFamily="34" charset="-128"/>
              </a:rPr>
              <a:t>Embolism from heart 				20%</a:t>
            </a:r>
          </a:p>
          <a:p>
            <a:pPr lvl="1">
              <a:defRPr/>
            </a:pPr>
            <a:r>
              <a:rPr lang="en-GB" dirty="0">
                <a:ea typeface="MS PGothic" pitchFamily="34" charset="-128"/>
              </a:rPr>
              <a:t>Rarities 					5%</a:t>
            </a:r>
          </a:p>
          <a:p>
            <a:pPr>
              <a:defRPr/>
            </a:pPr>
            <a:r>
              <a:rPr lang="en-GB" sz="2400" dirty="0">
                <a:ea typeface="MS PGothic" pitchFamily="34" charset="-128"/>
              </a:rPr>
              <a:t>Haemorrhage (15%)</a:t>
            </a:r>
          </a:p>
          <a:p>
            <a:pPr lvl="1">
              <a:defRPr/>
            </a:pPr>
            <a:r>
              <a:rPr lang="en-GB" dirty="0">
                <a:ea typeface="MS PGothic" pitchFamily="34" charset="-128"/>
              </a:rPr>
              <a:t>Primary </a:t>
            </a:r>
            <a:r>
              <a:rPr lang="en-GB" dirty="0" err="1">
                <a:ea typeface="MS PGothic" pitchFamily="34" charset="-128"/>
              </a:rPr>
              <a:t>intracerebral</a:t>
            </a:r>
            <a:r>
              <a:rPr lang="en-GB" dirty="0">
                <a:ea typeface="MS PGothic" pitchFamily="34" charset="-128"/>
              </a:rPr>
              <a:t> haemorrhage 	10%</a:t>
            </a:r>
          </a:p>
          <a:p>
            <a:pPr lvl="1">
              <a:defRPr/>
            </a:pPr>
            <a:r>
              <a:rPr lang="en-GB" dirty="0">
                <a:ea typeface="MS PGothic" pitchFamily="34" charset="-128"/>
              </a:rPr>
              <a:t>Subarachnoid haemorrhage 			5%</a:t>
            </a:r>
          </a:p>
          <a:p>
            <a:pPr>
              <a:defRPr/>
            </a:pPr>
            <a:endParaRPr lang="en-US" dirty="0">
              <a:ea typeface="MS PGothic" pitchFamily="34" charset="-128"/>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4592A-0590-3729-64B4-9C88B59D300A}"/>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2D29572-B6BA-E608-BBA0-0E2FC37E9D50}"/>
              </a:ext>
            </a:extLst>
          </p:cNvPr>
          <p:cNvSpPr>
            <a:spLocks noGrp="1"/>
          </p:cNvSpPr>
          <p:nvPr>
            <p:ph idx="1"/>
          </p:nvPr>
        </p:nvSpPr>
        <p:spPr/>
        <p:txBody>
          <a:bodyPr/>
          <a:lstStyle/>
          <a:p>
            <a:r>
              <a:rPr lang="en-GB" dirty="0">
                <a:solidFill>
                  <a:srgbClr val="333333"/>
                </a:solidFill>
                <a:latin typeface="interfaceregular"/>
              </a:rPr>
              <a:t>Haloperidol and risperidone are reported as the most frequently prescribed, followed by quetiapine and olanzapine. </a:t>
            </a:r>
          </a:p>
          <a:p>
            <a:r>
              <a:rPr lang="en-GB" dirty="0">
                <a:solidFill>
                  <a:srgbClr val="333333"/>
                </a:solidFill>
                <a:latin typeface="interfaceregular"/>
              </a:rPr>
              <a:t>Side effects include dyskinesias and weight gain, and some, especially risperidone, stroke</a:t>
            </a:r>
            <a:endParaRPr lang="en-GB" dirty="0"/>
          </a:p>
          <a:p>
            <a:r>
              <a:rPr lang="en-GB" dirty="0"/>
              <a:t>no clinical trial has evaluated clinical effectiveness, safety or adverse effects</a:t>
            </a:r>
          </a:p>
          <a:p>
            <a:r>
              <a:rPr lang="en-GB" dirty="0"/>
              <a:t>patients with poststroke psychosis have an increased 10-year mortality risk</a:t>
            </a:r>
          </a:p>
        </p:txBody>
      </p:sp>
    </p:spTree>
    <p:extLst>
      <p:ext uri="{BB962C8B-B14F-4D97-AF65-F5344CB8AC3E}">
        <p14:creationId xmlns:p14="http://schemas.microsoft.com/office/powerpoint/2010/main" val="39979874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7742-68F3-1998-DD09-373885DE351D}"/>
              </a:ext>
            </a:extLst>
          </p:cNvPr>
          <p:cNvSpPr>
            <a:spLocks noGrp="1"/>
          </p:cNvSpPr>
          <p:nvPr>
            <p:ph type="title"/>
          </p:nvPr>
        </p:nvSpPr>
        <p:spPr/>
        <p:txBody>
          <a:bodyPr>
            <a:normAutofit/>
          </a:bodyPr>
          <a:lstStyle/>
          <a:p>
            <a:r>
              <a:rPr lang="en-GB" sz="2000" b="1" dirty="0"/>
              <a:t>Atypical Antipsychotics and Risk of Cerebrovascular Accidents</a:t>
            </a:r>
            <a:br>
              <a:rPr lang="en-GB" b="1" dirty="0"/>
            </a:br>
            <a:r>
              <a:rPr lang="en-GB" sz="1300" dirty="0">
                <a:hlinkClick r:id="rId2"/>
              </a:rPr>
              <a:t>Nathan Herrmann, M.D., F.R.C.P.C.</a:t>
            </a:r>
            <a:r>
              <a:rPr lang="en-GB" sz="1300" dirty="0"/>
              <a:t>, </a:t>
            </a:r>
            <a:r>
              <a:rPr lang="en-GB" sz="1300" dirty="0">
                <a:hlinkClick r:id="rId3"/>
              </a:rPr>
              <a:t>Muhammad Mamdani, Pharm.D., M.A., M.P.H.</a:t>
            </a:r>
            <a:r>
              <a:rPr lang="en-GB" sz="1300" dirty="0"/>
              <a:t>, and </a:t>
            </a:r>
            <a:r>
              <a:rPr lang="en-GB" sz="1300" dirty="0">
                <a:hlinkClick r:id="rId4"/>
              </a:rPr>
              <a:t>Krista L. </a:t>
            </a:r>
            <a:r>
              <a:rPr lang="en-GB" sz="1300" dirty="0" err="1">
                <a:hlinkClick r:id="rId4"/>
              </a:rPr>
              <a:t>Lanctôt</a:t>
            </a:r>
            <a:r>
              <a:rPr lang="en-GB" sz="1300" dirty="0">
                <a:hlinkClick r:id="rId4"/>
              </a:rPr>
              <a:t>, </a:t>
            </a:r>
            <a:r>
              <a:rPr lang="en-GB" sz="1300" dirty="0" err="1">
                <a:hlinkClick r:id="rId4"/>
              </a:rPr>
              <a:t>Ph.D.</a:t>
            </a:r>
            <a:r>
              <a:rPr lang="en-GB" sz="1300" b="1" u="sng" cap="all" dirty="0" err="1">
                <a:hlinkClick r:id="rId5"/>
              </a:rPr>
              <a:t>Authors</a:t>
            </a:r>
            <a:r>
              <a:rPr lang="en-GB" sz="1300" b="1" u="sng" cap="all" dirty="0">
                <a:hlinkClick r:id="rId5"/>
              </a:rPr>
              <a:t> Info &amp; Affiliations</a:t>
            </a:r>
            <a:br>
              <a:rPr lang="en-GB" sz="1300" dirty="0"/>
            </a:br>
            <a:r>
              <a:rPr lang="en-GB" sz="1300" b="1" dirty="0"/>
              <a:t>Publication</a:t>
            </a:r>
            <a:r>
              <a:rPr lang="en-GB" sz="1300" dirty="0"/>
              <a:t>: American Journal of Psychiatry</a:t>
            </a:r>
            <a:br>
              <a:rPr lang="en-GB" sz="1300" dirty="0"/>
            </a:br>
            <a:r>
              <a:rPr lang="en-GB" sz="1300" dirty="0">
                <a:hlinkClick r:id="rId6"/>
              </a:rPr>
              <a:t>Volume 161, Number 6</a:t>
            </a:r>
            <a:br>
              <a:rPr lang="en-GB" sz="1300" dirty="0"/>
            </a:br>
            <a:r>
              <a:rPr lang="en-GB" sz="1300" u="sng" dirty="0">
                <a:hlinkClick r:id="rId7"/>
              </a:rPr>
              <a:t>https://doi.org/10.1176/appi.ajp.161.6.1113</a:t>
            </a:r>
            <a:br>
              <a:rPr lang="en-GB" sz="1300" dirty="0"/>
            </a:br>
            <a:endParaRPr lang="en-GB" sz="1300" dirty="0"/>
          </a:p>
        </p:txBody>
      </p:sp>
      <p:sp>
        <p:nvSpPr>
          <p:cNvPr id="3" name="Content Placeholder 2">
            <a:extLst>
              <a:ext uri="{FF2B5EF4-FFF2-40B4-BE49-F238E27FC236}">
                <a16:creationId xmlns:a16="http://schemas.microsoft.com/office/drawing/2014/main" id="{8DB2F01E-50FE-D534-43D9-73312354D81C}"/>
              </a:ext>
            </a:extLst>
          </p:cNvPr>
          <p:cNvSpPr>
            <a:spLocks noGrp="1"/>
          </p:cNvSpPr>
          <p:nvPr>
            <p:ph idx="1"/>
          </p:nvPr>
        </p:nvSpPr>
        <p:spPr/>
        <p:txBody>
          <a:bodyPr>
            <a:normAutofit fontScale="77500" lnSpcReduction="20000"/>
          </a:bodyPr>
          <a:lstStyle/>
          <a:p>
            <a:r>
              <a:rPr lang="en-GB" b="1" dirty="0"/>
              <a:t>OBJECTIVE: </a:t>
            </a:r>
            <a:r>
              <a:rPr lang="en-GB" dirty="0"/>
              <a:t>Randomized controlled trials have suggested that at least one atypical antipsychotic may be associated with an increased risk of stroke in older people with dementia. This study examined the association between atypical antipsychotic use and stroke in the elderly. </a:t>
            </a:r>
          </a:p>
          <a:p>
            <a:r>
              <a:rPr lang="en-GB" b="1" dirty="0"/>
              <a:t>METHOD: </a:t>
            </a:r>
            <a:r>
              <a:rPr lang="en-GB" dirty="0"/>
              <a:t>The authors conducted a retrospective population-based cohort study of patients over the age of 66 by linking administrative health care databases. Three cohorts—users of typical antipsychotics, risperidone, and olanzapine—were identified and compared. </a:t>
            </a:r>
          </a:p>
          <a:p>
            <a:r>
              <a:rPr lang="en-GB" b="1" dirty="0"/>
              <a:t>RESULTS: </a:t>
            </a:r>
            <a:r>
              <a:rPr lang="en-GB" dirty="0"/>
              <a:t>Subjects treated with typical antipsychotics (N=1,015) were compared with those given risperidone (N=6,964) and olanzapine (N=3,421). Model-based estimates adjusted for covariates hypothesized to be associated with stroke risk revealed relative risk estimates of 1.1 (95% CI=0.5–2.3) for olanzapine and 1.4 (95% CI=0.7–2.8) for risperidone. </a:t>
            </a:r>
          </a:p>
          <a:p>
            <a:r>
              <a:rPr lang="en-GB" b="1" dirty="0"/>
              <a:t>CONCLUSIONS: </a:t>
            </a:r>
            <a:r>
              <a:rPr lang="en-GB" dirty="0"/>
              <a:t>Olanzapine and risperidone use were not associated with a statistically significant increased risk of stroke compared with typical antipsychotic use.</a:t>
            </a:r>
          </a:p>
        </p:txBody>
      </p:sp>
    </p:spTree>
    <p:extLst>
      <p:ext uri="{BB962C8B-B14F-4D97-AF65-F5344CB8AC3E}">
        <p14:creationId xmlns:p14="http://schemas.microsoft.com/office/powerpoint/2010/main" val="36756658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F9118-7669-DA96-609A-E8721F65E550}"/>
              </a:ext>
            </a:extLst>
          </p:cNvPr>
          <p:cNvSpPr>
            <a:spLocks noGrp="1"/>
          </p:cNvSpPr>
          <p:nvPr>
            <p:ph type="title"/>
          </p:nvPr>
        </p:nvSpPr>
        <p:spPr/>
        <p:txBody>
          <a:bodyPr/>
          <a:lstStyle/>
          <a:p>
            <a:r>
              <a:rPr lang="en-GB" dirty="0"/>
              <a:t>Delirium</a:t>
            </a:r>
          </a:p>
        </p:txBody>
      </p:sp>
      <p:sp>
        <p:nvSpPr>
          <p:cNvPr id="3" name="Content Placeholder 2">
            <a:extLst>
              <a:ext uri="{FF2B5EF4-FFF2-40B4-BE49-F238E27FC236}">
                <a16:creationId xmlns:a16="http://schemas.microsoft.com/office/drawing/2014/main" id="{D1B11B7B-2E6B-3972-053E-BD35CE2101B5}"/>
              </a:ext>
            </a:extLst>
          </p:cNvPr>
          <p:cNvSpPr>
            <a:spLocks noGrp="1"/>
          </p:cNvSpPr>
          <p:nvPr>
            <p:ph idx="1"/>
          </p:nvPr>
        </p:nvSpPr>
        <p:spPr/>
        <p:txBody>
          <a:bodyPr>
            <a:normAutofit fontScale="92500" lnSpcReduction="20000"/>
          </a:bodyPr>
          <a:lstStyle/>
          <a:p>
            <a:r>
              <a:rPr lang="en-GB" dirty="0"/>
              <a:t>Difficult to diagnose</a:t>
            </a:r>
          </a:p>
          <a:p>
            <a:r>
              <a:rPr lang="en-GB" dirty="0"/>
              <a:t>Sudden change in cognition or behaviour</a:t>
            </a:r>
          </a:p>
          <a:p>
            <a:r>
              <a:rPr lang="en-GB" dirty="0"/>
              <a:t>Fluctuating course</a:t>
            </a:r>
          </a:p>
          <a:p>
            <a:r>
              <a:rPr lang="en-GB" dirty="0"/>
              <a:t>Impaired arousal or attention</a:t>
            </a:r>
          </a:p>
          <a:p>
            <a:r>
              <a:rPr lang="en-GB" dirty="0"/>
              <a:t>Sleep disruption or reversal</a:t>
            </a:r>
          </a:p>
          <a:p>
            <a:r>
              <a:rPr lang="en-GB" dirty="0"/>
              <a:t>Delusions or hallucinations</a:t>
            </a:r>
          </a:p>
          <a:p>
            <a:r>
              <a:rPr lang="en-GB" dirty="0"/>
              <a:t>Extreme or labile emotions</a:t>
            </a:r>
          </a:p>
          <a:p>
            <a:r>
              <a:rPr lang="en-GB" dirty="0"/>
              <a:t>Motor restlessness </a:t>
            </a:r>
          </a:p>
          <a:p>
            <a:r>
              <a:rPr lang="en-GB" dirty="0"/>
              <a:t>Autonomic changes such as postural hypotension or incontinence</a:t>
            </a:r>
          </a:p>
          <a:p>
            <a:r>
              <a:rPr lang="en-GB" dirty="0"/>
              <a:t>Causation to due physical illness, injury, drug or drug withdrawal not explained by dementia or another neurological process</a:t>
            </a:r>
          </a:p>
          <a:p>
            <a:endParaRPr lang="en-GB" dirty="0"/>
          </a:p>
          <a:p>
            <a:endParaRPr lang="en-GB" dirty="0"/>
          </a:p>
          <a:p>
            <a:endParaRPr lang="en-GB" dirty="0"/>
          </a:p>
        </p:txBody>
      </p:sp>
    </p:spTree>
    <p:extLst>
      <p:ext uri="{BB962C8B-B14F-4D97-AF65-F5344CB8AC3E}">
        <p14:creationId xmlns:p14="http://schemas.microsoft.com/office/powerpoint/2010/main" val="3155299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38E0D-4EC9-6DF7-CC50-C53B7ED5EEBE}"/>
              </a:ext>
            </a:extLst>
          </p:cNvPr>
          <p:cNvSpPr>
            <a:spLocks noGrp="1"/>
          </p:cNvSpPr>
          <p:nvPr>
            <p:ph type="title"/>
          </p:nvPr>
        </p:nvSpPr>
        <p:spPr/>
        <p:txBody>
          <a:bodyPr/>
          <a:lstStyle/>
          <a:p>
            <a:r>
              <a:rPr lang="en-GB" dirty="0"/>
              <a:t>Peduncular hallucinosis of Lhermitte</a:t>
            </a:r>
          </a:p>
        </p:txBody>
      </p:sp>
      <p:sp>
        <p:nvSpPr>
          <p:cNvPr id="3" name="Content Placeholder 2">
            <a:extLst>
              <a:ext uri="{FF2B5EF4-FFF2-40B4-BE49-F238E27FC236}">
                <a16:creationId xmlns:a16="http://schemas.microsoft.com/office/drawing/2014/main" id="{297DE803-7520-42BB-892B-3FF205A1B418}"/>
              </a:ext>
            </a:extLst>
          </p:cNvPr>
          <p:cNvSpPr>
            <a:spLocks noGrp="1"/>
          </p:cNvSpPr>
          <p:nvPr>
            <p:ph idx="1"/>
          </p:nvPr>
        </p:nvSpPr>
        <p:spPr/>
        <p:txBody>
          <a:bodyPr/>
          <a:lstStyle/>
          <a:p>
            <a:r>
              <a:rPr lang="en-GB" dirty="0"/>
              <a:t>Complex, often colourful, dream like visual hallucinations particularly in the evening and at sleep onset</a:t>
            </a:r>
          </a:p>
          <a:p>
            <a:r>
              <a:rPr lang="en-GB" dirty="0"/>
              <a:t>Caused by strokes in the </a:t>
            </a:r>
            <a:r>
              <a:rPr lang="en-GB" dirty="0" err="1"/>
              <a:t>ponto</a:t>
            </a:r>
            <a:r>
              <a:rPr lang="en-GB" dirty="0"/>
              <a:t>-mesencephalic or mesencephalic tegmentum and in the paramedian thalamus</a:t>
            </a:r>
          </a:p>
          <a:p>
            <a:r>
              <a:rPr lang="en-GB" dirty="0"/>
              <a:t>Associated with insomnia</a:t>
            </a:r>
          </a:p>
          <a:p>
            <a:r>
              <a:rPr lang="en-GB" dirty="0"/>
              <a:t>Resolves spontaneously</a:t>
            </a:r>
          </a:p>
          <a:p>
            <a:endParaRPr lang="en-GB" dirty="0"/>
          </a:p>
        </p:txBody>
      </p:sp>
    </p:spTree>
    <p:extLst>
      <p:ext uri="{BB962C8B-B14F-4D97-AF65-F5344CB8AC3E}">
        <p14:creationId xmlns:p14="http://schemas.microsoft.com/office/powerpoint/2010/main" val="40992558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EA479-7603-CBDB-5018-627687E8FC45}"/>
              </a:ext>
            </a:extLst>
          </p:cNvPr>
          <p:cNvSpPr>
            <a:spLocks noGrp="1"/>
          </p:cNvSpPr>
          <p:nvPr>
            <p:ph type="title"/>
          </p:nvPr>
        </p:nvSpPr>
        <p:spPr/>
        <p:txBody>
          <a:bodyPr/>
          <a:lstStyle/>
          <a:p>
            <a:r>
              <a:rPr lang="en-GB" dirty="0"/>
              <a:t>Apathy and abulia</a:t>
            </a:r>
          </a:p>
        </p:txBody>
      </p:sp>
      <p:sp>
        <p:nvSpPr>
          <p:cNvPr id="3" name="Content Placeholder 2">
            <a:extLst>
              <a:ext uri="{FF2B5EF4-FFF2-40B4-BE49-F238E27FC236}">
                <a16:creationId xmlns:a16="http://schemas.microsoft.com/office/drawing/2014/main" id="{A1C9E687-4679-D609-38A7-9C2AD35C6231}"/>
              </a:ext>
            </a:extLst>
          </p:cNvPr>
          <p:cNvSpPr>
            <a:spLocks noGrp="1"/>
          </p:cNvSpPr>
          <p:nvPr>
            <p:ph sz="half" idx="1"/>
          </p:nvPr>
        </p:nvSpPr>
        <p:spPr/>
        <p:txBody>
          <a:bodyPr>
            <a:normAutofit fontScale="85000" lnSpcReduction="20000"/>
          </a:bodyPr>
          <a:lstStyle/>
          <a:p>
            <a:r>
              <a:rPr lang="en-GB" dirty="0"/>
              <a:t>Can mimic/overlap with depression or dementia</a:t>
            </a:r>
          </a:p>
          <a:p>
            <a:r>
              <a:rPr lang="en-GB" dirty="0"/>
              <a:t>lack of spontaneous verbal and motor initiative</a:t>
            </a:r>
          </a:p>
          <a:p>
            <a:r>
              <a:rPr lang="en-GB" dirty="0"/>
              <a:t>increased latency to respond to stimuli</a:t>
            </a:r>
          </a:p>
          <a:p>
            <a:r>
              <a:rPr lang="en-GB" dirty="0"/>
              <a:t>Difficulty sustaining attention and persisting with tasks</a:t>
            </a:r>
          </a:p>
          <a:p>
            <a:r>
              <a:rPr lang="en-GB" dirty="0"/>
              <a:t>Impaired problem solving</a:t>
            </a:r>
          </a:p>
          <a:p>
            <a:r>
              <a:rPr lang="en-GB" dirty="0"/>
              <a:t>Decreased attentional capacity</a:t>
            </a:r>
          </a:p>
          <a:p>
            <a:r>
              <a:rPr lang="en-GB" dirty="0"/>
              <a:t>Moderate impairment on memory tasks even with cues but with normal recognition</a:t>
            </a:r>
          </a:p>
        </p:txBody>
      </p:sp>
      <p:sp>
        <p:nvSpPr>
          <p:cNvPr id="4" name="Content Placeholder 3">
            <a:extLst>
              <a:ext uri="{FF2B5EF4-FFF2-40B4-BE49-F238E27FC236}">
                <a16:creationId xmlns:a16="http://schemas.microsoft.com/office/drawing/2014/main" id="{BAB8DA0A-4573-65D1-DBDF-CB389A5DC3C0}"/>
              </a:ext>
            </a:extLst>
          </p:cNvPr>
          <p:cNvSpPr>
            <a:spLocks noGrp="1"/>
          </p:cNvSpPr>
          <p:nvPr>
            <p:ph sz="half" idx="2"/>
          </p:nvPr>
        </p:nvSpPr>
        <p:spPr/>
        <p:txBody>
          <a:bodyPr>
            <a:normAutofit fontScale="85000" lnSpcReduction="20000"/>
          </a:bodyPr>
          <a:lstStyle/>
          <a:p>
            <a:r>
              <a:rPr lang="en-GB" dirty="0"/>
              <a:t>Anterior and medial thalamic lesions</a:t>
            </a:r>
          </a:p>
          <a:p>
            <a:r>
              <a:rPr lang="en-GB" dirty="0"/>
              <a:t>Inferior genu of the internal capsule</a:t>
            </a:r>
          </a:p>
          <a:p>
            <a:r>
              <a:rPr lang="en-GB" dirty="0"/>
              <a:t>Anterior infarcts ( with memory deficit) </a:t>
            </a:r>
          </a:p>
          <a:p>
            <a:r>
              <a:rPr lang="en-GB" dirty="0"/>
              <a:t>Dorsomedial infarcts ( with drowsiness, memory and vertical gaze disturbance) </a:t>
            </a:r>
          </a:p>
        </p:txBody>
      </p:sp>
    </p:spTree>
    <p:extLst>
      <p:ext uri="{BB962C8B-B14F-4D97-AF65-F5344CB8AC3E}">
        <p14:creationId xmlns:p14="http://schemas.microsoft.com/office/powerpoint/2010/main" val="9655237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D04B90-28CD-7303-A6F2-A7F3F9FDE4E5}"/>
              </a:ext>
            </a:extLst>
          </p:cNvPr>
          <p:cNvSpPr>
            <a:spLocks noGrp="1"/>
          </p:cNvSpPr>
          <p:nvPr>
            <p:ph type="title"/>
          </p:nvPr>
        </p:nvSpPr>
        <p:spPr/>
        <p:txBody>
          <a:bodyPr/>
          <a:lstStyle/>
          <a:p>
            <a:r>
              <a:rPr lang="en-GB" dirty="0"/>
              <a:t>References</a:t>
            </a:r>
          </a:p>
        </p:txBody>
      </p:sp>
      <p:sp>
        <p:nvSpPr>
          <p:cNvPr id="6" name="Content Placeholder 5">
            <a:extLst>
              <a:ext uri="{FF2B5EF4-FFF2-40B4-BE49-F238E27FC236}">
                <a16:creationId xmlns:a16="http://schemas.microsoft.com/office/drawing/2014/main" id="{36DA9720-25AD-4003-91FC-4CBDFADE573A}"/>
              </a:ext>
            </a:extLst>
          </p:cNvPr>
          <p:cNvSpPr>
            <a:spLocks noGrp="1"/>
          </p:cNvSpPr>
          <p:nvPr>
            <p:ph idx="1"/>
          </p:nvPr>
        </p:nvSpPr>
        <p:spPr/>
        <p:txBody>
          <a:bodyPr>
            <a:normAutofit fontScale="70000" lnSpcReduction="20000"/>
          </a:bodyPr>
          <a:lstStyle/>
          <a:p>
            <a:pPr eaLnBrk="0" fontAlgn="base" hangingPunct="0">
              <a:lnSpc>
                <a:spcPct val="100000"/>
              </a:lnSpc>
              <a:spcBef>
                <a:spcPct val="0"/>
              </a:spcBef>
              <a:spcAft>
                <a:spcPct val="0"/>
              </a:spcAft>
            </a:pPr>
            <a:r>
              <a:rPr lang="en-US" altLang="en-US" sz="2000" dirty="0" err="1">
                <a:solidFill>
                  <a:srgbClr val="333333"/>
                </a:solidFill>
              </a:rPr>
              <a:t>Debette</a:t>
            </a:r>
            <a:r>
              <a:rPr lang="en-US" altLang="en-US" sz="2000" dirty="0">
                <a:solidFill>
                  <a:srgbClr val="333333"/>
                </a:solidFill>
              </a:rPr>
              <a:t> S , Schilling S , Duperron M-G , </a:t>
            </a:r>
            <a:r>
              <a:rPr lang="en-US" altLang="en-US" sz="2000" i="1" dirty="0">
                <a:solidFill>
                  <a:srgbClr val="333333"/>
                </a:solidFill>
              </a:rPr>
              <a:t>et al</a:t>
            </a:r>
            <a:r>
              <a:rPr lang="en-US" altLang="en-US" sz="2000" dirty="0">
                <a:solidFill>
                  <a:srgbClr val="333333"/>
                </a:solidFill>
              </a:rPr>
              <a:t> </a:t>
            </a:r>
          </a:p>
          <a:p>
            <a:pPr eaLnBrk="0" fontAlgn="base" hangingPunct="0">
              <a:lnSpc>
                <a:spcPct val="100000"/>
              </a:lnSpc>
              <a:spcBef>
                <a:spcPct val="0"/>
              </a:spcBef>
              <a:spcAft>
                <a:spcPct val="0"/>
              </a:spcAft>
            </a:pPr>
            <a:r>
              <a:rPr lang="en-US" altLang="en-US" sz="2000" dirty="0">
                <a:solidFill>
                  <a:srgbClr val="333333"/>
                </a:solidFill>
              </a:rPr>
              <a:t>Clinical significance of magnetic resonance imaging markers of vascular brain injury: a systematic review and meta-analysis.     JAMA  Neurol 2019;</a:t>
            </a:r>
            <a:r>
              <a:rPr lang="en-US" altLang="en-US" sz="2000" b="1" dirty="0">
                <a:solidFill>
                  <a:srgbClr val="333333"/>
                </a:solidFill>
              </a:rPr>
              <a:t>76</a:t>
            </a:r>
            <a:r>
              <a:rPr lang="en-US" altLang="en-US" sz="2000" dirty="0">
                <a:solidFill>
                  <a:srgbClr val="333333"/>
                </a:solidFill>
              </a:rPr>
              <a:t>:81–94</a:t>
            </a:r>
          </a:p>
          <a:p>
            <a:pPr eaLnBrk="0" fontAlgn="base" hangingPunct="0">
              <a:lnSpc>
                <a:spcPct val="100000"/>
              </a:lnSpc>
              <a:spcBef>
                <a:spcPct val="0"/>
              </a:spcBef>
              <a:spcAft>
                <a:spcPct val="0"/>
              </a:spcAft>
            </a:pPr>
            <a:endParaRPr lang="en-US" altLang="en-US" sz="2000" dirty="0">
              <a:solidFill>
                <a:srgbClr val="333333"/>
              </a:solidFill>
            </a:endParaRPr>
          </a:p>
          <a:p>
            <a:pPr eaLnBrk="0" fontAlgn="base" hangingPunct="0">
              <a:spcBef>
                <a:spcPct val="0"/>
              </a:spcBef>
              <a:spcAft>
                <a:spcPct val="0"/>
              </a:spcAft>
            </a:pPr>
            <a:r>
              <a:rPr lang="en-US" altLang="en-US" sz="2000" dirty="0" err="1">
                <a:solidFill>
                  <a:srgbClr val="333333"/>
                </a:solidFill>
              </a:rPr>
              <a:t>Rensma</a:t>
            </a:r>
            <a:r>
              <a:rPr lang="en-US" altLang="en-US" sz="2000" dirty="0">
                <a:solidFill>
                  <a:srgbClr val="333333"/>
                </a:solidFill>
              </a:rPr>
              <a:t> SP , van </a:t>
            </a:r>
            <a:r>
              <a:rPr lang="en-US" altLang="en-US" sz="2000" dirty="0" err="1">
                <a:solidFill>
                  <a:srgbClr val="333333"/>
                </a:solidFill>
              </a:rPr>
              <a:t>Sloten</a:t>
            </a:r>
            <a:r>
              <a:rPr lang="en-US" altLang="en-US" sz="2000" dirty="0">
                <a:solidFill>
                  <a:srgbClr val="333333"/>
                </a:solidFill>
              </a:rPr>
              <a:t> TT , Launer LJ , </a:t>
            </a:r>
            <a:r>
              <a:rPr lang="en-US" altLang="en-US" sz="2000" i="1" dirty="0">
                <a:solidFill>
                  <a:srgbClr val="333333"/>
                </a:solidFill>
              </a:rPr>
              <a:t>et al</a:t>
            </a:r>
            <a:r>
              <a:rPr lang="en-US" altLang="en-US" sz="2000" dirty="0">
                <a:solidFill>
                  <a:srgbClr val="333333"/>
                </a:solidFill>
              </a:rPr>
              <a:t>   Cerebral small vessel disease and risk of incident stroke, dementia and depression, and all-cause mortality: a systematic review and meta-analysis. </a:t>
            </a:r>
            <a:r>
              <a:rPr lang="en-US" altLang="en-US" sz="2000" dirty="0" err="1">
                <a:solidFill>
                  <a:srgbClr val="333333"/>
                </a:solidFill>
              </a:rPr>
              <a:t>Neurosci</a:t>
            </a:r>
            <a:r>
              <a:rPr lang="en-US" altLang="en-US" sz="2000" dirty="0">
                <a:solidFill>
                  <a:srgbClr val="333333"/>
                </a:solidFill>
              </a:rPr>
              <a:t> </a:t>
            </a:r>
            <a:r>
              <a:rPr lang="en-US" altLang="en-US" sz="2000" dirty="0" err="1">
                <a:solidFill>
                  <a:srgbClr val="333333"/>
                </a:solidFill>
              </a:rPr>
              <a:t>Biobehav</a:t>
            </a:r>
            <a:r>
              <a:rPr lang="en-US" altLang="en-US" sz="2000" dirty="0">
                <a:solidFill>
                  <a:srgbClr val="333333"/>
                </a:solidFill>
              </a:rPr>
              <a:t> Rev 2018;</a:t>
            </a:r>
            <a:r>
              <a:rPr lang="en-US" altLang="en-US" sz="2000" b="1" dirty="0">
                <a:solidFill>
                  <a:srgbClr val="333333"/>
                </a:solidFill>
              </a:rPr>
              <a:t>90</a:t>
            </a:r>
            <a:r>
              <a:rPr lang="en-US" altLang="en-US" sz="2000" dirty="0">
                <a:solidFill>
                  <a:srgbClr val="333333"/>
                </a:solidFill>
              </a:rPr>
              <a:t>:164–73</a:t>
            </a:r>
          </a:p>
          <a:p>
            <a:r>
              <a:rPr lang="en-GB" sz="2000" dirty="0"/>
              <a:t>Saha, Gautam; Chakraborty, Kaustav1; </a:t>
            </a:r>
            <a:r>
              <a:rPr lang="en-GB" sz="2000" dirty="0" err="1"/>
              <a:t>Pattojoshi</a:t>
            </a:r>
            <a:r>
              <a:rPr lang="en-GB" sz="2000" dirty="0"/>
              <a:t>, Amrit2. Management of Psychiatric Disorders in Patients with Stroke and Traumatic Brain Injury. Indian Journal of Psychiatry 64(</a:t>
            </a:r>
            <a:r>
              <a:rPr lang="en-GB" sz="2000" dirty="0" err="1"/>
              <a:t>Suppl</a:t>
            </a:r>
            <a:r>
              <a:rPr lang="en-GB" sz="2000" dirty="0"/>
              <a:t> 2):p S344-S354, March 2022. | DOI: 10.4103/indianjpsychiatry.indianjpsychiatry_34_22 </a:t>
            </a:r>
          </a:p>
          <a:p>
            <a:r>
              <a:rPr lang="en-GB" sz="2000" dirty="0"/>
              <a:t>Stangeland H, Orgeta V, Bell V Poststroke psychosis: a systematic review </a:t>
            </a:r>
            <a:r>
              <a:rPr lang="en-GB" sz="2000" i="1" dirty="0"/>
              <a:t>Journal of Neurology, Neurosurgery &amp; Psychiatry </a:t>
            </a:r>
            <a:r>
              <a:rPr lang="en-GB" sz="2000" dirty="0"/>
              <a:t>2018;</a:t>
            </a:r>
            <a:r>
              <a:rPr lang="en-GB" sz="2000" b="1" dirty="0"/>
              <a:t>89:</a:t>
            </a:r>
            <a:r>
              <a:rPr lang="en-GB" sz="2000" dirty="0"/>
              <a:t>879-885</a:t>
            </a:r>
          </a:p>
          <a:p>
            <a:r>
              <a:rPr lang="en-GB" sz="2000" dirty="0"/>
              <a:t>Age (UK)</a:t>
            </a:r>
          </a:p>
          <a:p>
            <a:r>
              <a:rPr lang="en-GB" sz="2000" dirty="0"/>
              <a:t>National Stroke guidelines UK</a:t>
            </a:r>
          </a:p>
          <a:p>
            <a:r>
              <a:rPr lang="en-GB" sz="2000" dirty="0"/>
              <a:t>The Stroke Association</a:t>
            </a:r>
          </a:p>
          <a:p>
            <a:r>
              <a:rPr lang="en-GB" sz="2000" dirty="0"/>
              <a:t>Caplan’s Stroke: A Clinical Approach Fifth Edition ( Louis Caplan)</a:t>
            </a:r>
          </a:p>
          <a:p>
            <a:r>
              <a:rPr lang="en-GB" sz="2000" dirty="0"/>
              <a:t>Stroke Care: A Practical Manual Third Edition ( Rowan H Harwood et al) </a:t>
            </a:r>
          </a:p>
          <a:p>
            <a:r>
              <a:rPr lang="en-GB" sz="2000" dirty="0"/>
              <a:t>St George’s University Hospitals NHS Foundation Trust guidelines</a:t>
            </a:r>
          </a:p>
          <a:p>
            <a:r>
              <a:rPr lang="en-GB" sz="2000" dirty="0"/>
              <a:t>St George’s Stroke unit cases</a:t>
            </a:r>
          </a:p>
          <a:p>
            <a:endParaRPr lang="en-GB" sz="1600" dirty="0"/>
          </a:p>
        </p:txBody>
      </p:sp>
      <p:sp>
        <p:nvSpPr>
          <p:cNvPr id="2" name="Rectangle 1">
            <a:extLst>
              <a:ext uri="{FF2B5EF4-FFF2-40B4-BE49-F238E27FC236}">
                <a16:creationId xmlns:a16="http://schemas.microsoft.com/office/drawing/2014/main" id="{0788D511-EC06-9C3F-26E6-2D1E7CAB1EF5}"/>
              </a:ext>
            </a:extLst>
          </p:cNvPr>
          <p:cNvSpPr>
            <a:spLocks noChangeArrowheads="1"/>
          </p:cNvSpPr>
          <p:nvPr/>
        </p:nvSpPr>
        <p:spPr bwMode="auto">
          <a:xfrm>
            <a:off x="728771" y="5988735"/>
            <a:ext cx="9939514"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8909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3"/>
          <p:cNvSpPr>
            <a:spLocks noGrp="1"/>
          </p:cNvSpPr>
          <p:nvPr>
            <p:ph type="title"/>
          </p:nvPr>
        </p:nvSpPr>
        <p:spPr/>
        <p:txBody>
          <a:bodyPr>
            <a:normAutofit/>
          </a:bodyPr>
          <a:lstStyle/>
          <a:p>
            <a:r>
              <a:rPr lang="en-US" sz="2800" dirty="0">
                <a:latin typeface="Trebuchet MS" charset="0"/>
              </a:rPr>
              <a:t>Thank you</a:t>
            </a:r>
            <a:br>
              <a:rPr lang="en-US" sz="2800" dirty="0">
                <a:latin typeface="Trebuchet MS" charset="0"/>
              </a:rPr>
            </a:br>
            <a:r>
              <a:rPr lang="en-US" sz="2800" dirty="0">
                <a:latin typeface="Trebuchet MS" charset="0"/>
              </a:rPr>
              <a:t>any questions?</a:t>
            </a:r>
          </a:p>
        </p:txBody>
      </p:sp>
      <p:pic>
        <p:nvPicPr>
          <p:cNvPr id="79874" name="Content Placeholder 5" descr="keep calm.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6811" y="1394146"/>
            <a:ext cx="3907104" cy="5209472"/>
          </a:xfrm>
        </p:spPr>
      </p:pic>
    </p:spTree>
    <p:extLst>
      <p:ext uri="{BB962C8B-B14F-4D97-AF65-F5344CB8AC3E}">
        <p14:creationId xmlns:p14="http://schemas.microsoft.com/office/powerpoint/2010/main" val="1066997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cLaren, Christine (CT)">
            <a:extLst>
              <a:ext uri="{FF2B5EF4-FFF2-40B4-BE49-F238E27FC236}">
                <a16:creationId xmlns:a16="http://schemas.microsoft.com/office/drawing/2014/main" id="{6E031921-8BCC-004C-244C-7D9B0D2F63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6483" t="10309" r="16483" b="14543"/>
          <a:stretch>
            <a:fillRect/>
          </a:stretch>
        </p:blipFill>
        <p:spPr bwMode="auto">
          <a:xfrm>
            <a:off x="2389188" y="1371600"/>
            <a:ext cx="4418012"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
            <a:extLst>
              <a:ext uri="{FF2B5EF4-FFF2-40B4-BE49-F238E27FC236}">
                <a16:creationId xmlns:a16="http://schemas.microsoft.com/office/drawing/2014/main" id="{F9F46B93-7032-6914-9D94-B0E007EBF8E0}"/>
              </a:ext>
            </a:extLst>
          </p:cNvPr>
          <p:cNvGrpSpPr>
            <a:grpSpLocks/>
          </p:cNvGrpSpPr>
          <p:nvPr/>
        </p:nvGrpSpPr>
        <p:grpSpPr bwMode="auto">
          <a:xfrm>
            <a:off x="7696200" y="1371600"/>
            <a:ext cx="2286000" cy="4648200"/>
            <a:chOff x="3504" y="48"/>
            <a:chExt cx="1872" cy="4320"/>
          </a:xfrm>
        </p:grpSpPr>
        <p:pic>
          <p:nvPicPr>
            <p:cNvPr id="14343" name="Picture 4" descr="McLaren, Christine (DWI-1)">
              <a:extLst>
                <a:ext uri="{FF2B5EF4-FFF2-40B4-BE49-F238E27FC236}">
                  <a16:creationId xmlns:a16="http://schemas.microsoft.com/office/drawing/2014/main" id="{AF20DDC8-0B2F-7668-0EE5-C66EC06271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8456" t="18456" r="24590" b="16704"/>
            <a:stretch>
              <a:fillRect/>
            </a:stretch>
          </p:blipFill>
          <p:spPr bwMode="auto">
            <a:xfrm>
              <a:off x="3504" y="48"/>
              <a:ext cx="1855"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5" descr="McLaren, Christine (DWI-3)">
              <a:extLst>
                <a:ext uri="{FF2B5EF4-FFF2-40B4-BE49-F238E27FC236}">
                  <a16:creationId xmlns:a16="http://schemas.microsoft.com/office/drawing/2014/main" id="{2EA52E76-FE8A-6575-F159-2A3F5BEC11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9331" t="15826" r="25465" b="17580"/>
            <a:stretch>
              <a:fillRect/>
            </a:stretch>
          </p:blipFill>
          <p:spPr bwMode="auto">
            <a:xfrm>
              <a:off x="3506" y="2112"/>
              <a:ext cx="1870" cy="2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0" name="Rectangle 6">
            <a:extLst>
              <a:ext uri="{FF2B5EF4-FFF2-40B4-BE49-F238E27FC236}">
                <a16:creationId xmlns:a16="http://schemas.microsoft.com/office/drawing/2014/main" id="{D0495D34-6B93-8E1E-4D82-1E4400B960C5}"/>
              </a:ext>
            </a:extLst>
          </p:cNvPr>
          <p:cNvSpPr>
            <a:spLocks noChangeArrowheads="1"/>
          </p:cNvSpPr>
          <p:nvPr/>
        </p:nvSpPr>
        <p:spPr bwMode="auto">
          <a:xfrm>
            <a:off x="1981200" y="6338888"/>
            <a:ext cx="48069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GB" altLang="en-US" sz="2800" b="1">
                <a:latin typeface="Arial" panose="020B0604020202020204" pitchFamily="34" charset="0"/>
              </a:rPr>
              <a:t>CT Normal</a:t>
            </a:r>
            <a:endParaRPr lang="en-GB" altLang="en-US" sz="2800" b="1">
              <a:solidFill>
                <a:schemeClr val="tx2"/>
              </a:solidFill>
              <a:latin typeface="Arial" panose="020B0604020202020204" pitchFamily="34" charset="0"/>
            </a:endParaRPr>
          </a:p>
        </p:txBody>
      </p:sp>
      <p:sp>
        <p:nvSpPr>
          <p:cNvPr id="115719" name="Rectangle 7">
            <a:extLst>
              <a:ext uri="{FF2B5EF4-FFF2-40B4-BE49-F238E27FC236}">
                <a16:creationId xmlns:a16="http://schemas.microsoft.com/office/drawing/2014/main" id="{C4171EE8-5B8D-42CA-958D-9AF20746EC30}"/>
              </a:ext>
            </a:extLst>
          </p:cNvPr>
          <p:cNvSpPr>
            <a:spLocks noChangeArrowheads="1"/>
          </p:cNvSpPr>
          <p:nvPr/>
        </p:nvSpPr>
        <p:spPr bwMode="auto">
          <a:xfrm>
            <a:off x="6477000" y="6080126"/>
            <a:ext cx="4114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GB" altLang="en-US" sz="2000" b="1">
                <a:latin typeface="Arial" panose="020B0604020202020204" pitchFamily="34" charset="0"/>
              </a:rPr>
              <a:t>MRI DWI abnormal</a:t>
            </a:r>
          </a:p>
          <a:p>
            <a:pPr algn="ctr">
              <a:spcBef>
                <a:spcPct val="0"/>
              </a:spcBef>
              <a:buClrTx/>
              <a:buSzTx/>
              <a:buFontTx/>
              <a:buNone/>
            </a:pPr>
            <a:r>
              <a:rPr lang="en-GB" altLang="en-US" sz="2000" b="1">
                <a:latin typeface="Arial" panose="020B0604020202020204" pitchFamily="34" charset="0"/>
              </a:rPr>
              <a:t>-but DWI not widely available</a:t>
            </a:r>
            <a:endParaRPr lang="en-GB" altLang="en-US" sz="2000" b="1">
              <a:solidFill>
                <a:schemeClr val="tx2"/>
              </a:solidFill>
              <a:latin typeface="Arial" panose="020B0604020202020204" pitchFamily="34" charset="0"/>
            </a:endParaRPr>
          </a:p>
        </p:txBody>
      </p:sp>
      <p:sp>
        <p:nvSpPr>
          <p:cNvPr id="14342" name="Rectangle 8">
            <a:extLst>
              <a:ext uri="{FF2B5EF4-FFF2-40B4-BE49-F238E27FC236}">
                <a16:creationId xmlns:a16="http://schemas.microsoft.com/office/drawing/2014/main" id="{ED67E998-AEF8-6729-2EDE-2DFBDA4046BA}"/>
              </a:ext>
            </a:extLst>
          </p:cNvPr>
          <p:cNvSpPr>
            <a:spLocks noChangeArrowheads="1"/>
          </p:cNvSpPr>
          <p:nvPr/>
        </p:nvSpPr>
        <p:spPr bwMode="auto">
          <a:xfrm>
            <a:off x="1524000" y="152400"/>
            <a:ext cx="9144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lr>
                <a:schemeClr val="hlink"/>
              </a:buClr>
              <a:buSzPct val="120000"/>
              <a:buChar char="•"/>
              <a:defRPr sz="3200">
                <a:solidFill>
                  <a:schemeClr val="tx1"/>
                </a:solidFill>
                <a:latin typeface="Tahoma" panose="020B0604030504040204" pitchFamily="34" charset="0"/>
                <a:ea typeface="ＭＳ Ｐゴシック" panose="020B0600070205080204" pitchFamily="34" charset="-128"/>
              </a:defRPr>
            </a:lvl1pPr>
            <a:lvl2pPr marL="742950" indent="-285750">
              <a:spcBef>
                <a:spcPct val="20000"/>
              </a:spcBef>
              <a:buFont typeface="Tahoma" panose="020B0604030504040204" pitchFamily="34" charset="0"/>
              <a:buChar char="–"/>
              <a:defRPr sz="2800">
                <a:solidFill>
                  <a:schemeClr val="tx1"/>
                </a:solidFill>
                <a:latin typeface="Tahoma" panose="020B0604030504040204" pitchFamily="34" charset="0"/>
                <a:ea typeface="ＭＳ Ｐゴシック" panose="020B0600070205080204" pitchFamily="34" charset="-128"/>
              </a:defRPr>
            </a:lvl2pPr>
            <a:lvl3pPr marL="1143000" indent="-228600">
              <a:spcBef>
                <a:spcPct val="20000"/>
              </a:spcBef>
              <a:buClr>
                <a:schemeClr val="hlink"/>
              </a:buClr>
              <a:buSzPct val="120000"/>
              <a:buChar char="•"/>
              <a:defRPr sz="2400">
                <a:solidFill>
                  <a:schemeClr val="tx1"/>
                </a:solidFill>
                <a:latin typeface="Tahoma" panose="020B0604030504040204" pitchFamily="34" charset="0"/>
                <a:ea typeface="ＭＳ Ｐゴシック" panose="020B0600070205080204" pitchFamily="34" charset="-128"/>
              </a:defRPr>
            </a:lvl3pPr>
            <a:lvl4pPr marL="1600200" indent="-228600">
              <a:spcBef>
                <a:spcPct val="20000"/>
              </a:spcBef>
              <a:buFont typeface="Tahoma" panose="020B0604030504040204" pitchFamily="34" charset="0"/>
              <a:buChar char="–"/>
              <a:defRPr sz="2000">
                <a:solidFill>
                  <a:schemeClr val="tx1"/>
                </a:solidFill>
                <a:latin typeface="Tahoma" panose="020B0604030504040204" pitchFamily="34" charset="0"/>
                <a:ea typeface="ＭＳ Ｐゴシック" panose="020B0600070205080204" pitchFamily="34" charset="-128"/>
              </a:defRPr>
            </a:lvl4pPr>
            <a:lvl5pPr marL="2057400" indent="-228600">
              <a:spcBef>
                <a:spcPct val="20000"/>
              </a:spcBef>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80000"/>
              <a:buFont typeface="Wingdings" panose="05000000000000000000" pitchFamily="2" charset="2"/>
              <a:buChar char="v"/>
              <a:defRPr sz="2000">
                <a:solidFill>
                  <a:schemeClr val="tx1"/>
                </a:solidFill>
                <a:latin typeface="Tahoma" panose="020B0604030504040204" pitchFamily="34" charset="0"/>
                <a:ea typeface="ＭＳ Ｐゴシック" panose="020B0600070205080204" pitchFamily="34" charset="-128"/>
              </a:defRPr>
            </a:lvl9pPr>
          </a:lstStyle>
          <a:p>
            <a:pPr algn="ctr">
              <a:spcBef>
                <a:spcPct val="0"/>
              </a:spcBef>
              <a:buClrTx/>
              <a:buSzTx/>
              <a:buFontTx/>
              <a:buNone/>
            </a:pPr>
            <a:r>
              <a:rPr lang="en-GB" altLang="en-US" sz="4000" b="1">
                <a:solidFill>
                  <a:srgbClr val="FF6600"/>
                </a:solidFill>
                <a:latin typeface="Arial" panose="020B0604020202020204" pitchFamily="34" charset="0"/>
              </a:rPr>
              <a:t>2hrs ago right hemiparesis: thrombolyse?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57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9" grpId="0"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914</TotalTime>
  <Words>5052</Words>
  <Application>Microsoft Office PowerPoint</Application>
  <PresentationFormat>Widescreen</PresentationFormat>
  <Paragraphs>577</Paragraphs>
  <Slides>86</Slides>
  <Notes>5</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103" baseType="lpstr">
      <vt:lpstr>Aptos</vt:lpstr>
      <vt:lpstr>Aptos Display</vt:lpstr>
      <vt:lpstr>Arial</vt:lpstr>
      <vt:lpstr>ArialBold</vt:lpstr>
      <vt:lpstr>ArialRegular</vt:lpstr>
      <vt:lpstr>Calibri</vt:lpstr>
      <vt:lpstr>Cambria</vt:lpstr>
      <vt:lpstr>Inter</vt:lpstr>
      <vt:lpstr>InterFace</vt:lpstr>
      <vt:lpstr>interfaceregular</vt:lpstr>
      <vt:lpstr>Open Sans</vt:lpstr>
      <vt:lpstr>Tahoma</vt:lpstr>
      <vt:lpstr>Trebuchet MS</vt:lpstr>
      <vt:lpstr>Wingdings</vt:lpstr>
      <vt:lpstr>Office Theme</vt:lpstr>
      <vt:lpstr>Slide</vt:lpstr>
      <vt:lpstr>Bitmap Image</vt:lpstr>
      <vt:lpstr>Stroke </vt:lpstr>
      <vt:lpstr>Topics covered</vt:lpstr>
      <vt:lpstr>Epidemiology of stroke</vt:lpstr>
      <vt:lpstr>74 yr old male</vt:lpstr>
      <vt:lpstr>Management of Stroke</vt:lpstr>
      <vt:lpstr>Mechanical thrombectomy (MT) </vt:lpstr>
      <vt:lpstr>Mechanical thrombectomy trials</vt:lpstr>
      <vt:lpstr>WHAT KIND OF STROKE?</vt:lpstr>
      <vt:lpstr>PowerPoint Presentation</vt:lpstr>
      <vt:lpstr>Early Infarction</vt:lpstr>
      <vt:lpstr>A haemorrhagic stroke</vt:lpstr>
      <vt:lpstr>Non-stroke: bilateral subdural haematoma</vt:lpstr>
      <vt:lpstr>PowerPoint Presentation</vt:lpstr>
      <vt:lpstr>CT perfusion </vt:lpstr>
      <vt:lpstr>What caused this…  common causes</vt:lpstr>
      <vt:lpstr>PowerPoint Presentation</vt:lpstr>
      <vt:lpstr>PowerPoint Presentation</vt:lpstr>
      <vt:lpstr>Oxford Classification of Stroke</vt:lpstr>
      <vt:lpstr>PowerPoint Presentation</vt:lpstr>
      <vt:lpstr>Brain function</vt:lpstr>
      <vt:lpstr>LATERAL VIEW OF THE BRAIN</vt:lpstr>
      <vt:lpstr>BLOOD SUPPLY OF BRAIN</vt:lpstr>
      <vt:lpstr>Vertebral and Basilar Arteries</vt:lpstr>
      <vt:lpstr>Brainstem Stroke ( left lateral medullary causing Wallenberg syndrome) MRI DWI</vt:lpstr>
      <vt:lpstr>MRI T2 Flair (L lateral medullary stroke)</vt:lpstr>
      <vt:lpstr>SYMPTOMS &amp; SIGNS </vt:lpstr>
      <vt:lpstr>Middle Cerebral Artery</vt:lpstr>
      <vt:lpstr>TACS  40% mortality at 1 month,  95% chance of dependence at 1 year 2/3rd embolic, in-situ thrombosis 1/3rd </vt:lpstr>
      <vt:lpstr>PowerPoint Presentation</vt:lpstr>
      <vt:lpstr>LACUNAR STROKE Low mortality, but relatively high proportion (30%) dependent at 1 year thrombotic occlusions of small deep end arteries</vt:lpstr>
      <vt:lpstr>PowerPoint Presentation</vt:lpstr>
      <vt:lpstr>Risk factors</vt:lpstr>
      <vt:lpstr>Cerebral small vessel disease and lacunar stroke</vt:lpstr>
      <vt:lpstr>PowerPoint Presentation</vt:lpstr>
      <vt:lpstr>PowerPoint Presentation</vt:lpstr>
      <vt:lpstr>PowerPoint Presentation</vt:lpstr>
      <vt:lpstr>Lacunar strokes</vt:lpstr>
      <vt:lpstr>Fazekas scale </vt:lpstr>
      <vt:lpstr>PowerPoint Presentation</vt:lpstr>
      <vt:lpstr>PowerPoint Presentation</vt:lpstr>
      <vt:lpstr>PowerPoint Presentation</vt:lpstr>
      <vt:lpstr>PowerPoint Presentation</vt:lpstr>
      <vt:lpstr>Was the ICH triggered by stress?</vt:lpstr>
      <vt:lpstr>PowerPoint Presentation</vt:lpstr>
      <vt:lpstr>PowerPoint Presentation</vt:lpstr>
      <vt:lpstr>Autopsy findings</vt:lpstr>
      <vt:lpstr>Caplan’s theory</vt:lpstr>
      <vt:lpstr>Expanding haematoma</vt:lpstr>
      <vt:lpstr>81 yrs old lady admitted with Facial droop and slurred speech</vt:lpstr>
      <vt:lpstr>Cognitive assessment: ACE</vt:lpstr>
      <vt:lpstr>SVD and old infarct in L corona radiata</vt:lpstr>
      <vt:lpstr>Hypertensive microbleeds</vt:lpstr>
      <vt:lpstr>67 years old man </vt:lpstr>
      <vt:lpstr>PowerPoint Presentation</vt:lpstr>
      <vt:lpstr>PowerPoint Presentation</vt:lpstr>
      <vt:lpstr>BG, Thalami , Pons and cerebellar hemispheres </vt:lpstr>
      <vt:lpstr>  Diagnosis and progress   </vt:lpstr>
      <vt:lpstr>Research </vt:lpstr>
      <vt:lpstr>PowerPoint Presentation</vt:lpstr>
      <vt:lpstr>Treatment</vt:lpstr>
      <vt:lpstr>Effect of Antihypertensive Medication on Cerebral Small Vessel Disease:  A Systematic Review and Meta-Analysis Tessa van Middelaar, MD, Tanja E. Argillander, MD, Floris H.B.M. Schreuder, MD, Jaap Deinum, PhD, Edo Richard, PhD, and Catharina J.M. Klijn Stroke Volume 49, Number 6          https://doi.org/10.1161/STROKEAHA.118.021160 </vt:lpstr>
      <vt:lpstr>Look after your thinking skills (Age UK) </vt:lpstr>
      <vt:lpstr>Research trials</vt:lpstr>
      <vt:lpstr>68 years old man </vt:lpstr>
      <vt:lpstr>New Left posterior frontal infarct. Old Right MCA territory infarction (relatively large). This is involving the right frontal parietal and insular lobes. </vt:lpstr>
      <vt:lpstr>PowerPoint Presentation</vt:lpstr>
      <vt:lpstr>Acute left posterior frontal infarct on background of right fronto-insular infarct 29/5/25 Foix–Chavany–Marie syndrome </vt:lpstr>
      <vt:lpstr>PowerPoint Presentation</vt:lpstr>
      <vt:lpstr>PowerPoint Presentation</vt:lpstr>
      <vt:lpstr>Research</vt:lpstr>
      <vt:lpstr>St George’s Hospital Guidelines </vt:lpstr>
      <vt:lpstr>PowerPoint Presentation</vt:lpstr>
      <vt:lpstr> Post stroke psychiatric disorders </vt:lpstr>
      <vt:lpstr>Acute confusional state</vt:lpstr>
      <vt:lpstr>Complication and comorbidities</vt:lpstr>
      <vt:lpstr>PowerPoint Presentation</vt:lpstr>
      <vt:lpstr>Poststroke psychosis: a systematic review Stangeland H, Orgeta V, Bell V Poststroke psychosis: a systematic review Journal of Neurology, Neurosurgery &amp; Psychiatry 2018;89:879-885. http://orcid.org/0000-0001-8616-4847 </vt:lpstr>
      <vt:lpstr> Poststroke psychosis: a systematic review Stangeland H, Orgeta V, Bell V Journal of Neurology, Neurosurgery &amp; Psychiatry 2018;89:879-885. http://orcid.org/0000-0001-8616-4847 </vt:lpstr>
      <vt:lpstr>PowerPoint Presentation</vt:lpstr>
      <vt:lpstr>PowerPoint Presentation</vt:lpstr>
      <vt:lpstr>Atypical Antipsychotics and Risk of Cerebrovascular Accidents Nathan Herrmann, M.D., F.R.C.P.C., Muhammad Mamdani, Pharm.D., M.A., M.P.H., and Krista L. Lanctôt, Ph.D.Authors Info &amp; Affiliations Publication: American Journal of Psychiatry Volume 161, Number 6 https://doi.org/10.1176/appi.ajp.161.6.1113 </vt:lpstr>
      <vt:lpstr>Delirium</vt:lpstr>
      <vt:lpstr>Peduncular hallucinosis of Lhermitte</vt:lpstr>
      <vt:lpstr>Apathy and abulia</vt:lpstr>
      <vt:lpstr>References</vt:lpstr>
      <vt:lpstr>Thank you 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Stroke</dc:title>
  <dc:creator>Youssif</dc:creator>
  <cp:lastModifiedBy>Gary Shanley</cp:lastModifiedBy>
  <cp:revision>50</cp:revision>
  <dcterms:created xsi:type="dcterms:W3CDTF">2026-04-20T13:05:36Z</dcterms:created>
  <dcterms:modified xsi:type="dcterms:W3CDTF">2026-04-27T10:05:21Z</dcterms:modified>
</cp:coreProperties>
</file>