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" ContentType="application/vnd.ms-exce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4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5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70"/>
  </p:notesMasterIdLst>
  <p:handoutMasterIdLst>
    <p:handoutMasterId r:id="rId71"/>
  </p:handoutMasterIdLst>
  <p:sldIdLst>
    <p:sldId id="257" r:id="rId2"/>
    <p:sldId id="2147475037" r:id="rId3"/>
    <p:sldId id="279" r:id="rId4"/>
    <p:sldId id="2147475023" r:id="rId5"/>
    <p:sldId id="286" r:id="rId6"/>
    <p:sldId id="284" r:id="rId7"/>
    <p:sldId id="283" r:id="rId8"/>
    <p:sldId id="287" r:id="rId9"/>
    <p:sldId id="288" r:id="rId10"/>
    <p:sldId id="2147475021" r:id="rId11"/>
    <p:sldId id="290" r:id="rId12"/>
    <p:sldId id="296" r:id="rId13"/>
    <p:sldId id="295" r:id="rId14"/>
    <p:sldId id="2147475033" r:id="rId15"/>
    <p:sldId id="293" r:id="rId16"/>
    <p:sldId id="292" r:id="rId17"/>
    <p:sldId id="277" r:id="rId18"/>
    <p:sldId id="278" r:id="rId19"/>
    <p:sldId id="297" r:id="rId20"/>
    <p:sldId id="300" r:id="rId21"/>
    <p:sldId id="260" r:id="rId22"/>
    <p:sldId id="264" r:id="rId23"/>
    <p:sldId id="294" r:id="rId24"/>
    <p:sldId id="291" r:id="rId25"/>
    <p:sldId id="289" r:id="rId26"/>
    <p:sldId id="282" r:id="rId27"/>
    <p:sldId id="301" r:id="rId28"/>
    <p:sldId id="2147475034" r:id="rId29"/>
    <p:sldId id="2147475035" r:id="rId30"/>
    <p:sldId id="261" r:id="rId31"/>
    <p:sldId id="285" r:id="rId32"/>
    <p:sldId id="298" r:id="rId33"/>
    <p:sldId id="263" r:id="rId34"/>
    <p:sldId id="269" r:id="rId35"/>
    <p:sldId id="2147475024" r:id="rId36"/>
    <p:sldId id="2147475017" r:id="rId37"/>
    <p:sldId id="2147475019" r:id="rId38"/>
    <p:sldId id="2147475018" r:id="rId39"/>
    <p:sldId id="305" r:id="rId40"/>
    <p:sldId id="303" r:id="rId41"/>
    <p:sldId id="302" r:id="rId42"/>
    <p:sldId id="2147475022" r:id="rId43"/>
    <p:sldId id="304" r:id="rId44"/>
    <p:sldId id="2147475025" r:id="rId45"/>
    <p:sldId id="2147475041" r:id="rId46"/>
    <p:sldId id="2147475042" r:id="rId47"/>
    <p:sldId id="2147475043" r:id="rId48"/>
    <p:sldId id="2147475026" r:id="rId49"/>
    <p:sldId id="2147475027" r:id="rId50"/>
    <p:sldId id="2147475028" r:id="rId51"/>
    <p:sldId id="2147475029" r:id="rId52"/>
    <p:sldId id="2147475044" r:id="rId53"/>
    <p:sldId id="2147475045" r:id="rId54"/>
    <p:sldId id="266" r:id="rId55"/>
    <p:sldId id="2147475036" r:id="rId56"/>
    <p:sldId id="270" r:id="rId57"/>
    <p:sldId id="2147475020" r:id="rId58"/>
    <p:sldId id="2147475040" r:id="rId59"/>
    <p:sldId id="272" r:id="rId60"/>
    <p:sldId id="2147475038" r:id="rId61"/>
    <p:sldId id="271" r:id="rId62"/>
    <p:sldId id="274" r:id="rId63"/>
    <p:sldId id="280" r:id="rId64"/>
    <p:sldId id="2147475031" r:id="rId65"/>
    <p:sldId id="275" r:id="rId66"/>
    <p:sldId id="273" r:id="rId67"/>
    <p:sldId id="2147475030" r:id="rId68"/>
    <p:sldId id="2147475039" r:id="rId69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864" userDrawn="1">
          <p15:clr>
            <a:srgbClr val="A4A3A4"/>
          </p15:clr>
        </p15:guide>
        <p15:guide id="5" pos="3839">
          <p15:clr>
            <a:srgbClr val="A4A3A4"/>
          </p15:clr>
        </p15:guide>
        <p15:guide id="6" pos="1007">
          <p15:clr>
            <a:srgbClr val="A4A3A4"/>
          </p15:clr>
        </p15:guide>
        <p15:guide id="7" pos="717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569FF8D-9549-4261-8CE1-403F080D7667}" v="466" dt="2026-04-27T20:50:32.865"/>
  </p1510:revLst>
</p1510:revInfo>
</file>

<file path=ppt/tableStyles.xml><?xml version="1.0" encoding="utf-8"?>
<a:tblStyleLst xmlns:a="http://schemas.openxmlformats.org/drawingml/2006/main" def="{FABFCF23-3B69-468F-B69F-88F6DE6A72F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2838BEF-8BB2-4498-84A7-C5851F593DF1}" styleName="Medium Style 4 –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7240" autoAdjust="0"/>
  </p:normalViewPr>
  <p:slideViewPr>
    <p:cSldViewPr showGuides="1">
      <p:cViewPr>
        <p:scale>
          <a:sx n="57" d="100"/>
          <a:sy n="57" d="100"/>
        </p:scale>
        <p:origin x="36" y="40"/>
      </p:cViewPr>
      <p:guideLst>
        <p:guide orient="horz" pos="2160"/>
        <p:guide orient="horz" pos="1008"/>
        <p:guide orient="horz" pos="3888"/>
        <p:guide orient="horz" pos="864"/>
        <p:guide pos="3839"/>
        <p:guide pos="1007"/>
        <p:guide pos="717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howGuides="1">
      <p:cViewPr varScale="1">
        <p:scale>
          <a:sx n="76" d="100"/>
          <a:sy n="76" d="100"/>
        </p:scale>
        <p:origin x="2562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microsoft.com/office/2015/10/relationships/revisionInfo" Target="revisionInfo.xml"/><Relationship Id="rId7" Type="http://schemas.openxmlformats.org/officeDocument/2006/relationships/slide" Target="slides/slide6.xml"/><Relationship Id="rId71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Items dispenced</c:v>
                </c:pt>
              </c:strCache>
            </c:strRef>
          </c:tx>
          <c:spPr>
            <a:ln w="25400" cap="rnd">
              <a:solidFill>
                <a:schemeClr val="lt1"/>
              </a:solidFill>
              <a:round/>
            </a:ln>
            <a:effectLst>
              <a:outerShdw dist="25400" dir="2700000" algn="tl" rotWithShape="0">
                <a:schemeClr val="accent1"/>
              </a:outerShdw>
            </a:effectLst>
          </c:spPr>
          <c:marker>
            <c:symbol val="none"/>
          </c:marker>
          <c:dLbls>
            <c:spPr>
              <a:solidFill>
                <a:schemeClr val="accent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2015/2016</c:v>
                </c:pt>
                <c:pt idx="1">
                  <c:v>2016/2017</c:v>
                </c:pt>
                <c:pt idx="2">
                  <c:v>2017/2018</c:v>
                </c:pt>
                <c:pt idx="3">
                  <c:v>2018/2019</c:v>
                </c:pt>
                <c:pt idx="4">
                  <c:v>2019/2020</c:v>
                </c:pt>
                <c:pt idx="5">
                  <c:v>2020/2021</c:v>
                </c:pt>
                <c:pt idx="6">
                  <c:v>2021/2022</c:v>
                </c:pt>
                <c:pt idx="7">
                  <c:v>2022/2023</c:v>
                </c:pt>
                <c:pt idx="8">
                  <c:v>2023/2024</c:v>
                </c:pt>
                <c:pt idx="9">
                  <c:v>2024/2025</c:v>
                </c:pt>
              </c:strCache>
            </c:strRef>
          </c:cat>
          <c:val>
            <c:numRef>
              <c:f>Sheet1!$B$2:$B$11</c:f>
              <c:numCache>
                <c:formatCode>#,##0</c:formatCode>
                <c:ptCount val="10"/>
                <c:pt idx="0">
                  <c:v>995000000</c:v>
                </c:pt>
                <c:pt idx="1">
                  <c:v>1016000000</c:v>
                </c:pt>
                <c:pt idx="2">
                  <c:v>1013000000</c:v>
                </c:pt>
                <c:pt idx="3">
                  <c:v>1015000000</c:v>
                </c:pt>
                <c:pt idx="4">
                  <c:v>1036000000</c:v>
                </c:pt>
                <c:pt idx="5">
                  <c:v>1017000000</c:v>
                </c:pt>
                <c:pt idx="6">
                  <c:v>1043000000</c:v>
                </c:pt>
                <c:pt idx="7">
                  <c:v>1079000000</c:v>
                </c:pt>
                <c:pt idx="8">
                  <c:v>1113000000</c:v>
                </c:pt>
                <c:pt idx="9">
                  <c:v>1156000000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7D3-4D24-94C2-1215DA1B62C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gradFill>
                <a:gsLst>
                  <a:gs pos="0">
                    <a:schemeClr val="lt1"/>
                  </a:gs>
                  <a:gs pos="100000">
                    <a:schemeClr val="lt1">
                      <a:alpha val="0"/>
                    </a:schemeClr>
                  </a:gs>
                </a:gsLst>
                <a:lin ang="5400000" scaled="0"/>
              </a:gradFill>
              <a:round/>
            </a:ln>
            <a:effectLst/>
          </c:spPr>
        </c:dropLines>
        <c:smooth val="0"/>
        <c:axId val="1081776127"/>
        <c:axId val="1081776607"/>
      </c:lineChart>
      <c:catAx>
        <c:axId val="10817761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3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81776607"/>
        <c:crosses val="autoZero"/>
        <c:auto val="1"/>
        <c:lblAlgn val="ctr"/>
        <c:lblOffset val="100"/>
        <c:noMultiLvlLbl val="0"/>
      </c:catAx>
      <c:valAx>
        <c:axId val="1081776607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0817761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accent1"/>
    </a:solidFill>
    <a:ln w="9525" cap="flat" cmpd="sng" algn="ctr">
      <a:solidFill>
        <a:schemeClr val="lt1">
          <a:lumMod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2000"/>
              <a:t>%</a:t>
            </a:r>
            <a:r>
              <a:rPr lang="en-GB" sz="2000" baseline="0"/>
              <a:t> affected over age 65 by 2035</a:t>
            </a:r>
            <a:endParaRPr lang="en-GB" sz="20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GB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Sheet1!$R$29:$R$33</c:f>
              <c:strCache>
                <c:ptCount val="5"/>
                <c:pt idx="0">
                  <c:v>Arthritis</c:v>
                </c:pt>
                <c:pt idx="1">
                  <c:v>Hypertension</c:v>
                </c:pt>
                <c:pt idx="2">
                  <c:v>Respiratory Disease</c:v>
                </c:pt>
                <c:pt idx="3">
                  <c:v>Cancer</c:v>
                </c:pt>
                <c:pt idx="4">
                  <c:v>Diabetes</c:v>
                </c:pt>
              </c:strCache>
            </c:strRef>
          </c:cat>
          <c:val>
            <c:numRef>
              <c:f>Sheet1!$S$29:$S$33</c:f>
              <c:numCache>
                <c:formatCode>0.00%</c:formatCode>
                <c:ptCount val="5"/>
                <c:pt idx="0">
                  <c:v>0.626</c:v>
                </c:pt>
                <c:pt idx="1">
                  <c:v>0.55900000000000005</c:v>
                </c:pt>
                <c:pt idx="2">
                  <c:v>0.24399999999999999</c:v>
                </c:pt>
                <c:pt idx="3">
                  <c:v>0.23699999999999999</c:v>
                </c:pt>
                <c:pt idx="4">
                  <c:v>0.216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7C-4202-9CC6-2532578E2A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81783807"/>
        <c:axId val="1081790047"/>
      </c:barChart>
      <c:catAx>
        <c:axId val="10817838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81790047"/>
        <c:crosses val="autoZero"/>
        <c:auto val="1"/>
        <c:lblAlgn val="ctr"/>
        <c:lblOffset val="100"/>
        <c:noMultiLvlLbl val="0"/>
      </c:catAx>
      <c:valAx>
        <c:axId val="10817900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817838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8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spc="3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lt1">
            <a:lumMod val="85000"/>
          </a:schemeClr>
        </a:solidFill>
        <a:round/>
      </a:ln>
    </cs:spPr>
    <cs:defRPr sz="1330" kern="1200"/>
  </cs:chartArea>
  <cs:dataLabel>
    <cs:lnRef idx="0"/>
    <cs:fillRef idx="0">
      <cs:styleClr val="0"/>
    </cs:fillRef>
    <cs:effectRef idx="0"/>
    <cs:fontRef idx="minor">
      <a:schemeClr val="lt1"/>
    </cs:fontRef>
    <cs:spPr>
      <a:solidFill>
        <a:schemeClr val="phClr"/>
      </a:solidFill>
    </cs:spPr>
    <cs:defRPr sz="1197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25400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lt1"/>
            </a:gs>
            <a:gs pos="100000">
              <a:schemeClr val="lt1">
                <a:alpha val="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svg"/><Relationship Id="rId1" Type="http://schemas.openxmlformats.org/officeDocument/2006/relationships/image" Target="../media/image8.svg"/><Relationship Id="rId4" Type="http://schemas.openxmlformats.org/officeDocument/2006/relationships/image" Target="../media/image11.sv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svg"/><Relationship Id="rId1" Type="http://schemas.openxmlformats.org/officeDocument/2006/relationships/image" Target="../media/image22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svg"/><Relationship Id="rId1" Type="http://schemas.openxmlformats.org/officeDocument/2006/relationships/image" Target="../media/image8.svg"/><Relationship Id="rId4" Type="http://schemas.openxmlformats.org/officeDocument/2006/relationships/image" Target="../media/image11.sv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svg"/><Relationship Id="rId1" Type="http://schemas.openxmlformats.org/officeDocument/2006/relationships/image" Target="../media/image2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0A266B-1FCC-4DF6-9E5D-93578F96E975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FECA8B3-F34C-4915-83E9-F34565D780D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/>
            <a:t>Why does polypharmacy happen and the main issues / problems</a:t>
          </a:r>
          <a:endParaRPr lang="en-US"/>
        </a:p>
      </dgm:t>
    </dgm:pt>
    <dgm:pt modelId="{D3FAA98C-4E01-4C20-9E01-2A50B786F5BA}" type="parTrans" cxnId="{80CAF14B-D538-4976-9CC2-8126B5A63616}">
      <dgm:prSet/>
      <dgm:spPr/>
      <dgm:t>
        <a:bodyPr/>
        <a:lstStyle/>
        <a:p>
          <a:endParaRPr lang="en-US"/>
        </a:p>
      </dgm:t>
    </dgm:pt>
    <dgm:pt modelId="{69ECDE38-18BB-43B0-919C-650F2484F298}" type="sibTrans" cxnId="{80CAF14B-D538-4976-9CC2-8126B5A63616}">
      <dgm:prSet/>
      <dgm:spPr/>
      <dgm:t>
        <a:bodyPr/>
        <a:lstStyle/>
        <a:p>
          <a:endParaRPr lang="en-US"/>
        </a:p>
      </dgm:t>
    </dgm:pt>
    <dgm:pt modelId="{5566F897-BAC9-465A-BE51-ABBA1FC50643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/>
            <a:t>Why older people are more affected</a:t>
          </a:r>
          <a:endParaRPr lang="en-US"/>
        </a:p>
      </dgm:t>
    </dgm:pt>
    <dgm:pt modelId="{D9A1FE91-5653-4CCF-A0F8-B8A38CC95136}" type="parTrans" cxnId="{C4EFD4C4-C03E-4AC5-BBA4-8B40CB2EA530}">
      <dgm:prSet/>
      <dgm:spPr/>
      <dgm:t>
        <a:bodyPr/>
        <a:lstStyle/>
        <a:p>
          <a:endParaRPr lang="en-US"/>
        </a:p>
      </dgm:t>
    </dgm:pt>
    <dgm:pt modelId="{F7CAFDEF-96DC-40A9-92AF-580C2E1FA677}" type="sibTrans" cxnId="{C4EFD4C4-C03E-4AC5-BBA4-8B40CB2EA530}">
      <dgm:prSet/>
      <dgm:spPr/>
      <dgm:t>
        <a:bodyPr/>
        <a:lstStyle/>
        <a:p>
          <a:endParaRPr lang="en-US"/>
        </a:p>
      </dgm:t>
    </dgm:pt>
    <dgm:pt modelId="{8A5E9E35-2E10-4FE0-A3D2-6B5CF97293ED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/>
            <a:t>Some case examples</a:t>
          </a:r>
          <a:endParaRPr lang="en-US"/>
        </a:p>
      </dgm:t>
    </dgm:pt>
    <dgm:pt modelId="{A8C0F7F8-4952-4AFD-A711-2697B24FB977}" type="parTrans" cxnId="{199E5922-F05E-4ECB-B8B5-B4854F311BBF}">
      <dgm:prSet/>
      <dgm:spPr/>
      <dgm:t>
        <a:bodyPr/>
        <a:lstStyle/>
        <a:p>
          <a:endParaRPr lang="en-US"/>
        </a:p>
      </dgm:t>
    </dgm:pt>
    <dgm:pt modelId="{14D41773-5ACD-4797-9D5B-7A75A251E124}" type="sibTrans" cxnId="{199E5922-F05E-4ECB-B8B5-B4854F311BBF}">
      <dgm:prSet/>
      <dgm:spPr/>
      <dgm:t>
        <a:bodyPr/>
        <a:lstStyle/>
        <a:p>
          <a:endParaRPr lang="en-US"/>
        </a:p>
      </dgm:t>
    </dgm:pt>
    <dgm:pt modelId="{123EC2EA-1C72-4AE5-907A-F1267FC50469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/>
            <a:t>Tips and tools to reduce polypharmacy</a:t>
          </a:r>
          <a:endParaRPr lang="en-US"/>
        </a:p>
      </dgm:t>
    </dgm:pt>
    <dgm:pt modelId="{8E2F677D-2065-44DA-952D-A7FD82C61542}" type="parTrans" cxnId="{B88A8B70-43CF-4509-B7ED-F9FE57292ACE}">
      <dgm:prSet/>
      <dgm:spPr/>
      <dgm:t>
        <a:bodyPr/>
        <a:lstStyle/>
        <a:p>
          <a:endParaRPr lang="en-US"/>
        </a:p>
      </dgm:t>
    </dgm:pt>
    <dgm:pt modelId="{02BD8E0D-88A3-4411-94E5-2227DAD75786}" type="sibTrans" cxnId="{B88A8B70-43CF-4509-B7ED-F9FE57292ACE}">
      <dgm:prSet/>
      <dgm:spPr/>
      <dgm:t>
        <a:bodyPr/>
        <a:lstStyle/>
        <a:p>
          <a:endParaRPr lang="en-US"/>
        </a:p>
      </dgm:t>
    </dgm:pt>
    <dgm:pt modelId="{4586AD2A-58A2-4BE0-AC3F-F56A0B5F246A}" type="pres">
      <dgm:prSet presAssocID="{2D0A266B-1FCC-4DF6-9E5D-93578F96E975}" presName="root" presStyleCnt="0">
        <dgm:presLayoutVars>
          <dgm:dir/>
          <dgm:resizeHandles val="exact"/>
        </dgm:presLayoutVars>
      </dgm:prSet>
      <dgm:spPr/>
    </dgm:pt>
    <dgm:pt modelId="{3B184F4B-1D64-4EC7-87F9-996A4D8BBE1D}" type="pres">
      <dgm:prSet presAssocID="{6FECA8B3-F34C-4915-83E9-F34565D780D2}" presName="compNode" presStyleCnt="0"/>
      <dgm:spPr/>
    </dgm:pt>
    <dgm:pt modelId="{F85D0D43-7F97-4391-A367-3EC6A56B1FA5}" type="pres">
      <dgm:prSet presAssocID="{6FECA8B3-F34C-4915-83E9-F34565D780D2}" presName="iconBgRect" presStyleLbl="bgShp" presStyleIdx="0" presStyleCnt="4"/>
      <dgm:spPr/>
    </dgm:pt>
    <dgm:pt modelId="{E221A162-EA2E-4942-BE7C-782E54AC6739}" type="pres">
      <dgm:prSet presAssocID="{6FECA8B3-F34C-4915-83E9-F34565D780D2}" presName="iconRect" presStyleLbl="node1" presStyleIdx="0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edicine"/>
        </a:ext>
      </dgm:extLst>
    </dgm:pt>
    <dgm:pt modelId="{4986215D-0ADF-43F4-A45B-0CEF7B2118D4}" type="pres">
      <dgm:prSet presAssocID="{6FECA8B3-F34C-4915-83E9-F34565D780D2}" presName="spaceRect" presStyleCnt="0"/>
      <dgm:spPr/>
    </dgm:pt>
    <dgm:pt modelId="{F4EC868B-4997-4A19-8A1A-8C71A20A45D9}" type="pres">
      <dgm:prSet presAssocID="{6FECA8B3-F34C-4915-83E9-F34565D780D2}" presName="textRect" presStyleLbl="revTx" presStyleIdx="0" presStyleCnt="4">
        <dgm:presLayoutVars>
          <dgm:chMax val="1"/>
          <dgm:chPref val="1"/>
        </dgm:presLayoutVars>
      </dgm:prSet>
      <dgm:spPr/>
    </dgm:pt>
    <dgm:pt modelId="{BCE01B38-8C13-492B-AD53-80EA1BBEC930}" type="pres">
      <dgm:prSet presAssocID="{69ECDE38-18BB-43B0-919C-650F2484F298}" presName="sibTrans" presStyleCnt="0"/>
      <dgm:spPr/>
    </dgm:pt>
    <dgm:pt modelId="{6373397F-2469-4072-A939-01E956157777}" type="pres">
      <dgm:prSet presAssocID="{5566F897-BAC9-465A-BE51-ABBA1FC50643}" presName="compNode" presStyleCnt="0"/>
      <dgm:spPr/>
    </dgm:pt>
    <dgm:pt modelId="{62CA5134-F0CF-4E7B-8F27-229F88093565}" type="pres">
      <dgm:prSet presAssocID="{5566F897-BAC9-465A-BE51-ABBA1FC50643}" presName="iconBgRect" presStyleLbl="bgShp" presStyleIdx="1" presStyleCnt="4"/>
      <dgm:spPr/>
    </dgm:pt>
    <dgm:pt modelId="{51F1B8DE-820E-4B45-94EB-54D259AC4207}" type="pres">
      <dgm:prSet presAssocID="{5566F897-BAC9-465A-BE51-ABBA1FC50643}" presName="iconRect" presStyleLbl="node1" presStyleIdx="1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erson with Cane"/>
        </a:ext>
      </dgm:extLst>
    </dgm:pt>
    <dgm:pt modelId="{71B98FD7-C7B4-4037-A692-FE3C30EE6DF5}" type="pres">
      <dgm:prSet presAssocID="{5566F897-BAC9-465A-BE51-ABBA1FC50643}" presName="spaceRect" presStyleCnt="0"/>
      <dgm:spPr/>
    </dgm:pt>
    <dgm:pt modelId="{BB34D175-CE01-4CE2-BEE9-95F57BE4F370}" type="pres">
      <dgm:prSet presAssocID="{5566F897-BAC9-465A-BE51-ABBA1FC50643}" presName="textRect" presStyleLbl="revTx" presStyleIdx="1" presStyleCnt="4">
        <dgm:presLayoutVars>
          <dgm:chMax val="1"/>
          <dgm:chPref val="1"/>
        </dgm:presLayoutVars>
      </dgm:prSet>
      <dgm:spPr/>
    </dgm:pt>
    <dgm:pt modelId="{EE8077F2-DE94-4C08-BFFA-10F91FF605B2}" type="pres">
      <dgm:prSet presAssocID="{F7CAFDEF-96DC-40A9-92AF-580C2E1FA677}" presName="sibTrans" presStyleCnt="0"/>
      <dgm:spPr/>
    </dgm:pt>
    <dgm:pt modelId="{692ADC29-760D-454E-946E-7E2F687B3BF7}" type="pres">
      <dgm:prSet presAssocID="{8A5E9E35-2E10-4FE0-A3D2-6B5CF97293ED}" presName="compNode" presStyleCnt="0"/>
      <dgm:spPr/>
    </dgm:pt>
    <dgm:pt modelId="{FA2E7033-C625-428E-A030-742BD1683ACF}" type="pres">
      <dgm:prSet presAssocID="{8A5E9E35-2E10-4FE0-A3D2-6B5CF97293ED}" presName="iconBgRect" presStyleLbl="bgShp" presStyleIdx="2" presStyleCnt="4"/>
      <dgm:spPr/>
    </dgm:pt>
    <dgm:pt modelId="{2D56F3A9-B2D3-4BB7-9B8A-65611A65F4EC}" type="pres">
      <dgm:prSet presAssocID="{8A5E9E35-2E10-4FE0-A3D2-6B5CF97293ED}" presName="iconRect" presStyleLbl="node1" presStyleIdx="2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ick"/>
        </a:ext>
      </dgm:extLst>
    </dgm:pt>
    <dgm:pt modelId="{95995610-DCBC-47C1-8BB7-5B5948C206D1}" type="pres">
      <dgm:prSet presAssocID="{8A5E9E35-2E10-4FE0-A3D2-6B5CF97293ED}" presName="spaceRect" presStyleCnt="0"/>
      <dgm:spPr/>
    </dgm:pt>
    <dgm:pt modelId="{C369A08F-8BBE-400B-A972-971ACF9620C1}" type="pres">
      <dgm:prSet presAssocID="{8A5E9E35-2E10-4FE0-A3D2-6B5CF97293ED}" presName="textRect" presStyleLbl="revTx" presStyleIdx="2" presStyleCnt="4">
        <dgm:presLayoutVars>
          <dgm:chMax val="1"/>
          <dgm:chPref val="1"/>
        </dgm:presLayoutVars>
      </dgm:prSet>
      <dgm:spPr/>
    </dgm:pt>
    <dgm:pt modelId="{04019E7C-669D-41B8-B4AB-A7EE921063F8}" type="pres">
      <dgm:prSet presAssocID="{14D41773-5ACD-4797-9D5B-7A75A251E124}" presName="sibTrans" presStyleCnt="0"/>
      <dgm:spPr/>
    </dgm:pt>
    <dgm:pt modelId="{0E5C3BD2-8E82-4E14-A0F3-27A2FEFDBD2D}" type="pres">
      <dgm:prSet presAssocID="{123EC2EA-1C72-4AE5-907A-F1267FC50469}" presName="compNode" presStyleCnt="0"/>
      <dgm:spPr/>
    </dgm:pt>
    <dgm:pt modelId="{0478FB5D-7F84-4A1D-938D-AFAF437BEB0A}" type="pres">
      <dgm:prSet presAssocID="{123EC2EA-1C72-4AE5-907A-F1267FC50469}" presName="iconBgRect" presStyleLbl="bgShp" presStyleIdx="3" presStyleCnt="4"/>
      <dgm:spPr/>
    </dgm:pt>
    <dgm:pt modelId="{5DB40742-BEC6-49CD-8EFC-3748A5C66FC8}" type="pres">
      <dgm:prSet presAssocID="{123EC2EA-1C72-4AE5-907A-F1267FC50469}" presName="iconRect" presStyleLbl="node1" presStyleIdx="3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Needle"/>
        </a:ext>
      </dgm:extLst>
    </dgm:pt>
    <dgm:pt modelId="{D093DA0A-7520-4AE8-BAFC-2AE59701D511}" type="pres">
      <dgm:prSet presAssocID="{123EC2EA-1C72-4AE5-907A-F1267FC50469}" presName="spaceRect" presStyleCnt="0"/>
      <dgm:spPr/>
    </dgm:pt>
    <dgm:pt modelId="{85CBDC4F-249C-4EC0-8988-8834934E3C9F}" type="pres">
      <dgm:prSet presAssocID="{123EC2EA-1C72-4AE5-907A-F1267FC50469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199E5922-F05E-4ECB-B8B5-B4854F311BBF}" srcId="{2D0A266B-1FCC-4DF6-9E5D-93578F96E975}" destId="{8A5E9E35-2E10-4FE0-A3D2-6B5CF97293ED}" srcOrd="2" destOrd="0" parTransId="{A8C0F7F8-4952-4AFD-A711-2697B24FB977}" sibTransId="{14D41773-5ACD-4797-9D5B-7A75A251E124}"/>
    <dgm:cxn modelId="{0157D263-567E-4C88-A780-A4B4AD552F55}" type="presOf" srcId="{6FECA8B3-F34C-4915-83E9-F34565D780D2}" destId="{F4EC868B-4997-4A19-8A1A-8C71A20A45D9}" srcOrd="0" destOrd="0" presId="urn:microsoft.com/office/officeart/2018/5/layout/IconCircleLabelList"/>
    <dgm:cxn modelId="{756FCD64-3C16-4A74-80B5-76A898755E15}" type="presOf" srcId="{8A5E9E35-2E10-4FE0-A3D2-6B5CF97293ED}" destId="{C369A08F-8BBE-400B-A972-971ACF9620C1}" srcOrd="0" destOrd="0" presId="urn:microsoft.com/office/officeart/2018/5/layout/IconCircleLabelList"/>
    <dgm:cxn modelId="{80CAF14B-D538-4976-9CC2-8126B5A63616}" srcId="{2D0A266B-1FCC-4DF6-9E5D-93578F96E975}" destId="{6FECA8B3-F34C-4915-83E9-F34565D780D2}" srcOrd="0" destOrd="0" parTransId="{D3FAA98C-4E01-4C20-9E01-2A50B786F5BA}" sibTransId="{69ECDE38-18BB-43B0-919C-650F2484F298}"/>
    <dgm:cxn modelId="{B88A8B70-43CF-4509-B7ED-F9FE57292ACE}" srcId="{2D0A266B-1FCC-4DF6-9E5D-93578F96E975}" destId="{123EC2EA-1C72-4AE5-907A-F1267FC50469}" srcOrd="3" destOrd="0" parTransId="{8E2F677D-2065-44DA-952D-A7FD82C61542}" sibTransId="{02BD8E0D-88A3-4411-94E5-2227DAD75786}"/>
    <dgm:cxn modelId="{14CB3953-A891-4ED4-B99D-1B8394A86F4D}" type="presOf" srcId="{123EC2EA-1C72-4AE5-907A-F1267FC50469}" destId="{85CBDC4F-249C-4EC0-8988-8834934E3C9F}" srcOrd="0" destOrd="0" presId="urn:microsoft.com/office/officeart/2018/5/layout/IconCircleLabelList"/>
    <dgm:cxn modelId="{C529D08E-7337-4766-ABF3-D7C56B5EC780}" type="presOf" srcId="{5566F897-BAC9-465A-BE51-ABBA1FC50643}" destId="{BB34D175-CE01-4CE2-BEE9-95F57BE4F370}" srcOrd="0" destOrd="0" presId="urn:microsoft.com/office/officeart/2018/5/layout/IconCircleLabelList"/>
    <dgm:cxn modelId="{109C6CC3-89B2-4E3D-A2AE-339F1DC09C68}" type="presOf" srcId="{2D0A266B-1FCC-4DF6-9E5D-93578F96E975}" destId="{4586AD2A-58A2-4BE0-AC3F-F56A0B5F246A}" srcOrd="0" destOrd="0" presId="urn:microsoft.com/office/officeart/2018/5/layout/IconCircleLabelList"/>
    <dgm:cxn modelId="{C4EFD4C4-C03E-4AC5-BBA4-8B40CB2EA530}" srcId="{2D0A266B-1FCC-4DF6-9E5D-93578F96E975}" destId="{5566F897-BAC9-465A-BE51-ABBA1FC50643}" srcOrd="1" destOrd="0" parTransId="{D9A1FE91-5653-4CCF-A0F8-B8A38CC95136}" sibTransId="{F7CAFDEF-96DC-40A9-92AF-580C2E1FA677}"/>
    <dgm:cxn modelId="{42CB1AE7-E382-41AC-9B66-05788B7CF439}" type="presParOf" srcId="{4586AD2A-58A2-4BE0-AC3F-F56A0B5F246A}" destId="{3B184F4B-1D64-4EC7-87F9-996A4D8BBE1D}" srcOrd="0" destOrd="0" presId="urn:microsoft.com/office/officeart/2018/5/layout/IconCircleLabelList"/>
    <dgm:cxn modelId="{899F5AC7-A5C0-4AE2-82B9-D8E981618F2E}" type="presParOf" srcId="{3B184F4B-1D64-4EC7-87F9-996A4D8BBE1D}" destId="{F85D0D43-7F97-4391-A367-3EC6A56B1FA5}" srcOrd="0" destOrd="0" presId="urn:microsoft.com/office/officeart/2018/5/layout/IconCircleLabelList"/>
    <dgm:cxn modelId="{0435B897-82C5-4AE9-A4DD-43F373B68D71}" type="presParOf" srcId="{3B184F4B-1D64-4EC7-87F9-996A4D8BBE1D}" destId="{E221A162-EA2E-4942-BE7C-782E54AC6739}" srcOrd="1" destOrd="0" presId="urn:microsoft.com/office/officeart/2018/5/layout/IconCircleLabelList"/>
    <dgm:cxn modelId="{6289F64A-A456-4F1C-9F71-498A28E7ED2F}" type="presParOf" srcId="{3B184F4B-1D64-4EC7-87F9-996A4D8BBE1D}" destId="{4986215D-0ADF-43F4-A45B-0CEF7B2118D4}" srcOrd="2" destOrd="0" presId="urn:microsoft.com/office/officeart/2018/5/layout/IconCircleLabelList"/>
    <dgm:cxn modelId="{263F9D3A-0D02-4207-B0FB-BD47CA8A02EB}" type="presParOf" srcId="{3B184F4B-1D64-4EC7-87F9-996A4D8BBE1D}" destId="{F4EC868B-4997-4A19-8A1A-8C71A20A45D9}" srcOrd="3" destOrd="0" presId="urn:microsoft.com/office/officeart/2018/5/layout/IconCircleLabelList"/>
    <dgm:cxn modelId="{7FB46701-5A7E-47B2-BEDC-61A0B77B0E75}" type="presParOf" srcId="{4586AD2A-58A2-4BE0-AC3F-F56A0B5F246A}" destId="{BCE01B38-8C13-492B-AD53-80EA1BBEC930}" srcOrd="1" destOrd="0" presId="urn:microsoft.com/office/officeart/2018/5/layout/IconCircleLabelList"/>
    <dgm:cxn modelId="{4E280A94-6D59-407A-B93F-2FDBEF80B64A}" type="presParOf" srcId="{4586AD2A-58A2-4BE0-AC3F-F56A0B5F246A}" destId="{6373397F-2469-4072-A939-01E956157777}" srcOrd="2" destOrd="0" presId="urn:microsoft.com/office/officeart/2018/5/layout/IconCircleLabelList"/>
    <dgm:cxn modelId="{6F866B98-CF47-4D52-9675-0CB4ECBD6304}" type="presParOf" srcId="{6373397F-2469-4072-A939-01E956157777}" destId="{62CA5134-F0CF-4E7B-8F27-229F88093565}" srcOrd="0" destOrd="0" presId="urn:microsoft.com/office/officeart/2018/5/layout/IconCircleLabelList"/>
    <dgm:cxn modelId="{5CF8A7F7-1F9F-4154-8D23-10DB70106B24}" type="presParOf" srcId="{6373397F-2469-4072-A939-01E956157777}" destId="{51F1B8DE-820E-4B45-94EB-54D259AC4207}" srcOrd="1" destOrd="0" presId="urn:microsoft.com/office/officeart/2018/5/layout/IconCircleLabelList"/>
    <dgm:cxn modelId="{5AEAB3DB-92C8-4599-ABFB-91CC52A54DD4}" type="presParOf" srcId="{6373397F-2469-4072-A939-01E956157777}" destId="{71B98FD7-C7B4-4037-A692-FE3C30EE6DF5}" srcOrd="2" destOrd="0" presId="urn:microsoft.com/office/officeart/2018/5/layout/IconCircleLabelList"/>
    <dgm:cxn modelId="{B5C28E29-83F7-4353-AD1A-7DC6550CDE07}" type="presParOf" srcId="{6373397F-2469-4072-A939-01E956157777}" destId="{BB34D175-CE01-4CE2-BEE9-95F57BE4F370}" srcOrd="3" destOrd="0" presId="urn:microsoft.com/office/officeart/2018/5/layout/IconCircleLabelList"/>
    <dgm:cxn modelId="{3066E505-E77F-41C1-B9BE-2A8EAE1BBD31}" type="presParOf" srcId="{4586AD2A-58A2-4BE0-AC3F-F56A0B5F246A}" destId="{EE8077F2-DE94-4C08-BFFA-10F91FF605B2}" srcOrd="3" destOrd="0" presId="urn:microsoft.com/office/officeart/2018/5/layout/IconCircleLabelList"/>
    <dgm:cxn modelId="{F0CFBE6B-DE34-434E-AB1A-392C305ACC44}" type="presParOf" srcId="{4586AD2A-58A2-4BE0-AC3F-F56A0B5F246A}" destId="{692ADC29-760D-454E-946E-7E2F687B3BF7}" srcOrd="4" destOrd="0" presId="urn:microsoft.com/office/officeart/2018/5/layout/IconCircleLabelList"/>
    <dgm:cxn modelId="{9B561470-8B60-4457-A9BE-F8A468A8BEDE}" type="presParOf" srcId="{692ADC29-760D-454E-946E-7E2F687B3BF7}" destId="{FA2E7033-C625-428E-A030-742BD1683ACF}" srcOrd="0" destOrd="0" presId="urn:microsoft.com/office/officeart/2018/5/layout/IconCircleLabelList"/>
    <dgm:cxn modelId="{009444DA-A287-460D-AA1D-292FDCACA127}" type="presParOf" srcId="{692ADC29-760D-454E-946E-7E2F687B3BF7}" destId="{2D56F3A9-B2D3-4BB7-9B8A-65611A65F4EC}" srcOrd="1" destOrd="0" presId="urn:microsoft.com/office/officeart/2018/5/layout/IconCircleLabelList"/>
    <dgm:cxn modelId="{1AA4E88B-3E30-4AE0-A0AB-F10480554FDF}" type="presParOf" srcId="{692ADC29-760D-454E-946E-7E2F687B3BF7}" destId="{95995610-DCBC-47C1-8BB7-5B5948C206D1}" srcOrd="2" destOrd="0" presId="urn:microsoft.com/office/officeart/2018/5/layout/IconCircleLabelList"/>
    <dgm:cxn modelId="{BBC01E00-E30F-48E6-B6A1-CDC34A7CA530}" type="presParOf" srcId="{692ADC29-760D-454E-946E-7E2F687B3BF7}" destId="{C369A08F-8BBE-400B-A972-971ACF9620C1}" srcOrd="3" destOrd="0" presId="urn:microsoft.com/office/officeart/2018/5/layout/IconCircleLabelList"/>
    <dgm:cxn modelId="{39B65431-4454-45E4-A9DC-15A8710E9DF9}" type="presParOf" srcId="{4586AD2A-58A2-4BE0-AC3F-F56A0B5F246A}" destId="{04019E7C-669D-41B8-B4AB-A7EE921063F8}" srcOrd="5" destOrd="0" presId="urn:microsoft.com/office/officeart/2018/5/layout/IconCircleLabelList"/>
    <dgm:cxn modelId="{49F9835B-0443-422C-8795-AFD2ADAD906C}" type="presParOf" srcId="{4586AD2A-58A2-4BE0-AC3F-F56A0B5F246A}" destId="{0E5C3BD2-8E82-4E14-A0F3-27A2FEFDBD2D}" srcOrd="6" destOrd="0" presId="urn:microsoft.com/office/officeart/2018/5/layout/IconCircleLabelList"/>
    <dgm:cxn modelId="{FA67F6B4-9AA2-4B84-A4B1-A8F59B4F3A84}" type="presParOf" srcId="{0E5C3BD2-8E82-4E14-A0F3-27A2FEFDBD2D}" destId="{0478FB5D-7F84-4A1D-938D-AFAF437BEB0A}" srcOrd="0" destOrd="0" presId="urn:microsoft.com/office/officeart/2018/5/layout/IconCircleLabelList"/>
    <dgm:cxn modelId="{29D53B83-C381-464F-AF4B-EFF09E87DA99}" type="presParOf" srcId="{0E5C3BD2-8E82-4E14-A0F3-27A2FEFDBD2D}" destId="{5DB40742-BEC6-49CD-8EFC-3748A5C66FC8}" srcOrd="1" destOrd="0" presId="urn:microsoft.com/office/officeart/2018/5/layout/IconCircleLabelList"/>
    <dgm:cxn modelId="{93D323C8-B6AC-4DD3-AF2F-171B2F40E09A}" type="presParOf" srcId="{0E5C3BD2-8E82-4E14-A0F3-27A2FEFDBD2D}" destId="{D093DA0A-7520-4AE8-BAFC-2AE59701D511}" srcOrd="2" destOrd="0" presId="urn:microsoft.com/office/officeart/2018/5/layout/IconCircleLabelList"/>
    <dgm:cxn modelId="{D39F24C4-B337-420A-B50C-A3883BB5E119}" type="presParOf" srcId="{0E5C3BD2-8E82-4E14-A0F3-27A2FEFDBD2D}" destId="{85CBDC4F-249C-4EC0-8988-8834934E3C9F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869B3DC-EAF7-43D1-BAC0-D4E749D9D83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FD4A0BE-3618-4B80-ACA4-D55837603987}">
      <dgm:prSet/>
      <dgm:spPr/>
      <dgm:t>
        <a:bodyPr/>
        <a:lstStyle/>
        <a:p>
          <a:r>
            <a:rPr lang="en-GB"/>
            <a:t>Mrs P</a:t>
          </a:r>
          <a:endParaRPr lang="en-US"/>
        </a:p>
      </dgm:t>
    </dgm:pt>
    <dgm:pt modelId="{60D60FB3-04E6-4A9C-8BD9-8D66AAE4BE79}" type="parTrans" cxnId="{0F40BFD0-DF8A-4406-8C79-39D44AED138A}">
      <dgm:prSet/>
      <dgm:spPr/>
      <dgm:t>
        <a:bodyPr/>
        <a:lstStyle/>
        <a:p>
          <a:endParaRPr lang="en-US"/>
        </a:p>
      </dgm:t>
    </dgm:pt>
    <dgm:pt modelId="{69084679-3453-4108-8BB3-A3FC0F4DAF8E}" type="sibTrans" cxnId="{0F40BFD0-DF8A-4406-8C79-39D44AED138A}">
      <dgm:prSet/>
      <dgm:spPr/>
      <dgm:t>
        <a:bodyPr/>
        <a:lstStyle/>
        <a:p>
          <a:endParaRPr lang="en-US"/>
        </a:p>
      </dgm:t>
    </dgm:pt>
    <dgm:pt modelId="{BD824C8E-0A99-44D8-9D07-220C528097FB}">
      <dgm:prSet/>
      <dgm:spPr/>
      <dgm:t>
        <a:bodyPr/>
        <a:lstStyle/>
        <a:p>
          <a:r>
            <a:rPr lang="en-GB"/>
            <a:t>Admitted to hospital with a fall</a:t>
          </a:r>
          <a:endParaRPr lang="en-US"/>
        </a:p>
      </dgm:t>
    </dgm:pt>
    <dgm:pt modelId="{8CAFD6D6-E979-42E7-8FE9-32D2DCADF6B1}" type="parTrans" cxnId="{762E55EA-4F29-4A37-AEF0-5F5D7E831DF7}">
      <dgm:prSet/>
      <dgm:spPr/>
      <dgm:t>
        <a:bodyPr/>
        <a:lstStyle/>
        <a:p>
          <a:endParaRPr lang="en-US"/>
        </a:p>
      </dgm:t>
    </dgm:pt>
    <dgm:pt modelId="{CDDE7C33-9334-428B-B133-E63451C2ADB9}" type="sibTrans" cxnId="{762E55EA-4F29-4A37-AEF0-5F5D7E831DF7}">
      <dgm:prSet/>
      <dgm:spPr/>
      <dgm:t>
        <a:bodyPr/>
        <a:lstStyle/>
        <a:p>
          <a:endParaRPr lang="en-US"/>
        </a:p>
      </dgm:t>
    </dgm:pt>
    <dgm:pt modelId="{D6780BCF-8368-40EF-B699-EE1ACA5C6840}">
      <dgm:prSet/>
      <dgm:spPr/>
      <dgm:t>
        <a:bodyPr/>
        <a:lstStyle/>
        <a:p>
          <a:r>
            <a:rPr lang="en-GB"/>
            <a:t>Medications:</a:t>
          </a:r>
          <a:endParaRPr lang="en-US"/>
        </a:p>
      </dgm:t>
    </dgm:pt>
    <dgm:pt modelId="{25E9285C-716D-4681-B22A-8A3E6F07167F}" type="parTrans" cxnId="{754996F2-1886-4890-B6C5-D6D8811A2196}">
      <dgm:prSet/>
      <dgm:spPr/>
      <dgm:t>
        <a:bodyPr/>
        <a:lstStyle/>
        <a:p>
          <a:endParaRPr lang="en-US"/>
        </a:p>
      </dgm:t>
    </dgm:pt>
    <dgm:pt modelId="{D3F3B579-019D-4566-8E51-E27385243B0F}" type="sibTrans" cxnId="{754996F2-1886-4890-B6C5-D6D8811A2196}">
      <dgm:prSet/>
      <dgm:spPr/>
      <dgm:t>
        <a:bodyPr/>
        <a:lstStyle/>
        <a:p>
          <a:endParaRPr lang="en-US"/>
        </a:p>
      </dgm:t>
    </dgm:pt>
    <dgm:pt modelId="{AE18A389-A9C0-4E90-84C0-8AF0AF8C9633}">
      <dgm:prSet/>
      <dgm:spPr/>
      <dgm:t>
        <a:bodyPr/>
        <a:lstStyle/>
        <a:p>
          <a:r>
            <a:rPr lang="en-GB" dirty="0" err="1"/>
            <a:t>Solifenacin</a:t>
          </a:r>
          <a:r>
            <a:rPr lang="en-GB" dirty="0"/>
            <a:t> – OAB</a:t>
          </a:r>
          <a:endParaRPr lang="en-US" dirty="0"/>
        </a:p>
      </dgm:t>
    </dgm:pt>
    <dgm:pt modelId="{7EDCC2C8-3D2C-44D7-AE18-4AA03AFCBF16}" type="parTrans" cxnId="{D1258597-2B9E-4D9A-B09D-E5FF39947CFB}">
      <dgm:prSet/>
      <dgm:spPr/>
      <dgm:t>
        <a:bodyPr/>
        <a:lstStyle/>
        <a:p>
          <a:endParaRPr lang="en-US"/>
        </a:p>
      </dgm:t>
    </dgm:pt>
    <dgm:pt modelId="{5CF92FAB-BDCD-4069-B949-6E92A32DF813}" type="sibTrans" cxnId="{D1258597-2B9E-4D9A-B09D-E5FF39947CFB}">
      <dgm:prSet/>
      <dgm:spPr/>
      <dgm:t>
        <a:bodyPr/>
        <a:lstStyle/>
        <a:p>
          <a:endParaRPr lang="en-US"/>
        </a:p>
      </dgm:t>
    </dgm:pt>
    <dgm:pt modelId="{9A2C4261-C95A-4682-9B82-1F53B6697EC8}">
      <dgm:prSet/>
      <dgm:spPr/>
      <dgm:t>
        <a:bodyPr/>
        <a:lstStyle/>
        <a:p>
          <a:r>
            <a:rPr lang="en-GB" dirty="0"/>
            <a:t>Atenolol and Ramipril – HTN</a:t>
          </a:r>
          <a:endParaRPr lang="en-US" dirty="0"/>
        </a:p>
      </dgm:t>
    </dgm:pt>
    <dgm:pt modelId="{F30CC50E-533B-4D89-B3DA-F574A46DD82C}" type="parTrans" cxnId="{23C43539-DF9D-459A-BEA6-244B073C97D1}">
      <dgm:prSet/>
      <dgm:spPr/>
      <dgm:t>
        <a:bodyPr/>
        <a:lstStyle/>
        <a:p>
          <a:endParaRPr lang="en-US"/>
        </a:p>
      </dgm:t>
    </dgm:pt>
    <dgm:pt modelId="{7E7D7F75-A856-403C-B001-10E5EF6B439E}" type="sibTrans" cxnId="{23C43539-DF9D-459A-BEA6-244B073C97D1}">
      <dgm:prSet/>
      <dgm:spPr/>
      <dgm:t>
        <a:bodyPr/>
        <a:lstStyle/>
        <a:p>
          <a:endParaRPr lang="en-US"/>
        </a:p>
      </dgm:t>
    </dgm:pt>
    <dgm:pt modelId="{1DE80F37-0FE5-4645-94DA-547DEFA6CCF8}">
      <dgm:prSet/>
      <dgm:spPr/>
      <dgm:t>
        <a:bodyPr/>
        <a:lstStyle/>
        <a:p>
          <a:r>
            <a:rPr lang="en-GB"/>
            <a:t>Donepezil – AD</a:t>
          </a:r>
          <a:endParaRPr lang="en-US"/>
        </a:p>
      </dgm:t>
    </dgm:pt>
    <dgm:pt modelId="{2F5DA602-D499-4F66-B3F2-75090D787CD5}" type="parTrans" cxnId="{D5605D86-545F-42C8-9BF7-35BE2DFB0720}">
      <dgm:prSet/>
      <dgm:spPr/>
      <dgm:t>
        <a:bodyPr/>
        <a:lstStyle/>
        <a:p>
          <a:endParaRPr lang="en-US"/>
        </a:p>
      </dgm:t>
    </dgm:pt>
    <dgm:pt modelId="{BB660636-A082-4A31-9AEC-23CB8586DC9E}" type="sibTrans" cxnId="{D5605D86-545F-42C8-9BF7-35BE2DFB0720}">
      <dgm:prSet/>
      <dgm:spPr/>
      <dgm:t>
        <a:bodyPr/>
        <a:lstStyle/>
        <a:p>
          <a:endParaRPr lang="en-US"/>
        </a:p>
      </dgm:t>
    </dgm:pt>
    <dgm:pt modelId="{1E032740-21A8-4899-90D3-935AF123A094}">
      <dgm:prSet/>
      <dgm:spPr/>
      <dgm:t>
        <a:bodyPr/>
        <a:lstStyle/>
        <a:p>
          <a:r>
            <a:rPr lang="en-GB" dirty="0"/>
            <a:t>Citalopram – Low mood</a:t>
          </a:r>
          <a:endParaRPr lang="en-US" dirty="0"/>
        </a:p>
      </dgm:t>
    </dgm:pt>
    <dgm:pt modelId="{83A7B224-ABAF-4C5E-BDC7-D208D53B4815}" type="parTrans" cxnId="{F9EBE231-37EC-451C-AFDD-409EB1153B01}">
      <dgm:prSet/>
      <dgm:spPr/>
      <dgm:t>
        <a:bodyPr/>
        <a:lstStyle/>
        <a:p>
          <a:endParaRPr lang="en-US"/>
        </a:p>
      </dgm:t>
    </dgm:pt>
    <dgm:pt modelId="{00CD393E-C85F-4329-B522-F43225943502}" type="sibTrans" cxnId="{F9EBE231-37EC-451C-AFDD-409EB1153B01}">
      <dgm:prSet/>
      <dgm:spPr/>
      <dgm:t>
        <a:bodyPr/>
        <a:lstStyle/>
        <a:p>
          <a:endParaRPr lang="en-US"/>
        </a:p>
      </dgm:t>
    </dgm:pt>
    <dgm:pt modelId="{ED36D6B9-50AF-4869-8E09-00D05145A78A}">
      <dgm:prSet/>
      <dgm:spPr/>
      <dgm:t>
        <a:bodyPr/>
        <a:lstStyle/>
        <a:p>
          <a:r>
            <a:rPr lang="en-GB"/>
            <a:t>Aspirin – CVD risk</a:t>
          </a:r>
          <a:endParaRPr lang="en-US"/>
        </a:p>
      </dgm:t>
    </dgm:pt>
    <dgm:pt modelId="{D50B041A-EA7C-4493-8D02-D784E2107E30}" type="parTrans" cxnId="{E959CC7B-5F00-4C4C-9864-F5D16506D452}">
      <dgm:prSet/>
      <dgm:spPr/>
      <dgm:t>
        <a:bodyPr/>
        <a:lstStyle/>
        <a:p>
          <a:endParaRPr lang="en-US"/>
        </a:p>
      </dgm:t>
    </dgm:pt>
    <dgm:pt modelId="{471B9136-C966-4469-A13C-14AB04C35F49}" type="sibTrans" cxnId="{E959CC7B-5F00-4C4C-9864-F5D16506D452}">
      <dgm:prSet/>
      <dgm:spPr/>
      <dgm:t>
        <a:bodyPr/>
        <a:lstStyle/>
        <a:p>
          <a:endParaRPr lang="en-US"/>
        </a:p>
      </dgm:t>
    </dgm:pt>
    <dgm:pt modelId="{408373A8-5B6D-41DE-B7CE-0A5DB180340A}">
      <dgm:prSet/>
      <dgm:spPr/>
      <dgm:t>
        <a:bodyPr/>
        <a:lstStyle/>
        <a:p>
          <a:r>
            <a:rPr lang="en-GB"/>
            <a:t>Omeprazole – As on aspirin</a:t>
          </a:r>
          <a:endParaRPr lang="en-US"/>
        </a:p>
      </dgm:t>
    </dgm:pt>
    <dgm:pt modelId="{ABBE497A-A14C-4C42-AC3B-3AD5241A203D}" type="parTrans" cxnId="{F9EA5848-48D9-4F9A-89EB-02EC23EDAABA}">
      <dgm:prSet/>
      <dgm:spPr/>
      <dgm:t>
        <a:bodyPr/>
        <a:lstStyle/>
        <a:p>
          <a:endParaRPr lang="en-US"/>
        </a:p>
      </dgm:t>
    </dgm:pt>
    <dgm:pt modelId="{A3911B3E-D218-41CE-9F56-541702657BF7}" type="sibTrans" cxnId="{F9EA5848-48D9-4F9A-89EB-02EC23EDAABA}">
      <dgm:prSet/>
      <dgm:spPr/>
      <dgm:t>
        <a:bodyPr/>
        <a:lstStyle/>
        <a:p>
          <a:endParaRPr lang="en-US"/>
        </a:p>
      </dgm:t>
    </dgm:pt>
    <dgm:pt modelId="{73A08533-38B6-4162-BC99-35FB7854F407}" type="pres">
      <dgm:prSet presAssocID="{1869B3DC-EAF7-43D1-BAC0-D4E749D9D83B}" presName="linear" presStyleCnt="0">
        <dgm:presLayoutVars>
          <dgm:animLvl val="lvl"/>
          <dgm:resizeHandles val="exact"/>
        </dgm:presLayoutVars>
      </dgm:prSet>
      <dgm:spPr/>
    </dgm:pt>
    <dgm:pt modelId="{FC231B66-ED8E-4F37-86D6-312A9C8C80E5}" type="pres">
      <dgm:prSet presAssocID="{7FD4A0BE-3618-4B80-ACA4-D5583760398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195DA8F-1E29-440F-A391-3242856A7FBD}" type="pres">
      <dgm:prSet presAssocID="{69084679-3453-4108-8BB3-A3FC0F4DAF8E}" presName="spacer" presStyleCnt="0"/>
      <dgm:spPr/>
    </dgm:pt>
    <dgm:pt modelId="{035D1A46-18F0-46A8-A487-A0B1DE7F6AE1}" type="pres">
      <dgm:prSet presAssocID="{BD824C8E-0A99-44D8-9D07-220C528097FB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EE04DCF5-7843-434E-9D64-40630648165D}" type="pres">
      <dgm:prSet presAssocID="{CDDE7C33-9334-428B-B133-E63451C2ADB9}" presName="spacer" presStyleCnt="0"/>
      <dgm:spPr/>
    </dgm:pt>
    <dgm:pt modelId="{FB529D49-3620-43F0-8F47-F7CBEFE0347D}" type="pres">
      <dgm:prSet presAssocID="{D6780BCF-8368-40EF-B699-EE1ACA5C6840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5F8AEF1B-74F7-45D2-B323-66BC97E0D77C}" type="pres">
      <dgm:prSet presAssocID="{D6780BCF-8368-40EF-B699-EE1ACA5C6840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BD98B20F-150C-43B5-8D13-AF93D431D53E}" type="presOf" srcId="{1DE80F37-0FE5-4645-94DA-547DEFA6CCF8}" destId="{5F8AEF1B-74F7-45D2-B323-66BC97E0D77C}" srcOrd="0" destOrd="2" presId="urn:microsoft.com/office/officeart/2005/8/layout/vList2"/>
    <dgm:cxn modelId="{DE7AD81F-61F7-4F96-91D1-C1840767D672}" type="presOf" srcId="{9A2C4261-C95A-4682-9B82-1F53B6697EC8}" destId="{5F8AEF1B-74F7-45D2-B323-66BC97E0D77C}" srcOrd="0" destOrd="1" presId="urn:microsoft.com/office/officeart/2005/8/layout/vList2"/>
    <dgm:cxn modelId="{9518CC25-2AB4-4D4E-AFCC-517545BC6E37}" type="presOf" srcId="{1869B3DC-EAF7-43D1-BAC0-D4E749D9D83B}" destId="{73A08533-38B6-4162-BC99-35FB7854F407}" srcOrd="0" destOrd="0" presId="urn:microsoft.com/office/officeart/2005/8/layout/vList2"/>
    <dgm:cxn modelId="{F9EBE231-37EC-451C-AFDD-409EB1153B01}" srcId="{D6780BCF-8368-40EF-B699-EE1ACA5C6840}" destId="{1E032740-21A8-4899-90D3-935AF123A094}" srcOrd="3" destOrd="0" parTransId="{83A7B224-ABAF-4C5E-BDC7-D208D53B4815}" sibTransId="{00CD393E-C85F-4329-B522-F43225943502}"/>
    <dgm:cxn modelId="{23C43539-DF9D-459A-BEA6-244B073C97D1}" srcId="{D6780BCF-8368-40EF-B699-EE1ACA5C6840}" destId="{9A2C4261-C95A-4682-9B82-1F53B6697EC8}" srcOrd="1" destOrd="0" parTransId="{F30CC50E-533B-4D89-B3DA-F574A46DD82C}" sibTransId="{7E7D7F75-A856-403C-B001-10E5EF6B439E}"/>
    <dgm:cxn modelId="{3D87853F-B166-426F-8D24-01A549C19554}" type="presOf" srcId="{AE18A389-A9C0-4E90-84C0-8AF0AF8C9633}" destId="{5F8AEF1B-74F7-45D2-B323-66BC97E0D77C}" srcOrd="0" destOrd="0" presId="urn:microsoft.com/office/officeart/2005/8/layout/vList2"/>
    <dgm:cxn modelId="{E1F54860-0BBD-436D-9B90-62C50F6689FC}" type="presOf" srcId="{D6780BCF-8368-40EF-B699-EE1ACA5C6840}" destId="{FB529D49-3620-43F0-8F47-F7CBEFE0347D}" srcOrd="0" destOrd="0" presId="urn:microsoft.com/office/officeart/2005/8/layout/vList2"/>
    <dgm:cxn modelId="{F9EA5848-48D9-4F9A-89EB-02EC23EDAABA}" srcId="{D6780BCF-8368-40EF-B699-EE1ACA5C6840}" destId="{408373A8-5B6D-41DE-B7CE-0A5DB180340A}" srcOrd="5" destOrd="0" parTransId="{ABBE497A-A14C-4C42-AC3B-3AD5241A203D}" sibTransId="{A3911B3E-D218-41CE-9F56-541702657BF7}"/>
    <dgm:cxn modelId="{3DD21375-2749-425A-8A94-38730F623E25}" type="presOf" srcId="{7FD4A0BE-3618-4B80-ACA4-D55837603987}" destId="{FC231B66-ED8E-4F37-86D6-312A9C8C80E5}" srcOrd="0" destOrd="0" presId="urn:microsoft.com/office/officeart/2005/8/layout/vList2"/>
    <dgm:cxn modelId="{E959CC7B-5F00-4C4C-9864-F5D16506D452}" srcId="{D6780BCF-8368-40EF-B699-EE1ACA5C6840}" destId="{ED36D6B9-50AF-4869-8E09-00D05145A78A}" srcOrd="4" destOrd="0" parTransId="{D50B041A-EA7C-4493-8D02-D784E2107E30}" sibTransId="{471B9136-C966-4469-A13C-14AB04C35F49}"/>
    <dgm:cxn modelId="{420ECA7C-848E-4158-A0C5-3219DD5EF142}" type="presOf" srcId="{ED36D6B9-50AF-4869-8E09-00D05145A78A}" destId="{5F8AEF1B-74F7-45D2-B323-66BC97E0D77C}" srcOrd="0" destOrd="4" presId="urn:microsoft.com/office/officeart/2005/8/layout/vList2"/>
    <dgm:cxn modelId="{D5605D86-545F-42C8-9BF7-35BE2DFB0720}" srcId="{D6780BCF-8368-40EF-B699-EE1ACA5C6840}" destId="{1DE80F37-0FE5-4645-94DA-547DEFA6CCF8}" srcOrd="2" destOrd="0" parTransId="{2F5DA602-D499-4F66-B3F2-75090D787CD5}" sibTransId="{BB660636-A082-4A31-9AEC-23CB8586DC9E}"/>
    <dgm:cxn modelId="{EC053289-8F83-4EB9-B2C5-E1158B6702D9}" type="presOf" srcId="{408373A8-5B6D-41DE-B7CE-0A5DB180340A}" destId="{5F8AEF1B-74F7-45D2-B323-66BC97E0D77C}" srcOrd="0" destOrd="5" presId="urn:microsoft.com/office/officeart/2005/8/layout/vList2"/>
    <dgm:cxn modelId="{D1258597-2B9E-4D9A-B09D-E5FF39947CFB}" srcId="{D6780BCF-8368-40EF-B699-EE1ACA5C6840}" destId="{AE18A389-A9C0-4E90-84C0-8AF0AF8C9633}" srcOrd="0" destOrd="0" parTransId="{7EDCC2C8-3D2C-44D7-AE18-4AA03AFCBF16}" sibTransId="{5CF92FAB-BDCD-4069-B949-6E92A32DF813}"/>
    <dgm:cxn modelId="{40FD63A7-0367-4C04-A9AE-8EFAA7CC2247}" type="presOf" srcId="{1E032740-21A8-4899-90D3-935AF123A094}" destId="{5F8AEF1B-74F7-45D2-B323-66BC97E0D77C}" srcOrd="0" destOrd="3" presId="urn:microsoft.com/office/officeart/2005/8/layout/vList2"/>
    <dgm:cxn modelId="{1C290CBA-9C86-4389-92C8-F3CB92189B5E}" type="presOf" srcId="{BD824C8E-0A99-44D8-9D07-220C528097FB}" destId="{035D1A46-18F0-46A8-A487-A0B1DE7F6AE1}" srcOrd="0" destOrd="0" presId="urn:microsoft.com/office/officeart/2005/8/layout/vList2"/>
    <dgm:cxn modelId="{0F40BFD0-DF8A-4406-8C79-39D44AED138A}" srcId="{1869B3DC-EAF7-43D1-BAC0-D4E749D9D83B}" destId="{7FD4A0BE-3618-4B80-ACA4-D55837603987}" srcOrd="0" destOrd="0" parTransId="{60D60FB3-04E6-4A9C-8BD9-8D66AAE4BE79}" sibTransId="{69084679-3453-4108-8BB3-A3FC0F4DAF8E}"/>
    <dgm:cxn modelId="{762E55EA-4F29-4A37-AEF0-5F5D7E831DF7}" srcId="{1869B3DC-EAF7-43D1-BAC0-D4E749D9D83B}" destId="{BD824C8E-0A99-44D8-9D07-220C528097FB}" srcOrd="1" destOrd="0" parTransId="{8CAFD6D6-E979-42E7-8FE9-32D2DCADF6B1}" sibTransId="{CDDE7C33-9334-428B-B133-E63451C2ADB9}"/>
    <dgm:cxn modelId="{754996F2-1886-4890-B6C5-D6D8811A2196}" srcId="{1869B3DC-EAF7-43D1-BAC0-D4E749D9D83B}" destId="{D6780BCF-8368-40EF-B699-EE1ACA5C6840}" srcOrd="2" destOrd="0" parTransId="{25E9285C-716D-4681-B22A-8A3E6F07167F}" sibTransId="{D3F3B579-019D-4566-8E51-E27385243B0F}"/>
    <dgm:cxn modelId="{06DCE28A-8977-4B27-9E13-6D81769A3EB5}" type="presParOf" srcId="{73A08533-38B6-4162-BC99-35FB7854F407}" destId="{FC231B66-ED8E-4F37-86D6-312A9C8C80E5}" srcOrd="0" destOrd="0" presId="urn:microsoft.com/office/officeart/2005/8/layout/vList2"/>
    <dgm:cxn modelId="{8737ED1E-AC47-49D7-837A-C4B33CE61CDB}" type="presParOf" srcId="{73A08533-38B6-4162-BC99-35FB7854F407}" destId="{F195DA8F-1E29-440F-A391-3242856A7FBD}" srcOrd="1" destOrd="0" presId="urn:microsoft.com/office/officeart/2005/8/layout/vList2"/>
    <dgm:cxn modelId="{923B2858-CAF8-459D-B83C-81258703A30F}" type="presParOf" srcId="{73A08533-38B6-4162-BC99-35FB7854F407}" destId="{035D1A46-18F0-46A8-A487-A0B1DE7F6AE1}" srcOrd="2" destOrd="0" presId="urn:microsoft.com/office/officeart/2005/8/layout/vList2"/>
    <dgm:cxn modelId="{B5DDEF33-9DE2-44A5-A435-4E4C66AD371C}" type="presParOf" srcId="{73A08533-38B6-4162-BC99-35FB7854F407}" destId="{EE04DCF5-7843-434E-9D64-40630648165D}" srcOrd="3" destOrd="0" presId="urn:microsoft.com/office/officeart/2005/8/layout/vList2"/>
    <dgm:cxn modelId="{8655037E-6E4C-425E-9D77-F5DDD8CF3CCE}" type="presParOf" srcId="{73A08533-38B6-4162-BC99-35FB7854F407}" destId="{FB529D49-3620-43F0-8F47-F7CBEFE0347D}" srcOrd="4" destOrd="0" presId="urn:microsoft.com/office/officeart/2005/8/layout/vList2"/>
    <dgm:cxn modelId="{AE80AFCA-3502-417E-AB9F-03AA9AD126AE}" type="presParOf" srcId="{73A08533-38B6-4162-BC99-35FB7854F407}" destId="{5F8AEF1B-74F7-45D2-B323-66BC97E0D77C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4B3FC6E-A748-4DC9-A325-0A95D43DC687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2283215-3428-4F89-BA22-D2F7439FF99E}">
      <dgm:prSet/>
      <dgm:spPr/>
      <dgm:t>
        <a:bodyPr/>
        <a:lstStyle/>
        <a:p>
          <a:r>
            <a:rPr lang="en-GB"/>
            <a:t>The condition has now gone (i.e. an infection)</a:t>
          </a:r>
          <a:endParaRPr lang="en-US"/>
        </a:p>
      </dgm:t>
    </dgm:pt>
    <dgm:pt modelId="{9316E04B-0E87-4D42-ADC5-F6D7111B5D72}" type="parTrans" cxnId="{7337F76E-8E8D-4EA3-8671-92C97E922E8B}">
      <dgm:prSet/>
      <dgm:spPr/>
      <dgm:t>
        <a:bodyPr/>
        <a:lstStyle/>
        <a:p>
          <a:endParaRPr lang="en-US"/>
        </a:p>
      </dgm:t>
    </dgm:pt>
    <dgm:pt modelId="{431777E4-2D39-42D6-8336-BF2FD87E4AFB}" type="sibTrans" cxnId="{7337F76E-8E8D-4EA3-8671-92C97E922E8B}">
      <dgm:prSet/>
      <dgm:spPr/>
      <dgm:t>
        <a:bodyPr/>
        <a:lstStyle/>
        <a:p>
          <a:endParaRPr lang="en-US"/>
        </a:p>
      </dgm:t>
    </dgm:pt>
    <dgm:pt modelId="{DD8E4A9E-6964-41BE-A902-3C71B0C87C9E}">
      <dgm:prSet/>
      <dgm:spPr/>
      <dgm:t>
        <a:bodyPr/>
        <a:lstStyle/>
        <a:p>
          <a:r>
            <a:rPr lang="en-GB"/>
            <a:t>The medication has done its job (i.e. Bisphosphonates)</a:t>
          </a:r>
          <a:endParaRPr lang="en-US"/>
        </a:p>
      </dgm:t>
    </dgm:pt>
    <dgm:pt modelId="{D308DC51-0784-4845-BFBE-9E282074BAF8}" type="parTrans" cxnId="{E04951C2-6B01-4156-B16F-AB3BF9B7DDA8}">
      <dgm:prSet/>
      <dgm:spPr/>
      <dgm:t>
        <a:bodyPr/>
        <a:lstStyle/>
        <a:p>
          <a:endParaRPr lang="en-US"/>
        </a:p>
      </dgm:t>
    </dgm:pt>
    <dgm:pt modelId="{7574E40B-4E21-4913-9BFA-E14E223F43E2}" type="sibTrans" cxnId="{E04951C2-6B01-4156-B16F-AB3BF9B7DDA8}">
      <dgm:prSet/>
      <dgm:spPr/>
      <dgm:t>
        <a:bodyPr/>
        <a:lstStyle/>
        <a:p>
          <a:endParaRPr lang="en-US"/>
        </a:p>
      </dgm:t>
    </dgm:pt>
    <dgm:pt modelId="{A4BFF0C1-71B1-4AAD-ACDC-F323540A5072}">
      <dgm:prSet/>
      <dgm:spPr/>
      <dgm:t>
        <a:bodyPr/>
        <a:lstStyle/>
        <a:p>
          <a:r>
            <a:rPr lang="en-GB"/>
            <a:t>The medication has a better alternative (i.e. Atenolol for HTN)</a:t>
          </a:r>
          <a:endParaRPr lang="en-US"/>
        </a:p>
      </dgm:t>
    </dgm:pt>
    <dgm:pt modelId="{08817638-78CB-4F4C-8B58-31DDBF7B8A00}" type="parTrans" cxnId="{C706B59D-FF86-45A1-91A9-0E3C11A5FEF5}">
      <dgm:prSet/>
      <dgm:spPr/>
      <dgm:t>
        <a:bodyPr/>
        <a:lstStyle/>
        <a:p>
          <a:endParaRPr lang="en-US"/>
        </a:p>
      </dgm:t>
    </dgm:pt>
    <dgm:pt modelId="{75793015-FFC3-422A-9F1A-239CAB710E1A}" type="sibTrans" cxnId="{C706B59D-FF86-45A1-91A9-0E3C11A5FEF5}">
      <dgm:prSet/>
      <dgm:spPr/>
      <dgm:t>
        <a:bodyPr/>
        <a:lstStyle/>
        <a:p>
          <a:endParaRPr lang="en-US"/>
        </a:p>
      </dgm:t>
    </dgm:pt>
    <dgm:pt modelId="{97272D07-D64C-44C1-B3F0-16165CD16EB9}">
      <dgm:prSet/>
      <dgm:spPr/>
      <dgm:t>
        <a:bodyPr/>
        <a:lstStyle/>
        <a:p>
          <a:r>
            <a:rPr lang="en-GB"/>
            <a:t>The medication is causing harm (i.e. Aspirin in a GI bleed)</a:t>
          </a:r>
          <a:endParaRPr lang="en-US"/>
        </a:p>
      </dgm:t>
    </dgm:pt>
    <dgm:pt modelId="{51249A53-9C39-438B-8550-10A703A3C383}" type="parTrans" cxnId="{11F94FE7-5F76-4CC6-9F94-BB9FFE14E35F}">
      <dgm:prSet/>
      <dgm:spPr/>
      <dgm:t>
        <a:bodyPr/>
        <a:lstStyle/>
        <a:p>
          <a:endParaRPr lang="en-US"/>
        </a:p>
      </dgm:t>
    </dgm:pt>
    <dgm:pt modelId="{1A98621E-0D27-4750-A2BE-757E29F92443}" type="sibTrans" cxnId="{11F94FE7-5F76-4CC6-9F94-BB9FFE14E35F}">
      <dgm:prSet/>
      <dgm:spPr/>
      <dgm:t>
        <a:bodyPr/>
        <a:lstStyle/>
        <a:p>
          <a:endParaRPr lang="en-US"/>
        </a:p>
      </dgm:t>
    </dgm:pt>
    <dgm:pt modelId="{52D7D19C-A9AB-4938-B6C0-AA5DD03322D0}">
      <dgm:prSet/>
      <dgm:spPr/>
      <dgm:t>
        <a:bodyPr/>
        <a:lstStyle/>
        <a:p>
          <a:r>
            <a:rPr lang="en-GB"/>
            <a:t>The patient isn’t taking the medication</a:t>
          </a:r>
          <a:endParaRPr lang="en-US"/>
        </a:p>
      </dgm:t>
    </dgm:pt>
    <dgm:pt modelId="{6A785074-54A3-4852-AA5E-67440A0CB674}" type="parTrans" cxnId="{FC899813-0F0C-4C04-984E-99A0D14E2A27}">
      <dgm:prSet/>
      <dgm:spPr/>
      <dgm:t>
        <a:bodyPr/>
        <a:lstStyle/>
        <a:p>
          <a:endParaRPr lang="en-US"/>
        </a:p>
      </dgm:t>
    </dgm:pt>
    <dgm:pt modelId="{FFE8E6E3-3065-442E-B862-59412488AC47}" type="sibTrans" cxnId="{FC899813-0F0C-4C04-984E-99A0D14E2A27}">
      <dgm:prSet/>
      <dgm:spPr/>
      <dgm:t>
        <a:bodyPr/>
        <a:lstStyle/>
        <a:p>
          <a:endParaRPr lang="en-US"/>
        </a:p>
      </dgm:t>
    </dgm:pt>
    <dgm:pt modelId="{6CB15398-6570-4D61-9720-3CE037B8799E}">
      <dgm:prSet/>
      <dgm:spPr/>
      <dgm:t>
        <a:bodyPr/>
        <a:lstStyle/>
        <a:p>
          <a:r>
            <a:rPr lang="en-GB"/>
            <a:t>The patient doesn’t want it</a:t>
          </a:r>
          <a:endParaRPr lang="en-US"/>
        </a:p>
      </dgm:t>
    </dgm:pt>
    <dgm:pt modelId="{BDAE5587-DBE8-406E-84E6-F5F03EB460CF}" type="parTrans" cxnId="{34CFC5A6-C812-4D83-95FC-AEAF9D86F15A}">
      <dgm:prSet/>
      <dgm:spPr/>
      <dgm:t>
        <a:bodyPr/>
        <a:lstStyle/>
        <a:p>
          <a:endParaRPr lang="en-US"/>
        </a:p>
      </dgm:t>
    </dgm:pt>
    <dgm:pt modelId="{468E37E4-8B29-4FDE-8D22-FC6C3A8769B3}" type="sibTrans" cxnId="{34CFC5A6-C812-4D83-95FC-AEAF9D86F15A}">
      <dgm:prSet/>
      <dgm:spPr/>
      <dgm:t>
        <a:bodyPr/>
        <a:lstStyle/>
        <a:p>
          <a:endParaRPr lang="en-US"/>
        </a:p>
      </dgm:t>
    </dgm:pt>
    <dgm:pt modelId="{8211E330-0B53-4275-BD9F-DE749E419CCB}">
      <dgm:prSet/>
      <dgm:spPr/>
      <dgm:t>
        <a:bodyPr/>
        <a:lstStyle/>
        <a:p>
          <a:r>
            <a:rPr lang="en-GB"/>
            <a:t>The way the patient is taking it may cause harm (i.e. in dementia and confusion)</a:t>
          </a:r>
          <a:endParaRPr lang="en-US"/>
        </a:p>
      </dgm:t>
    </dgm:pt>
    <dgm:pt modelId="{3327F7BD-EB38-46CB-9801-2909B1B52F28}" type="parTrans" cxnId="{E309C5BB-8156-4B5A-B557-DFA0A587D200}">
      <dgm:prSet/>
      <dgm:spPr/>
      <dgm:t>
        <a:bodyPr/>
        <a:lstStyle/>
        <a:p>
          <a:endParaRPr lang="en-US"/>
        </a:p>
      </dgm:t>
    </dgm:pt>
    <dgm:pt modelId="{7584F6FB-B476-40DD-8F65-79C6D1C4DEB1}" type="sibTrans" cxnId="{E309C5BB-8156-4B5A-B557-DFA0A587D200}">
      <dgm:prSet/>
      <dgm:spPr/>
      <dgm:t>
        <a:bodyPr/>
        <a:lstStyle/>
        <a:p>
          <a:endParaRPr lang="en-US"/>
        </a:p>
      </dgm:t>
    </dgm:pt>
    <dgm:pt modelId="{E2A9B0A9-F0D6-4C1C-9C74-8D70F05333C0}">
      <dgm:prSet/>
      <dgm:spPr/>
      <dgm:t>
        <a:bodyPr/>
        <a:lstStyle/>
        <a:p>
          <a:r>
            <a:rPr lang="en-GB" dirty="0"/>
            <a:t>The side effects outweigh the benefits (i.e. Tamsulosin in BPH and postural hypotension falls)</a:t>
          </a:r>
          <a:endParaRPr lang="en-US" dirty="0"/>
        </a:p>
      </dgm:t>
    </dgm:pt>
    <dgm:pt modelId="{A6CDFA48-341D-4F1F-BA94-1E914ED6C2A9}" type="parTrans" cxnId="{D4ED08E0-F608-49EE-8253-8AC035D38EEC}">
      <dgm:prSet/>
      <dgm:spPr/>
      <dgm:t>
        <a:bodyPr/>
        <a:lstStyle/>
        <a:p>
          <a:endParaRPr lang="en-US"/>
        </a:p>
      </dgm:t>
    </dgm:pt>
    <dgm:pt modelId="{22DE2F5C-0CA8-4D10-A2FB-62203BBF606B}" type="sibTrans" cxnId="{D4ED08E0-F608-49EE-8253-8AC035D38EEC}">
      <dgm:prSet/>
      <dgm:spPr/>
      <dgm:t>
        <a:bodyPr/>
        <a:lstStyle/>
        <a:p>
          <a:endParaRPr lang="en-US"/>
        </a:p>
      </dgm:t>
    </dgm:pt>
    <dgm:pt modelId="{19662420-A3AF-408B-95DC-C0A1F4378AF2}" type="pres">
      <dgm:prSet presAssocID="{D4B3FC6E-A748-4DC9-A325-0A95D43DC687}" presName="diagram" presStyleCnt="0">
        <dgm:presLayoutVars>
          <dgm:dir/>
          <dgm:resizeHandles val="exact"/>
        </dgm:presLayoutVars>
      </dgm:prSet>
      <dgm:spPr/>
    </dgm:pt>
    <dgm:pt modelId="{295913C6-43EC-41ED-9065-A88BE58CCD6F}" type="pres">
      <dgm:prSet presAssocID="{F2283215-3428-4F89-BA22-D2F7439FF99E}" presName="node" presStyleLbl="node1" presStyleIdx="0" presStyleCnt="8">
        <dgm:presLayoutVars>
          <dgm:bulletEnabled val="1"/>
        </dgm:presLayoutVars>
      </dgm:prSet>
      <dgm:spPr/>
    </dgm:pt>
    <dgm:pt modelId="{A25AB82E-5093-4A10-978D-8024E3F515C3}" type="pres">
      <dgm:prSet presAssocID="{431777E4-2D39-42D6-8336-BF2FD87E4AFB}" presName="sibTrans" presStyleCnt="0"/>
      <dgm:spPr/>
    </dgm:pt>
    <dgm:pt modelId="{4ED0FB08-1981-4BC0-AA7E-FCB36654AC32}" type="pres">
      <dgm:prSet presAssocID="{DD8E4A9E-6964-41BE-A902-3C71B0C87C9E}" presName="node" presStyleLbl="node1" presStyleIdx="1" presStyleCnt="8">
        <dgm:presLayoutVars>
          <dgm:bulletEnabled val="1"/>
        </dgm:presLayoutVars>
      </dgm:prSet>
      <dgm:spPr/>
    </dgm:pt>
    <dgm:pt modelId="{072157C8-EAD2-4704-8720-362032F9D865}" type="pres">
      <dgm:prSet presAssocID="{7574E40B-4E21-4913-9BFA-E14E223F43E2}" presName="sibTrans" presStyleCnt="0"/>
      <dgm:spPr/>
    </dgm:pt>
    <dgm:pt modelId="{B8988986-C554-4F57-9C1D-B2AD05BB0DF6}" type="pres">
      <dgm:prSet presAssocID="{A4BFF0C1-71B1-4AAD-ACDC-F323540A5072}" presName="node" presStyleLbl="node1" presStyleIdx="2" presStyleCnt="8">
        <dgm:presLayoutVars>
          <dgm:bulletEnabled val="1"/>
        </dgm:presLayoutVars>
      </dgm:prSet>
      <dgm:spPr/>
    </dgm:pt>
    <dgm:pt modelId="{28485124-D429-4315-9355-B97ED8BC6E4C}" type="pres">
      <dgm:prSet presAssocID="{75793015-FFC3-422A-9F1A-239CAB710E1A}" presName="sibTrans" presStyleCnt="0"/>
      <dgm:spPr/>
    </dgm:pt>
    <dgm:pt modelId="{960C370B-4815-431F-BE64-4886697F6A63}" type="pres">
      <dgm:prSet presAssocID="{97272D07-D64C-44C1-B3F0-16165CD16EB9}" presName="node" presStyleLbl="node1" presStyleIdx="3" presStyleCnt="8">
        <dgm:presLayoutVars>
          <dgm:bulletEnabled val="1"/>
        </dgm:presLayoutVars>
      </dgm:prSet>
      <dgm:spPr/>
    </dgm:pt>
    <dgm:pt modelId="{76CBD082-9502-4B5E-809D-6F28F2BDB41E}" type="pres">
      <dgm:prSet presAssocID="{1A98621E-0D27-4750-A2BE-757E29F92443}" presName="sibTrans" presStyleCnt="0"/>
      <dgm:spPr/>
    </dgm:pt>
    <dgm:pt modelId="{B1EECD87-3E6C-44F8-BA11-317D041FE4B8}" type="pres">
      <dgm:prSet presAssocID="{52D7D19C-A9AB-4938-B6C0-AA5DD03322D0}" presName="node" presStyleLbl="node1" presStyleIdx="4" presStyleCnt="8">
        <dgm:presLayoutVars>
          <dgm:bulletEnabled val="1"/>
        </dgm:presLayoutVars>
      </dgm:prSet>
      <dgm:spPr/>
    </dgm:pt>
    <dgm:pt modelId="{923EB9CB-DD2D-4BCC-AF56-EAECDD767505}" type="pres">
      <dgm:prSet presAssocID="{FFE8E6E3-3065-442E-B862-59412488AC47}" presName="sibTrans" presStyleCnt="0"/>
      <dgm:spPr/>
    </dgm:pt>
    <dgm:pt modelId="{8A8239D7-FE55-442F-9AC7-757C9BFF3841}" type="pres">
      <dgm:prSet presAssocID="{6CB15398-6570-4D61-9720-3CE037B8799E}" presName="node" presStyleLbl="node1" presStyleIdx="5" presStyleCnt="8">
        <dgm:presLayoutVars>
          <dgm:bulletEnabled val="1"/>
        </dgm:presLayoutVars>
      </dgm:prSet>
      <dgm:spPr/>
    </dgm:pt>
    <dgm:pt modelId="{11D67257-BA5A-40E4-818C-D7EA398ED034}" type="pres">
      <dgm:prSet presAssocID="{468E37E4-8B29-4FDE-8D22-FC6C3A8769B3}" presName="sibTrans" presStyleCnt="0"/>
      <dgm:spPr/>
    </dgm:pt>
    <dgm:pt modelId="{095BCC91-2BC4-4515-9CF8-BB5BCB685722}" type="pres">
      <dgm:prSet presAssocID="{8211E330-0B53-4275-BD9F-DE749E419CCB}" presName="node" presStyleLbl="node1" presStyleIdx="6" presStyleCnt="8">
        <dgm:presLayoutVars>
          <dgm:bulletEnabled val="1"/>
        </dgm:presLayoutVars>
      </dgm:prSet>
      <dgm:spPr/>
    </dgm:pt>
    <dgm:pt modelId="{4C9F1620-6A4A-4C79-9FC0-5751D2AF88F9}" type="pres">
      <dgm:prSet presAssocID="{7584F6FB-B476-40DD-8F65-79C6D1C4DEB1}" presName="sibTrans" presStyleCnt="0"/>
      <dgm:spPr/>
    </dgm:pt>
    <dgm:pt modelId="{770606CB-F503-4ED2-8266-BFE94FDF0115}" type="pres">
      <dgm:prSet presAssocID="{E2A9B0A9-F0D6-4C1C-9C74-8D70F05333C0}" presName="node" presStyleLbl="node1" presStyleIdx="7" presStyleCnt="8">
        <dgm:presLayoutVars>
          <dgm:bulletEnabled val="1"/>
        </dgm:presLayoutVars>
      </dgm:prSet>
      <dgm:spPr/>
    </dgm:pt>
  </dgm:ptLst>
  <dgm:cxnLst>
    <dgm:cxn modelId="{F241C909-D2F8-4C7A-BC96-85893DC999DB}" type="presOf" srcId="{A4BFF0C1-71B1-4AAD-ACDC-F323540A5072}" destId="{B8988986-C554-4F57-9C1D-B2AD05BB0DF6}" srcOrd="0" destOrd="0" presId="urn:microsoft.com/office/officeart/2005/8/layout/default"/>
    <dgm:cxn modelId="{FC899813-0F0C-4C04-984E-99A0D14E2A27}" srcId="{D4B3FC6E-A748-4DC9-A325-0A95D43DC687}" destId="{52D7D19C-A9AB-4938-B6C0-AA5DD03322D0}" srcOrd="4" destOrd="0" parTransId="{6A785074-54A3-4852-AA5E-67440A0CB674}" sibTransId="{FFE8E6E3-3065-442E-B862-59412488AC47}"/>
    <dgm:cxn modelId="{B7924139-372E-49DC-85C1-5D43969416F4}" type="presOf" srcId="{8211E330-0B53-4275-BD9F-DE749E419CCB}" destId="{095BCC91-2BC4-4515-9CF8-BB5BCB685722}" srcOrd="0" destOrd="0" presId="urn:microsoft.com/office/officeart/2005/8/layout/default"/>
    <dgm:cxn modelId="{89266A3C-87E5-43FE-A419-BD8C79DC3FEC}" type="presOf" srcId="{F2283215-3428-4F89-BA22-D2F7439FF99E}" destId="{295913C6-43EC-41ED-9065-A88BE58CCD6F}" srcOrd="0" destOrd="0" presId="urn:microsoft.com/office/officeart/2005/8/layout/default"/>
    <dgm:cxn modelId="{BEC7F543-512E-44DD-A9F6-D4D334ED3E9E}" type="presOf" srcId="{52D7D19C-A9AB-4938-B6C0-AA5DD03322D0}" destId="{B1EECD87-3E6C-44F8-BA11-317D041FE4B8}" srcOrd="0" destOrd="0" presId="urn:microsoft.com/office/officeart/2005/8/layout/default"/>
    <dgm:cxn modelId="{E8EE6446-3F9B-4F92-A3DC-CE3D41563E9B}" type="presOf" srcId="{6CB15398-6570-4D61-9720-3CE037B8799E}" destId="{8A8239D7-FE55-442F-9AC7-757C9BFF3841}" srcOrd="0" destOrd="0" presId="urn:microsoft.com/office/officeart/2005/8/layout/default"/>
    <dgm:cxn modelId="{F4C7AC4D-4BAA-4412-9098-632BBC70A3C0}" type="presOf" srcId="{D4B3FC6E-A748-4DC9-A325-0A95D43DC687}" destId="{19662420-A3AF-408B-95DC-C0A1F4378AF2}" srcOrd="0" destOrd="0" presId="urn:microsoft.com/office/officeart/2005/8/layout/default"/>
    <dgm:cxn modelId="{7337F76E-8E8D-4EA3-8671-92C97E922E8B}" srcId="{D4B3FC6E-A748-4DC9-A325-0A95D43DC687}" destId="{F2283215-3428-4F89-BA22-D2F7439FF99E}" srcOrd="0" destOrd="0" parTransId="{9316E04B-0E87-4D42-ADC5-F6D7111B5D72}" sibTransId="{431777E4-2D39-42D6-8336-BF2FD87E4AFB}"/>
    <dgm:cxn modelId="{C706B59D-FF86-45A1-91A9-0E3C11A5FEF5}" srcId="{D4B3FC6E-A748-4DC9-A325-0A95D43DC687}" destId="{A4BFF0C1-71B1-4AAD-ACDC-F323540A5072}" srcOrd="2" destOrd="0" parTransId="{08817638-78CB-4F4C-8B58-31DDBF7B8A00}" sibTransId="{75793015-FFC3-422A-9F1A-239CAB710E1A}"/>
    <dgm:cxn modelId="{34CFC5A6-C812-4D83-95FC-AEAF9D86F15A}" srcId="{D4B3FC6E-A748-4DC9-A325-0A95D43DC687}" destId="{6CB15398-6570-4D61-9720-3CE037B8799E}" srcOrd="5" destOrd="0" parTransId="{BDAE5587-DBE8-406E-84E6-F5F03EB460CF}" sibTransId="{468E37E4-8B29-4FDE-8D22-FC6C3A8769B3}"/>
    <dgm:cxn modelId="{DC9952B2-0F5C-4256-8D87-3D3FB31C8753}" type="presOf" srcId="{E2A9B0A9-F0D6-4C1C-9C74-8D70F05333C0}" destId="{770606CB-F503-4ED2-8266-BFE94FDF0115}" srcOrd="0" destOrd="0" presId="urn:microsoft.com/office/officeart/2005/8/layout/default"/>
    <dgm:cxn modelId="{E309C5BB-8156-4B5A-B557-DFA0A587D200}" srcId="{D4B3FC6E-A748-4DC9-A325-0A95D43DC687}" destId="{8211E330-0B53-4275-BD9F-DE749E419CCB}" srcOrd="6" destOrd="0" parTransId="{3327F7BD-EB38-46CB-9801-2909B1B52F28}" sibTransId="{7584F6FB-B476-40DD-8F65-79C6D1C4DEB1}"/>
    <dgm:cxn modelId="{E04951C2-6B01-4156-B16F-AB3BF9B7DDA8}" srcId="{D4B3FC6E-A748-4DC9-A325-0A95D43DC687}" destId="{DD8E4A9E-6964-41BE-A902-3C71B0C87C9E}" srcOrd="1" destOrd="0" parTransId="{D308DC51-0784-4845-BFBE-9E282074BAF8}" sibTransId="{7574E40B-4E21-4913-9BFA-E14E223F43E2}"/>
    <dgm:cxn modelId="{F93654DA-1744-41AF-AEDD-00E14E737163}" type="presOf" srcId="{97272D07-D64C-44C1-B3F0-16165CD16EB9}" destId="{960C370B-4815-431F-BE64-4886697F6A63}" srcOrd="0" destOrd="0" presId="urn:microsoft.com/office/officeart/2005/8/layout/default"/>
    <dgm:cxn modelId="{D4ED08E0-F608-49EE-8253-8AC035D38EEC}" srcId="{D4B3FC6E-A748-4DC9-A325-0A95D43DC687}" destId="{E2A9B0A9-F0D6-4C1C-9C74-8D70F05333C0}" srcOrd="7" destOrd="0" parTransId="{A6CDFA48-341D-4F1F-BA94-1E914ED6C2A9}" sibTransId="{22DE2F5C-0CA8-4D10-A2FB-62203BBF606B}"/>
    <dgm:cxn modelId="{11F94FE7-5F76-4CC6-9F94-BB9FFE14E35F}" srcId="{D4B3FC6E-A748-4DC9-A325-0A95D43DC687}" destId="{97272D07-D64C-44C1-B3F0-16165CD16EB9}" srcOrd="3" destOrd="0" parTransId="{51249A53-9C39-438B-8550-10A703A3C383}" sibTransId="{1A98621E-0D27-4750-A2BE-757E29F92443}"/>
    <dgm:cxn modelId="{DC55C9EE-B5EF-47F0-9F67-21E0DCD0D13A}" type="presOf" srcId="{DD8E4A9E-6964-41BE-A902-3C71B0C87C9E}" destId="{4ED0FB08-1981-4BC0-AA7E-FCB36654AC32}" srcOrd="0" destOrd="0" presId="urn:microsoft.com/office/officeart/2005/8/layout/default"/>
    <dgm:cxn modelId="{75F065CA-6535-471D-A83C-79A84994FEC4}" type="presParOf" srcId="{19662420-A3AF-408B-95DC-C0A1F4378AF2}" destId="{295913C6-43EC-41ED-9065-A88BE58CCD6F}" srcOrd="0" destOrd="0" presId="urn:microsoft.com/office/officeart/2005/8/layout/default"/>
    <dgm:cxn modelId="{7086A686-AB38-46F8-8A54-682A5B6131D2}" type="presParOf" srcId="{19662420-A3AF-408B-95DC-C0A1F4378AF2}" destId="{A25AB82E-5093-4A10-978D-8024E3F515C3}" srcOrd="1" destOrd="0" presId="urn:microsoft.com/office/officeart/2005/8/layout/default"/>
    <dgm:cxn modelId="{8DBCC59A-4AF6-4F92-A812-967B2472B815}" type="presParOf" srcId="{19662420-A3AF-408B-95DC-C0A1F4378AF2}" destId="{4ED0FB08-1981-4BC0-AA7E-FCB36654AC32}" srcOrd="2" destOrd="0" presId="urn:microsoft.com/office/officeart/2005/8/layout/default"/>
    <dgm:cxn modelId="{16255A70-1AD6-4A79-B51B-7D9FB3C23081}" type="presParOf" srcId="{19662420-A3AF-408B-95DC-C0A1F4378AF2}" destId="{072157C8-EAD2-4704-8720-362032F9D865}" srcOrd="3" destOrd="0" presId="urn:microsoft.com/office/officeart/2005/8/layout/default"/>
    <dgm:cxn modelId="{BEFC84CC-AEAA-4ED2-95DD-55429F3E3A69}" type="presParOf" srcId="{19662420-A3AF-408B-95DC-C0A1F4378AF2}" destId="{B8988986-C554-4F57-9C1D-B2AD05BB0DF6}" srcOrd="4" destOrd="0" presId="urn:microsoft.com/office/officeart/2005/8/layout/default"/>
    <dgm:cxn modelId="{F4D9A632-F290-4140-8BDC-475B55F8E0B3}" type="presParOf" srcId="{19662420-A3AF-408B-95DC-C0A1F4378AF2}" destId="{28485124-D429-4315-9355-B97ED8BC6E4C}" srcOrd="5" destOrd="0" presId="urn:microsoft.com/office/officeart/2005/8/layout/default"/>
    <dgm:cxn modelId="{12E0DF3E-20A9-4658-8EC6-CAC90CCC6BEF}" type="presParOf" srcId="{19662420-A3AF-408B-95DC-C0A1F4378AF2}" destId="{960C370B-4815-431F-BE64-4886697F6A63}" srcOrd="6" destOrd="0" presId="urn:microsoft.com/office/officeart/2005/8/layout/default"/>
    <dgm:cxn modelId="{A9596CE1-2B68-422B-B343-775130555098}" type="presParOf" srcId="{19662420-A3AF-408B-95DC-C0A1F4378AF2}" destId="{76CBD082-9502-4B5E-809D-6F28F2BDB41E}" srcOrd="7" destOrd="0" presId="urn:microsoft.com/office/officeart/2005/8/layout/default"/>
    <dgm:cxn modelId="{FA69295A-58CD-4216-AFCB-95180D4074B6}" type="presParOf" srcId="{19662420-A3AF-408B-95DC-C0A1F4378AF2}" destId="{B1EECD87-3E6C-44F8-BA11-317D041FE4B8}" srcOrd="8" destOrd="0" presId="urn:microsoft.com/office/officeart/2005/8/layout/default"/>
    <dgm:cxn modelId="{5B3F84F0-C255-4737-8685-F0E280E58933}" type="presParOf" srcId="{19662420-A3AF-408B-95DC-C0A1F4378AF2}" destId="{923EB9CB-DD2D-4BCC-AF56-EAECDD767505}" srcOrd="9" destOrd="0" presId="urn:microsoft.com/office/officeart/2005/8/layout/default"/>
    <dgm:cxn modelId="{BA0D43E7-A16B-47A7-A9C8-386E01CD2B4D}" type="presParOf" srcId="{19662420-A3AF-408B-95DC-C0A1F4378AF2}" destId="{8A8239D7-FE55-442F-9AC7-757C9BFF3841}" srcOrd="10" destOrd="0" presId="urn:microsoft.com/office/officeart/2005/8/layout/default"/>
    <dgm:cxn modelId="{3343F825-50D4-41C2-AD3B-5849CEC90E3C}" type="presParOf" srcId="{19662420-A3AF-408B-95DC-C0A1F4378AF2}" destId="{11D67257-BA5A-40E4-818C-D7EA398ED034}" srcOrd="11" destOrd="0" presId="urn:microsoft.com/office/officeart/2005/8/layout/default"/>
    <dgm:cxn modelId="{C30AF492-1825-4D69-9BED-B05F92C52D4A}" type="presParOf" srcId="{19662420-A3AF-408B-95DC-C0A1F4378AF2}" destId="{095BCC91-2BC4-4515-9CF8-BB5BCB685722}" srcOrd="12" destOrd="0" presId="urn:microsoft.com/office/officeart/2005/8/layout/default"/>
    <dgm:cxn modelId="{D3CE5DDD-8D92-45D8-B909-F4AE61187C9F}" type="presParOf" srcId="{19662420-A3AF-408B-95DC-C0A1F4378AF2}" destId="{4C9F1620-6A4A-4C79-9FC0-5751D2AF88F9}" srcOrd="13" destOrd="0" presId="urn:microsoft.com/office/officeart/2005/8/layout/default"/>
    <dgm:cxn modelId="{42578929-3290-461A-A9B1-F58EB19A75A2}" type="presParOf" srcId="{19662420-A3AF-408B-95DC-C0A1F4378AF2}" destId="{770606CB-F503-4ED2-8266-BFE94FDF0115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3F367B7-D042-4792-89A7-D4427DE6D72A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CB9859C-C07C-4196-BE6C-257B2520AFEF}">
      <dgm:prSet/>
      <dgm:spPr/>
      <dgm:t>
        <a:bodyPr/>
        <a:lstStyle/>
        <a:p>
          <a:r>
            <a:rPr lang="en-GB" dirty="0"/>
            <a:t>Concern from clinicians to discontinue medications started by another provider</a:t>
          </a:r>
          <a:endParaRPr lang="en-US" dirty="0"/>
        </a:p>
      </dgm:t>
    </dgm:pt>
    <dgm:pt modelId="{C020A402-0F41-49D2-8338-E74BF412282C}" type="parTrans" cxnId="{31997897-B0D9-4F47-B2C1-43571E138A57}">
      <dgm:prSet/>
      <dgm:spPr/>
      <dgm:t>
        <a:bodyPr/>
        <a:lstStyle/>
        <a:p>
          <a:endParaRPr lang="en-US"/>
        </a:p>
      </dgm:t>
    </dgm:pt>
    <dgm:pt modelId="{53D1C808-A55A-475C-840A-9F198FDAD92F}" type="sibTrans" cxnId="{31997897-B0D9-4F47-B2C1-43571E138A57}">
      <dgm:prSet/>
      <dgm:spPr/>
      <dgm:t>
        <a:bodyPr/>
        <a:lstStyle/>
        <a:p>
          <a:endParaRPr lang="en-US"/>
        </a:p>
      </dgm:t>
    </dgm:pt>
    <dgm:pt modelId="{556F80C9-9352-41DE-BF28-ED6A8BDDE0A1}">
      <dgm:prSet/>
      <dgm:spPr/>
      <dgm:t>
        <a:bodyPr/>
        <a:lstStyle/>
        <a:p>
          <a:r>
            <a:rPr lang="en-GB"/>
            <a:t>Time expenditure</a:t>
          </a:r>
          <a:endParaRPr lang="en-US"/>
        </a:p>
      </dgm:t>
    </dgm:pt>
    <dgm:pt modelId="{19809A49-2259-4AB2-A844-722954C571DB}" type="parTrans" cxnId="{5EA91B74-C8F6-4277-9374-DDC4C75F61DB}">
      <dgm:prSet/>
      <dgm:spPr/>
      <dgm:t>
        <a:bodyPr/>
        <a:lstStyle/>
        <a:p>
          <a:endParaRPr lang="en-US"/>
        </a:p>
      </dgm:t>
    </dgm:pt>
    <dgm:pt modelId="{6485EC03-98AC-4604-B020-A36663DAF6A3}" type="sibTrans" cxnId="{5EA91B74-C8F6-4277-9374-DDC4C75F61DB}">
      <dgm:prSet/>
      <dgm:spPr/>
      <dgm:t>
        <a:bodyPr/>
        <a:lstStyle/>
        <a:p>
          <a:endParaRPr lang="en-US"/>
        </a:p>
      </dgm:t>
    </dgm:pt>
    <dgm:pt modelId="{3A5E9DFC-41A5-49F9-A058-E112A5F75AE0}">
      <dgm:prSet/>
      <dgm:spPr/>
      <dgm:t>
        <a:bodyPr/>
        <a:lstStyle/>
        <a:p>
          <a:r>
            <a:rPr lang="en-GB" dirty="0"/>
            <a:t>Fear of drug-withdrawal side effects</a:t>
          </a:r>
          <a:endParaRPr lang="en-US" dirty="0"/>
        </a:p>
      </dgm:t>
    </dgm:pt>
    <dgm:pt modelId="{397B6F99-03DF-4906-BE4E-DFB17844CA57}" type="parTrans" cxnId="{1A7A7EEB-1505-4B09-9E68-2DBD3086AF07}">
      <dgm:prSet/>
      <dgm:spPr/>
      <dgm:t>
        <a:bodyPr/>
        <a:lstStyle/>
        <a:p>
          <a:endParaRPr lang="en-US"/>
        </a:p>
      </dgm:t>
    </dgm:pt>
    <dgm:pt modelId="{8C3AF47D-CC88-4F93-80B5-2D1E8AE3F3BA}" type="sibTrans" cxnId="{1A7A7EEB-1505-4B09-9E68-2DBD3086AF07}">
      <dgm:prSet/>
      <dgm:spPr/>
      <dgm:t>
        <a:bodyPr/>
        <a:lstStyle/>
        <a:p>
          <a:endParaRPr lang="en-US"/>
        </a:p>
      </dgm:t>
    </dgm:pt>
    <dgm:pt modelId="{F71E8DB9-6079-4967-809C-C9B3C57B9FEA}">
      <dgm:prSet/>
      <dgm:spPr/>
      <dgm:t>
        <a:bodyPr/>
        <a:lstStyle/>
        <a:p>
          <a:r>
            <a:rPr lang="en-GB"/>
            <a:t>Lack of resources </a:t>
          </a:r>
          <a:endParaRPr lang="en-US"/>
        </a:p>
      </dgm:t>
    </dgm:pt>
    <dgm:pt modelId="{D8723B33-FE07-4D89-9F30-2EB093648000}" type="parTrans" cxnId="{8EDE4D34-1EF6-48F5-8757-68E561C53C35}">
      <dgm:prSet/>
      <dgm:spPr/>
      <dgm:t>
        <a:bodyPr/>
        <a:lstStyle/>
        <a:p>
          <a:endParaRPr lang="en-US"/>
        </a:p>
      </dgm:t>
    </dgm:pt>
    <dgm:pt modelId="{87C26A31-DB00-42D6-B368-1B14587E5D58}" type="sibTrans" cxnId="{8EDE4D34-1EF6-48F5-8757-68E561C53C35}">
      <dgm:prSet/>
      <dgm:spPr/>
      <dgm:t>
        <a:bodyPr/>
        <a:lstStyle/>
        <a:p>
          <a:endParaRPr lang="en-US"/>
        </a:p>
      </dgm:t>
    </dgm:pt>
    <dgm:pt modelId="{C8872D25-81C0-4B4F-884C-18CA6C87789C}">
      <dgm:prSet/>
      <dgm:spPr/>
      <dgm:t>
        <a:bodyPr/>
        <a:lstStyle/>
        <a:p>
          <a:r>
            <a:rPr lang="en-GB" dirty="0"/>
            <a:t>Resistance from patients or family members</a:t>
          </a:r>
          <a:endParaRPr lang="en-US" dirty="0"/>
        </a:p>
      </dgm:t>
    </dgm:pt>
    <dgm:pt modelId="{6A0EB4CC-6FFC-4C21-AC32-B1F44AD4A0AD}" type="parTrans" cxnId="{5EC05393-2109-4D91-8D99-64BED7C8CFD8}">
      <dgm:prSet/>
      <dgm:spPr/>
      <dgm:t>
        <a:bodyPr/>
        <a:lstStyle/>
        <a:p>
          <a:endParaRPr lang="en-US"/>
        </a:p>
      </dgm:t>
    </dgm:pt>
    <dgm:pt modelId="{600F04EF-9CA0-4B25-AE36-5E12D7B49413}" type="sibTrans" cxnId="{5EC05393-2109-4D91-8D99-64BED7C8CFD8}">
      <dgm:prSet/>
      <dgm:spPr/>
      <dgm:t>
        <a:bodyPr/>
        <a:lstStyle/>
        <a:p>
          <a:endParaRPr lang="en-US"/>
        </a:p>
      </dgm:t>
    </dgm:pt>
    <dgm:pt modelId="{19A171E1-5B9E-46A1-9876-2C5066079B0C}">
      <dgm:prSet/>
      <dgm:spPr/>
      <dgm:t>
        <a:bodyPr/>
        <a:lstStyle/>
        <a:p>
          <a:r>
            <a:rPr lang="en-GB" dirty="0"/>
            <a:t>Fear of losing patient-provider relationship</a:t>
          </a:r>
          <a:endParaRPr lang="en-US" dirty="0"/>
        </a:p>
      </dgm:t>
    </dgm:pt>
    <dgm:pt modelId="{E8AFE67F-7327-4422-B0D0-71C177E4D67D}" type="parTrans" cxnId="{BB00A297-812E-42DB-9445-B7600ACA54D9}">
      <dgm:prSet/>
      <dgm:spPr/>
      <dgm:t>
        <a:bodyPr/>
        <a:lstStyle/>
        <a:p>
          <a:endParaRPr lang="en-US"/>
        </a:p>
      </dgm:t>
    </dgm:pt>
    <dgm:pt modelId="{EC1BC6AC-7531-4AAB-81BF-21F270A73F63}" type="sibTrans" cxnId="{BB00A297-812E-42DB-9445-B7600ACA54D9}">
      <dgm:prSet/>
      <dgm:spPr/>
      <dgm:t>
        <a:bodyPr/>
        <a:lstStyle/>
        <a:p>
          <a:endParaRPr lang="en-US"/>
        </a:p>
      </dgm:t>
    </dgm:pt>
    <dgm:pt modelId="{BC44FAEB-2CDA-44E4-A618-D9E9CB8F7D47}">
      <dgm:prSet/>
      <dgm:spPr/>
      <dgm:t>
        <a:bodyPr/>
        <a:lstStyle/>
        <a:p>
          <a:r>
            <a:rPr lang="en-US" dirty="0"/>
            <a:t>Fear of loosing focus on the acute issue</a:t>
          </a:r>
        </a:p>
      </dgm:t>
    </dgm:pt>
    <dgm:pt modelId="{44F91FB2-F1C1-4567-A4FE-63A1A4BD0490}" type="parTrans" cxnId="{C1C81E9F-E210-4691-A3AE-0A33D13CEC08}">
      <dgm:prSet/>
      <dgm:spPr/>
      <dgm:t>
        <a:bodyPr/>
        <a:lstStyle/>
        <a:p>
          <a:endParaRPr lang="en-GB"/>
        </a:p>
      </dgm:t>
    </dgm:pt>
    <dgm:pt modelId="{A4326B3D-8B1F-4ECD-9B46-0709121D17FF}" type="sibTrans" cxnId="{C1C81E9F-E210-4691-A3AE-0A33D13CEC08}">
      <dgm:prSet/>
      <dgm:spPr/>
      <dgm:t>
        <a:bodyPr/>
        <a:lstStyle/>
        <a:p>
          <a:endParaRPr lang="en-GB"/>
        </a:p>
      </dgm:t>
    </dgm:pt>
    <dgm:pt modelId="{32DA9352-B1D2-44A5-BE2F-D816088119A3}">
      <dgm:prSet/>
      <dgm:spPr/>
      <dgm:t>
        <a:bodyPr/>
        <a:lstStyle/>
        <a:p>
          <a:r>
            <a:rPr lang="en-US"/>
            <a:t>Concerns about follow up ability and accountability</a:t>
          </a:r>
          <a:endParaRPr lang="en-US" dirty="0"/>
        </a:p>
      </dgm:t>
    </dgm:pt>
    <dgm:pt modelId="{E8BD80F4-8C19-4BD1-99BA-D7E94A75DB8C}" type="parTrans" cxnId="{81F8F48B-66D1-409F-8D0B-CD18CE4011AD}">
      <dgm:prSet/>
      <dgm:spPr/>
      <dgm:t>
        <a:bodyPr/>
        <a:lstStyle/>
        <a:p>
          <a:endParaRPr lang="en-GB"/>
        </a:p>
      </dgm:t>
    </dgm:pt>
    <dgm:pt modelId="{0C77DB21-B64E-40EC-9C53-588F59EB5872}" type="sibTrans" cxnId="{81F8F48B-66D1-409F-8D0B-CD18CE4011AD}">
      <dgm:prSet/>
      <dgm:spPr/>
      <dgm:t>
        <a:bodyPr/>
        <a:lstStyle/>
        <a:p>
          <a:endParaRPr lang="en-GB"/>
        </a:p>
      </dgm:t>
    </dgm:pt>
    <dgm:pt modelId="{0EAB1F21-5624-41A3-893F-102BFF67868D}">
      <dgm:prSet/>
      <dgm:spPr/>
      <dgm:t>
        <a:bodyPr/>
        <a:lstStyle/>
        <a:p>
          <a:r>
            <a:rPr lang="en-US"/>
            <a:t>Lack of continuity</a:t>
          </a:r>
          <a:endParaRPr lang="en-US" dirty="0"/>
        </a:p>
      </dgm:t>
    </dgm:pt>
    <dgm:pt modelId="{F665C773-DEC8-431A-B93F-0FF2E468D4D2}" type="parTrans" cxnId="{7D0597D4-CFA1-46E0-9FC9-ABB8D9F4CCFB}">
      <dgm:prSet/>
      <dgm:spPr/>
      <dgm:t>
        <a:bodyPr/>
        <a:lstStyle/>
        <a:p>
          <a:endParaRPr lang="en-GB"/>
        </a:p>
      </dgm:t>
    </dgm:pt>
    <dgm:pt modelId="{CAF299D1-D05B-461B-BE5E-BD2368A02B99}" type="sibTrans" cxnId="{7D0597D4-CFA1-46E0-9FC9-ABB8D9F4CCFB}">
      <dgm:prSet/>
      <dgm:spPr/>
      <dgm:t>
        <a:bodyPr/>
        <a:lstStyle/>
        <a:p>
          <a:endParaRPr lang="en-GB"/>
        </a:p>
      </dgm:t>
    </dgm:pt>
    <dgm:pt modelId="{0B9CF690-6CC8-48FD-BA43-6DE58E9F7361}" type="pres">
      <dgm:prSet presAssocID="{93F367B7-D042-4792-89A7-D4427DE6D72A}" presName="diagram" presStyleCnt="0">
        <dgm:presLayoutVars>
          <dgm:dir/>
          <dgm:resizeHandles val="exact"/>
        </dgm:presLayoutVars>
      </dgm:prSet>
      <dgm:spPr/>
    </dgm:pt>
    <dgm:pt modelId="{F5918551-E3B0-4E92-8876-700061727EBB}" type="pres">
      <dgm:prSet presAssocID="{0CB9859C-C07C-4196-BE6C-257B2520AFEF}" presName="node" presStyleLbl="node1" presStyleIdx="0" presStyleCnt="9">
        <dgm:presLayoutVars>
          <dgm:bulletEnabled val="1"/>
        </dgm:presLayoutVars>
      </dgm:prSet>
      <dgm:spPr/>
    </dgm:pt>
    <dgm:pt modelId="{A230E063-01B3-4241-9FF8-A52A14628ED7}" type="pres">
      <dgm:prSet presAssocID="{53D1C808-A55A-475C-840A-9F198FDAD92F}" presName="sibTrans" presStyleCnt="0"/>
      <dgm:spPr/>
    </dgm:pt>
    <dgm:pt modelId="{2F28E644-5063-40BC-B5AD-BAC7DCF2600A}" type="pres">
      <dgm:prSet presAssocID="{556F80C9-9352-41DE-BF28-ED6A8BDDE0A1}" presName="node" presStyleLbl="node1" presStyleIdx="1" presStyleCnt="9">
        <dgm:presLayoutVars>
          <dgm:bulletEnabled val="1"/>
        </dgm:presLayoutVars>
      </dgm:prSet>
      <dgm:spPr/>
    </dgm:pt>
    <dgm:pt modelId="{B5388688-11EB-4D7A-9F5D-238E130723A0}" type="pres">
      <dgm:prSet presAssocID="{6485EC03-98AC-4604-B020-A36663DAF6A3}" presName="sibTrans" presStyleCnt="0"/>
      <dgm:spPr/>
    </dgm:pt>
    <dgm:pt modelId="{2095F640-19D9-4290-A42C-896A29777ED0}" type="pres">
      <dgm:prSet presAssocID="{3A5E9DFC-41A5-49F9-A058-E112A5F75AE0}" presName="node" presStyleLbl="node1" presStyleIdx="2" presStyleCnt="9">
        <dgm:presLayoutVars>
          <dgm:bulletEnabled val="1"/>
        </dgm:presLayoutVars>
      </dgm:prSet>
      <dgm:spPr/>
    </dgm:pt>
    <dgm:pt modelId="{327B4AE6-88E4-471F-9B42-C277C08874EE}" type="pres">
      <dgm:prSet presAssocID="{8C3AF47D-CC88-4F93-80B5-2D1E8AE3F3BA}" presName="sibTrans" presStyleCnt="0"/>
      <dgm:spPr/>
    </dgm:pt>
    <dgm:pt modelId="{4A38241C-0B92-487E-A742-7DB93C295263}" type="pres">
      <dgm:prSet presAssocID="{F71E8DB9-6079-4967-809C-C9B3C57B9FEA}" presName="node" presStyleLbl="node1" presStyleIdx="3" presStyleCnt="9">
        <dgm:presLayoutVars>
          <dgm:bulletEnabled val="1"/>
        </dgm:presLayoutVars>
      </dgm:prSet>
      <dgm:spPr/>
    </dgm:pt>
    <dgm:pt modelId="{F0FD1880-A25D-4F08-BCC7-135841EE747F}" type="pres">
      <dgm:prSet presAssocID="{87C26A31-DB00-42D6-B368-1B14587E5D58}" presName="sibTrans" presStyleCnt="0"/>
      <dgm:spPr/>
    </dgm:pt>
    <dgm:pt modelId="{3E37DED8-6FBB-48E3-9BA6-B1ED0374CF62}" type="pres">
      <dgm:prSet presAssocID="{C8872D25-81C0-4B4F-884C-18CA6C87789C}" presName="node" presStyleLbl="node1" presStyleIdx="4" presStyleCnt="9">
        <dgm:presLayoutVars>
          <dgm:bulletEnabled val="1"/>
        </dgm:presLayoutVars>
      </dgm:prSet>
      <dgm:spPr/>
    </dgm:pt>
    <dgm:pt modelId="{2BD6111D-1A11-41C0-A0D2-DE0A44F3B93B}" type="pres">
      <dgm:prSet presAssocID="{600F04EF-9CA0-4B25-AE36-5E12D7B49413}" presName="sibTrans" presStyleCnt="0"/>
      <dgm:spPr/>
    </dgm:pt>
    <dgm:pt modelId="{A91804C8-AE32-424B-9C47-5AB91C54B997}" type="pres">
      <dgm:prSet presAssocID="{19A171E1-5B9E-46A1-9876-2C5066079B0C}" presName="node" presStyleLbl="node1" presStyleIdx="5" presStyleCnt="9">
        <dgm:presLayoutVars>
          <dgm:bulletEnabled val="1"/>
        </dgm:presLayoutVars>
      </dgm:prSet>
      <dgm:spPr/>
    </dgm:pt>
    <dgm:pt modelId="{F7431A43-D7FF-483B-AACF-EED72161C686}" type="pres">
      <dgm:prSet presAssocID="{EC1BC6AC-7531-4AAB-81BF-21F270A73F63}" presName="sibTrans" presStyleCnt="0"/>
      <dgm:spPr/>
    </dgm:pt>
    <dgm:pt modelId="{76CF94A1-2D85-480C-B459-0231E8C06A74}" type="pres">
      <dgm:prSet presAssocID="{BC44FAEB-2CDA-44E4-A618-D9E9CB8F7D47}" presName="node" presStyleLbl="node1" presStyleIdx="6" presStyleCnt="9">
        <dgm:presLayoutVars>
          <dgm:bulletEnabled val="1"/>
        </dgm:presLayoutVars>
      </dgm:prSet>
      <dgm:spPr/>
    </dgm:pt>
    <dgm:pt modelId="{14E08598-D667-441F-826F-A5E90CB1C99C}" type="pres">
      <dgm:prSet presAssocID="{A4326B3D-8B1F-4ECD-9B46-0709121D17FF}" presName="sibTrans" presStyleCnt="0"/>
      <dgm:spPr/>
    </dgm:pt>
    <dgm:pt modelId="{4A43C106-4C86-4AE7-8A36-A29891ADB401}" type="pres">
      <dgm:prSet presAssocID="{32DA9352-B1D2-44A5-BE2F-D816088119A3}" presName="node" presStyleLbl="node1" presStyleIdx="7" presStyleCnt="9">
        <dgm:presLayoutVars>
          <dgm:bulletEnabled val="1"/>
        </dgm:presLayoutVars>
      </dgm:prSet>
      <dgm:spPr/>
    </dgm:pt>
    <dgm:pt modelId="{64DC4506-FD09-470C-9F69-E0B7557CA745}" type="pres">
      <dgm:prSet presAssocID="{0C77DB21-B64E-40EC-9C53-588F59EB5872}" presName="sibTrans" presStyleCnt="0"/>
      <dgm:spPr/>
    </dgm:pt>
    <dgm:pt modelId="{6646521D-085E-4C29-8DFF-230896F3EB2E}" type="pres">
      <dgm:prSet presAssocID="{0EAB1F21-5624-41A3-893F-102BFF67868D}" presName="node" presStyleLbl="node1" presStyleIdx="8" presStyleCnt="9">
        <dgm:presLayoutVars>
          <dgm:bulletEnabled val="1"/>
        </dgm:presLayoutVars>
      </dgm:prSet>
      <dgm:spPr/>
    </dgm:pt>
  </dgm:ptLst>
  <dgm:cxnLst>
    <dgm:cxn modelId="{6A7B2927-9167-41FE-BAF4-714D09132497}" type="presOf" srcId="{556F80C9-9352-41DE-BF28-ED6A8BDDE0A1}" destId="{2F28E644-5063-40BC-B5AD-BAC7DCF2600A}" srcOrd="0" destOrd="0" presId="urn:microsoft.com/office/officeart/2005/8/layout/default"/>
    <dgm:cxn modelId="{8EDE4D34-1EF6-48F5-8757-68E561C53C35}" srcId="{93F367B7-D042-4792-89A7-D4427DE6D72A}" destId="{F71E8DB9-6079-4967-809C-C9B3C57B9FEA}" srcOrd="3" destOrd="0" parTransId="{D8723B33-FE07-4D89-9F30-2EB093648000}" sibTransId="{87C26A31-DB00-42D6-B368-1B14587E5D58}"/>
    <dgm:cxn modelId="{1FE46D39-01D2-42AB-B82A-38CE07D68551}" type="presOf" srcId="{C8872D25-81C0-4B4F-884C-18CA6C87789C}" destId="{3E37DED8-6FBB-48E3-9BA6-B1ED0374CF62}" srcOrd="0" destOrd="0" presId="urn:microsoft.com/office/officeart/2005/8/layout/default"/>
    <dgm:cxn modelId="{9F46453D-0734-4E1C-9926-4D9C8E3721C5}" type="presOf" srcId="{32DA9352-B1D2-44A5-BE2F-D816088119A3}" destId="{4A43C106-4C86-4AE7-8A36-A29891ADB401}" srcOrd="0" destOrd="0" presId="urn:microsoft.com/office/officeart/2005/8/layout/default"/>
    <dgm:cxn modelId="{DFDC0D44-86AD-46C4-8E0F-B327EEF455BA}" type="presOf" srcId="{BC44FAEB-2CDA-44E4-A618-D9E9CB8F7D47}" destId="{76CF94A1-2D85-480C-B459-0231E8C06A74}" srcOrd="0" destOrd="0" presId="urn:microsoft.com/office/officeart/2005/8/layout/default"/>
    <dgm:cxn modelId="{5EA91B74-C8F6-4277-9374-DDC4C75F61DB}" srcId="{93F367B7-D042-4792-89A7-D4427DE6D72A}" destId="{556F80C9-9352-41DE-BF28-ED6A8BDDE0A1}" srcOrd="1" destOrd="0" parTransId="{19809A49-2259-4AB2-A844-722954C571DB}" sibTransId="{6485EC03-98AC-4604-B020-A36663DAF6A3}"/>
    <dgm:cxn modelId="{55620656-9C82-4C30-90B4-9EC4B37C0DA0}" type="presOf" srcId="{19A171E1-5B9E-46A1-9876-2C5066079B0C}" destId="{A91804C8-AE32-424B-9C47-5AB91C54B997}" srcOrd="0" destOrd="0" presId="urn:microsoft.com/office/officeart/2005/8/layout/default"/>
    <dgm:cxn modelId="{81F8F48B-66D1-409F-8D0B-CD18CE4011AD}" srcId="{93F367B7-D042-4792-89A7-D4427DE6D72A}" destId="{32DA9352-B1D2-44A5-BE2F-D816088119A3}" srcOrd="7" destOrd="0" parTransId="{E8BD80F4-8C19-4BD1-99BA-D7E94A75DB8C}" sibTransId="{0C77DB21-B64E-40EC-9C53-588F59EB5872}"/>
    <dgm:cxn modelId="{5EC05393-2109-4D91-8D99-64BED7C8CFD8}" srcId="{93F367B7-D042-4792-89A7-D4427DE6D72A}" destId="{C8872D25-81C0-4B4F-884C-18CA6C87789C}" srcOrd="4" destOrd="0" parTransId="{6A0EB4CC-6FFC-4C21-AC32-B1F44AD4A0AD}" sibTransId="{600F04EF-9CA0-4B25-AE36-5E12D7B49413}"/>
    <dgm:cxn modelId="{31997897-B0D9-4F47-B2C1-43571E138A57}" srcId="{93F367B7-D042-4792-89A7-D4427DE6D72A}" destId="{0CB9859C-C07C-4196-BE6C-257B2520AFEF}" srcOrd="0" destOrd="0" parTransId="{C020A402-0F41-49D2-8338-E74BF412282C}" sibTransId="{53D1C808-A55A-475C-840A-9F198FDAD92F}"/>
    <dgm:cxn modelId="{BB00A297-812E-42DB-9445-B7600ACA54D9}" srcId="{93F367B7-D042-4792-89A7-D4427DE6D72A}" destId="{19A171E1-5B9E-46A1-9876-2C5066079B0C}" srcOrd="5" destOrd="0" parTransId="{E8AFE67F-7327-4422-B0D0-71C177E4D67D}" sibTransId="{EC1BC6AC-7531-4AAB-81BF-21F270A73F63}"/>
    <dgm:cxn modelId="{C1C81E9F-E210-4691-A3AE-0A33D13CEC08}" srcId="{93F367B7-D042-4792-89A7-D4427DE6D72A}" destId="{BC44FAEB-2CDA-44E4-A618-D9E9CB8F7D47}" srcOrd="6" destOrd="0" parTransId="{44F91FB2-F1C1-4567-A4FE-63A1A4BD0490}" sibTransId="{A4326B3D-8B1F-4ECD-9B46-0709121D17FF}"/>
    <dgm:cxn modelId="{294B0FA1-B3C4-438E-9BB1-12451EAE65B7}" type="presOf" srcId="{93F367B7-D042-4792-89A7-D4427DE6D72A}" destId="{0B9CF690-6CC8-48FD-BA43-6DE58E9F7361}" srcOrd="0" destOrd="0" presId="urn:microsoft.com/office/officeart/2005/8/layout/default"/>
    <dgm:cxn modelId="{C73E64A5-2D5E-49B7-8637-B2C90FE52B91}" type="presOf" srcId="{F71E8DB9-6079-4967-809C-C9B3C57B9FEA}" destId="{4A38241C-0B92-487E-A742-7DB93C295263}" srcOrd="0" destOrd="0" presId="urn:microsoft.com/office/officeart/2005/8/layout/default"/>
    <dgm:cxn modelId="{8FAA82C4-5364-44CA-96C4-94B32CF7C78E}" type="presOf" srcId="{0CB9859C-C07C-4196-BE6C-257B2520AFEF}" destId="{F5918551-E3B0-4E92-8876-700061727EBB}" srcOrd="0" destOrd="0" presId="urn:microsoft.com/office/officeart/2005/8/layout/default"/>
    <dgm:cxn modelId="{7D0597D4-CFA1-46E0-9FC9-ABB8D9F4CCFB}" srcId="{93F367B7-D042-4792-89A7-D4427DE6D72A}" destId="{0EAB1F21-5624-41A3-893F-102BFF67868D}" srcOrd="8" destOrd="0" parTransId="{F665C773-DEC8-431A-B93F-0FF2E468D4D2}" sibTransId="{CAF299D1-D05B-461B-BE5E-BD2368A02B99}"/>
    <dgm:cxn modelId="{0563C9E0-0D4E-40AE-9E56-489054B8518E}" type="presOf" srcId="{3A5E9DFC-41A5-49F9-A058-E112A5F75AE0}" destId="{2095F640-19D9-4290-A42C-896A29777ED0}" srcOrd="0" destOrd="0" presId="urn:microsoft.com/office/officeart/2005/8/layout/default"/>
    <dgm:cxn modelId="{F05F44E1-9C90-49D3-B694-0A6794A17F2A}" type="presOf" srcId="{0EAB1F21-5624-41A3-893F-102BFF67868D}" destId="{6646521D-085E-4C29-8DFF-230896F3EB2E}" srcOrd="0" destOrd="0" presId="urn:microsoft.com/office/officeart/2005/8/layout/default"/>
    <dgm:cxn modelId="{1A7A7EEB-1505-4B09-9E68-2DBD3086AF07}" srcId="{93F367B7-D042-4792-89A7-D4427DE6D72A}" destId="{3A5E9DFC-41A5-49F9-A058-E112A5F75AE0}" srcOrd="2" destOrd="0" parTransId="{397B6F99-03DF-4906-BE4E-DFB17844CA57}" sibTransId="{8C3AF47D-CC88-4F93-80B5-2D1E8AE3F3BA}"/>
    <dgm:cxn modelId="{73B74FED-8D33-46A7-9842-CF0A06E5F8BB}" type="presParOf" srcId="{0B9CF690-6CC8-48FD-BA43-6DE58E9F7361}" destId="{F5918551-E3B0-4E92-8876-700061727EBB}" srcOrd="0" destOrd="0" presId="urn:microsoft.com/office/officeart/2005/8/layout/default"/>
    <dgm:cxn modelId="{D7519DEB-EC61-497F-9799-3868F3E2B80B}" type="presParOf" srcId="{0B9CF690-6CC8-48FD-BA43-6DE58E9F7361}" destId="{A230E063-01B3-4241-9FF8-A52A14628ED7}" srcOrd="1" destOrd="0" presId="urn:microsoft.com/office/officeart/2005/8/layout/default"/>
    <dgm:cxn modelId="{0F0CC897-6367-4328-A4C1-CB0D935E24AB}" type="presParOf" srcId="{0B9CF690-6CC8-48FD-BA43-6DE58E9F7361}" destId="{2F28E644-5063-40BC-B5AD-BAC7DCF2600A}" srcOrd="2" destOrd="0" presId="urn:microsoft.com/office/officeart/2005/8/layout/default"/>
    <dgm:cxn modelId="{8C974603-C91B-429E-A274-168F94922735}" type="presParOf" srcId="{0B9CF690-6CC8-48FD-BA43-6DE58E9F7361}" destId="{B5388688-11EB-4D7A-9F5D-238E130723A0}" srcOrd="3" destOrd="0" presId="urn:microsoft.com/office/officeart/2005/8/layout/default"/>
    <dgm:cxn modelId="{4501E053-72F3-4843-9F7B-10222F0CE546}" type="presParOf" srcId="{0B9CF690-6CC8-48FD-BA43-6DE58E9F7361}" destId="{2095F640-19D9-4290-A42C-896A29777ED0}" srcOrd="4" destOrd="0" presId="urn:microsoft.com/office/officeart/2005/8/layout/default"/>
    <dgm:cxn modelId="{C8F8080C-A5BC-4B4B-AD6C-270571DAC3C6}" type="presParOf" srcId="{0B9CF690-6CC8-48FD-BA43-6DE58E9F7361}" destId="{327B4AE6-88E4-471F-9B42-C277C08874EE}" srcOrd="5" destOrd="0" presId="urn:microsoft.com/office/officeart/2005/8/layout/default"/>
    <dgm:cxn modelId="{D1771ACA-E310-4709-A074-1440A44BC01D}" type="presParOf" srcId="{0B9CF690-6CC8-48FD-BA43-6DE58E9F7361}" destId="{4A38241C-0B92-487E-A742-7DB93C295263}" srcOrd="6" destOrd="0" presId="urn:microsoft.com/office/officeart/2005/8/layout/default"/>
    <dgm:cxn modelId="{ED36A6A6-0D2E-46A4-8924-9585F7C652CC}" type="presParOf" srcId="{0B9CF690-6CC8-48FD-BA43-6DE58E9F7361}" destId="{F0FD1880-A25D-4F08-BCC7-135841EE747F}" srcOrd="7" destOrd="0" presId="urn:microsoft.com/office/officeart/2005/8/layout/default"/>
    <dgm:cxn modelId="{29D82F08-DFD5-456B-BC1D-3ABDEABBAFAF}" type="presParOf" srcId="{0B9CF690-6CC8-48FD-BA43-6DE58E9F7361}" destId="{3E37DED8-6FBB-48E3-9BA6-B1ED0374CF62}" srcOrd="8" destOrd="0" presId="urn:microsoft.com/office/officeart/2005/8/layout/default"/>
    <dgm:cxn modelId="{48CE8AC3-F3FD-47C7-AED0-490DCB5DB0DB}" type="presParOf" srcId="{0B9CF690-6CC8-48FD-BA43-6DE58E9F7361}" destId="{2BD6111D-1A11-41C0-A0D2-DE0A44F3B93B}" srcOrd="9" destOrd="0" presId="urn:microsoft.com/office/officeart/2005/8/layout/default"/>
    <dgm:cxn modelId="{B37AF125-0521-4CD4-A815-2C068EEED081}" type="presParOf" srcId="{0B9CF690-6CC8-48FD-BA43-6DE58E9F7361}" destId="{A91804C8-AE32-424B-9C47-5AB91C54B997}" srcOrd="10" destOrd="0" presId="urn:microsoft.com/office/officeart/2005/8/layout/default"/>
    <dgm:cxn modelId="{972ED4B6-1F7D-4708-879A-D6AA46FA9A91}" type="presParOf" srcId="{0B9CF690-6CC8-48FD-BA43-6DE58E9F7361}" destId="{F7431A43-D7FF-483B-AACF-EED72161C686}" srcOrd="11" destOrd="0" presId="urn:microsoft.com/office/officeart/2005/8/layout/default"/>
    <dgm:cxn modelId="{758894F7-E16B-4EFE-BE50-1B669914A730}" type="presParOf" srcId="{0B9CF690-6CC8-48FD-BA43-6DE58E9F7361}" destId="{76CF94A1-2D85-480C-B459-0231E8C06A74}" srcOrd="12" destOrd="0" presId="urn:microsoft.com/office/officeart/2005/8/layout/default"/>
    <dgm:cxn modelId="{103A867A-5603-4FBA-9A5C-3E620053D196}" type="presParOf" srcId="{0B9CF690-6CC8-48FD-BA43-6DE58E9F7361}" destId="{14E08598-D667-441F-826F-A5E90CB1C99C}" srcOrd="13" destOrd="0" presId="urn:microsoft.com/office/officeart/2005/8/layout/default"/>
    <dgm:cxn modelId="{61CCA749-4BA5-4AF6-91C3-EC6BC619E014}" type="presParOf" srcId="{0B9CF690-6CC8-48FD-BA43-6DE58E9F7361}" destId="{4A43C106-4C86-4AE7-8A36-A29891ADB401}" srcOrd="14" destOrd="0" presId="urn:microsoft.com/office/officeart/2005/8/layout/default"/>
    <dgm:cxn modelId="{7435000A-CFB4-4112-A810-43F57E63F0A5}" type="presParOf" srcId="{0B9CF690-6CC8-48FD-BA43-6DE58E9F7361}" destId="{64DC4506-FD09-470C-9F69-E0B7557CA745}" srcOrd="15" destOrd="0" presId="urn:microsoft.com/office/officeart/2005/8/layout/default"/>
    <dgm:cxn modelId="{D4D8B981-59CA-406A-BAD3-6D6BE7277973}" type="presParOf" srcId="{0B9CF690-6CC8-48FD-BA43-6DE58E9F7361}" destId="{6646521D-085E-4C29-8DFF-230896F3EB2E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714232B-C250-4DE2-B1F9-094F851A6BEC}" type="doc">
      <dgm:prSet loTypeId="urn:microsoft.com/office/officeart/2005/8/layout/vList5" loCatId="list" qsTypeId="urn:microsoft.com/office/officeart/2005/8/quickstyle/simple2" qsCatId="simple" csTypeId="urn:microsoft.com/office/officeart/2005/8/colors/accent5_2" csCatId="accent5" phldr="1"/>
      <dgm:spPr/>
      <dgm:t>
        <a:bodyPr/>
        <a:lstStyle/>
        <a:p>
          <a:endParaRPr lang="en-GB"/>
        </a:p>
      </dgm:t>
    </dgm:pt>
    <dgm:pt modelId="{BAE8D835-D563-4DBD-9E8D-D380BABE2ED3}">
      <dgm:prSet phldrT="[Text]"/>
      <dgm:spPr/>
      <dgm:t>
        <a:bodyPr/>
        <a:lstStyle/>
        <a:p>
          <a:pPr>
            <a:buNone/>
          </a:pPr>
          <a:r>
            <a:rPr lang="en-GB" b="0" u="none" strike="noStrike">
              <a:effectLst/>
            </a:rPr>
            <a:t>Has the diagnosis changed? Was long term treatment intended? Is the dose correct? </a:t>
          </a:r>
          <a:endParaRPr lang="en-GB" dirty="0"/>
        </a:p>
      </dgm:t>
    </dgm:pt>
    <dgm:pt modelId="{4AE30733-7404-48C4-A6A6-0216D0103ED9}" type="parTrans" cxnId="{479C3E52-02AD-40FA-9D67-042A74219DB4}">
      <dgm:prSet/>
      <dgm:spPr/>
      <dgm:t>
        <a:bodyPr/>
        <a:lstStyle/>
        <a:p>
          <a:endParaRPr lang="en-GB"/>
        </a:p>
      </dgm:t>
    </dgm:pt>
    <dgm:pt modelId="{9706BC94-8B9C-4C72-ADAE-67418264CDC3}" type="sibTrans" cxnId="{479C3E52-02AD-40FA-9D67-042A74219DB4}">
      <dgm:prSet/>
      <dgm:spPr/>
      <dgm:t>
        <a:bodyPr/>
        <a:lstStyle/>
        <a:p>
          <a:endParaRPr lang="en-GB"/>
        </a:p>
      </dgm:t>
    </dgm:pt>
    <dgm:pt modelId="{37487F61-1666-49A0-9B5B-8178BDF1124E}">
      <dgm:prSet phldrT="[Text]"/>
      <dgm:spPr/>
      <dgm:t>
        <a:bodyPr/>
        <a:lstStyle/>
        <a:p>
          <a:pPr>
            <a:buNone/>
          </a:pPr>
          <a:r>
            <a:rPr lang="en-GB" b="1" u="none" strike="noStrike" dirty="0">
              <a:effectLst/>
            </a:rPr>
            <a:t>O</a:t>
          </a:r>
          <a:r>
            <a:rPr lang="en-GB" b="0" u="none" strike="noStrike" dirty="0">
              <a:effectLst/>
            </a:rPr>
            <a:t>pen Questions</a:t>
          </a:r>
          <a:endParaRPr lang="en-GB" dirty="0"/>
        </a:p>
      </dgm:t>
    </dgm:pt>
    <dgm:pt modelId="{D0785D3D-6127-44F9-A4C5-2798EC80D999}" type="parTrans" cxnId="{F72CC742-5A6C-4225-B4CB-3334374657DE}">
      <dgm:prSet/>
      <dgm:spPr/>
      <dgm:t>
        <a:bodyPr/>
        <a:lstStyle/>
        <a:p>
          <a:endParaRPr lang="en-GB"/>
        </a:p>
      </dgm:t>
    </dgm:pt>
    <dgm:pt modelId="{9701B3DB-8DBB-44D2-B11A-E7EDACB82260}" type="sibTrans" cxnId="{F72CC742-5A6C-4225-B4CB-3334374657DE}">
      <dgm:prSet/>
      <dgm:spPr/>
      <dgm:t>
        <a:bodyPr/>
        <a:lstStyle/>
        <a:p>
          <a:endParaRPr lang="en-GB"/>
        </a:p>
      </dgm:t>
    </dgm:pt>
    <dgm:pt modelId="{AE37E7B8-1E82-4FF5-A105-17C9E2D3D67B}">
      <dgm:prSet phldrT="[Text]"/>
      <dgm:spPr/>
      <dgm:t>
        <a:bodyPr/>
        <a:lstStyle/>
        <a:p>
          <a:pPr>
            <a:buNone/>
          </a:pPr>
          <a:r>
            <a:rPr lang="en-GB" b="0" u="none" strike="noStrike">
              <a:effectLst/>
            </a:rPr>
            <a:t>Solicit the patient's opinion and concordance</a:t>
          </a:r>
          <a:endParaRPr lang="en-GB" dirty="0"/>
        </a:p>
      </dgm:t>
    </dgm:pt>
    <dgm:pt modelId="{DA134C90-54AF-45E0-828C-31B3EA4ED0D7}" type="parTrans" cxnId="{936AD01A-CE8C-455F-B511-429BED20E91D}">
      <dgm:prSet/>
      <dgm:spPr/>
      <dgm:t>
        <a:bodyPr/>
        <a:lstStyle/>
        <a:p>
          <a:endParaRPr lang="en-GB"/>
        </a:p>
      </dgm:t>
    </dgm:pt>
    <dgm:pt modelId="{D3111B82-8A42-4B3A-A486-E39AC555D8A4}" type="sibTrans" cxnId="{936AD01A-CE8C-455F-B511-429BED20E91D}">
      <dgm:prSet/>
      <dgm:spPr/>
      <dgm:t>
        <a:bodyPr/>
        <a:lstStyle/>
        <a:p>
          <a:endParaRPr lang="en-GB"/>
        </a:p>
      </dgm:t>
    </dgm:pt>
    <dgm:pt modelId="{B1EAF10E-C71D-480C-BFE2-137CC912B1B4}">
      <dgm:prSet phldrT="[Text]"/>
      <dgm:spPr/>
      <dgm:t>
        <a:bodyPr/>
        <a:lstStyle/>
        <a:p>
          <a:pPr>
            <a:buNone/>
          </a:pPr>
          <a:r>
            <a:rPr lang="en-GB" b="1" u="none" strike="noStrike" dirty="0">
              <a:effectLst/>
            </a:rPr>
            <a:t>S</a:t>
          </a:r>
          <a:r>
            <a:rPr lang="en-GB" b="0" u="none" strike="noStrike" dirty="0">
              <a:effectLst/>
            </a:rPr>
            <a:t>implification and switches</a:t>
          </a:r>
          <a:endParaRPr lang="en-GB" dirty="0"/>
        </a:p>
      </dgm:t>
    </dgm:pt>
    <dgm:pt modelId="{19A0AC56-B9E8-4081-8F4F-8CA90D97B03B}" type="parTrans" cxnId="{67CF6FA0-9742-454D-B567-EA6ED8354D22}">
      <dgm:prSet/>
      <dgm:spPr/>
      <dgm:t>
        <a:bodyPr/>
        <a:lstStyle/>
        <a:p>
          <a:endParaRPr lang="en-GB"/>
        </a:p>
      </dgm:t>
    </dgm:pt>
    <dgm:pt modelId="{399C46E2-4A45-45BD-957A-D02B5CB69653}" type="sibTrans" cxnId="{67CF6FA0-9742-454D-B567-EA6ED8354D22}">
      <dgm:prSet/>
      <dgm:spPr/>
      <dgm:t>
        <a:bodyPr/>
        <a:lstStyle/>
        <a:p>
          <a:endParaRPr lang="en-GB"/>
        </a:p>
      </dgm:t>
    </dgm:pt>
    <dgm:pt modelId="{67301ADB-6C5C-4AC3-9617-8D946FF6B9C6}">
      <dgm:prSet phldrT="[Text]"/>
      <dgm:spPr/>
      <dgm:t>
        <a:bodyPr/>
        <a:lstStyle/>
        <a:p>
          <a:pPr>
            <a:buNone/>
          </a:pPr>
          <a:r>
            <a:rPr lang="en-GB" b="0" u="none" strike="noStrike">
              <a:effectLst/>
            </a:rPr>
            <a:t>Simplify the regimen and implement cost effective switches</a:t>
          </a:r>
          <a:endParaRPr lang="en-GB" dirty="0"/>
        </a:p>
      </dgm:t>
    </dgm:pt>
    <dgm:pt modelId="{9D3B7921-E3B6-40E8-90E6-15903FE55F66}" type="parTrans" cxnId="{D2BB7B58-3AFE-4592-9E13-11BB5E47D5BA}">
      <dgm:prSet/>
      <dgm:spPr/>
      <dgm:t>
        <a:bodyPr/>
        <a:lstStyle/>
        <a:p>
          <a:endParaRPr lang="en-GB"/>
        </a:p>
      </dgm:t>
    </dgm:pt>
    <dgm:pt modelId="{3F988760-82A3-473B-B8B7-239AEE465AD2}" type="sibTrans" cxnId="{D2BB7B58-3AFE-4592-9E13-11BB5E47D5BA}">
      <dgm:prSet/>
      <dgm:spPr/>
      <dgm:t>
        <a:bodyPr/>
        <a:lstStyle/>
        <a:p>
          <a:endParaRPr lang="en-GB"/>
        </a:p>
      </dgm:t>
    </dgm:pt>
    <dgm:pt modelId="{7F2D35B5-B77D-44BA-93B9-2DF810A9506D}">
      <dgm:prSet/>
      <dgm:spPr/>
      <dgm:t>
        <a:bodyPr/>
        <a:lstStyle/>
        <a:p>
          <a:pPr>
            <a:buNone/>
          </a:pPr>
          <a:r>
            <a:rPr lang="en-GB" b="1" u="none" strike="noStrike" dirty="0">
              <a:effectLst/>
            </a:rPr>
            <a:t>R</a:t>
          </a:r>
          <a:r>
            <a:rPr lang="en-GB" b="0" u="none" strike="noStrike" dirty="0">
              <a:effectLst/>
            </a:rPr>
            <a:t>isk reduction or prevention</a:t>
          </a:r>
          <a:endParaRPr lang="en-GB" dirty="0"/>
        </a:p>
      </dgm:t>
    </dgm:pt>
    <dgm:pt modelId="{AC96BA62-5995-40BD-8A8F-FCCB67369E8F}" type="parTrans" cxnId="{9B25FF66-12EB-40F1-9F64-52373D410C68}">
      <dgm:prSet/>
      <dgm:spPr/>
      <dgm:t>
        <a:bodyPr/>
        <a:lstStyle/>
        <a:p>
          <a:endParaRPr lang="en-GB"/>
        </a:p>
      </dgm:t>
    </dgm:pt>
    <dgm:pt modelId="{B999E696-7D04-4308-BB5E-84C4EC9E1A17}" type="sibTrans" cxnId="{9B25FF66-12EB-40F1-9F64-52373D410C68}">
      <dgm:prSet/>
      <dgm:spPr/>
      <dgm:t>
        <a:bodyPr/>
        <a:lstStyle/>
        <a:p>
          <a:endParaRPr lang="en-GB"/>
        </a:p>
      </dgm:t>
    </dgm:pt>
    <dgm:pt modelId="{A945F451-6C1B-4969-8716-1CA38EDAC2DB}">
      <dgm:prSet/>
      <dgm:spPr/>
      <dgm:t>
        <a:bodyPr/>
        <a:lstStyle/>
        <a:p>
          <a:pPr>
            <a:buNone/>
          </a:pPr>
          <a:r>
            <a:rPr lang="en-GB" b="1" u="none" strike="noStrike" dirty="0">
              <a:effectLst/>
            </a:rPr>
            <a:t>A</a:t>
          </a:r>
          <a:r>
            <a:rPr lang="en-GB" b="0" u="none" strike="noStrike" dirty="0">
              <a:effectLst/>
            </a:rPr>
            <a:t>dverse Events</a:t>
          </a:r>
          <a:endParaRPr lang="en-GB" dirty="0"/>
        </a:p>
      </dgm:t>
    </dgm:pt>
    <dgm:pt modelId="{7F453822-E078-4A8D-B073-8D2E82D6BA76}" type="parTrans" cxnId="{894764F8-F8FE-40E6-9365-0B991D65FB8D}">
      <dgm:prSet/>
      <dgm:spPr/>
      <dgm:t>
        <a:bodyPr/>
        <a:lstStyle/>
        <a:p>
          <a:endParaRPr lang="en-GB"/>
        </a:p>
      </dgm:t>
    </dgm:pt>
    <dgm:pt modelId="{B6975DD9-93F4-41D6-A431-3911700A59BE}" type="sibTrans" cxnId="{894764F8-F8FE-40E6-9365-0B991D65FB8D}">
      <dgm:prSet/>
      <dgm:spPr/>
      <dgm:t>
        <a:bodyPr/>
        <a:lstStyle/>
        <a:p>
          <a:endParaRPr lang="en-GB"/>
        </a:p>
      </dgm:t>
    </dgm:pt>
    <dgm:pt modelId="{AA4C90F2-FBF4-4866-A112-092CF4369ED8}">
      <dgm:prSet/>
      <dgm:spPr/>
      <dgm:t>
        <a:bodyPr/>
        <a:lstStyle/>
        <a:p>
          <a:r>
            <a:rPr lang="en-GB" b="1" u="none" strike="noStrike" dirty="0">
              <a:effectLst/>
            </a:rPr>
            <a:t>T</a:t>
          </a:r>
          <a:r>
            <a:rPr lang="en-GB" b="0" u="none" strike="noStrike" dirty="0">
              <a:effectLst/>
            </a:rPr>
            <a:t>ests and monitoring</a:t>
          </a:r>
          <a:endParaRPr lang="en-GB" dirty="0"/>
        </a:p>
      </dgm:t>
    </dgm:pt>
    <dgm:pt modelId="{A3535C87-86E6-4C73-9426-8943672854F1}" type="parTrans" cxnId="{39D5EB8C-9509-4C2F-8014-409FE77A2BF5}">
      <dgm:prSet/>
      <dgm:spPr/>
      <dgm:t>
        <a:bodyPr/>
        <a:lstStyle/>
        <a:p>
          <a:endParaRPr lang="en-GB"/>
        </a:p>
      </dgm:t>
    </dgm:pt>
    <dgm:pt modelId="{C1B9D486-16ED-4692-BBF6-325CC132BDB2}" type="sibTrans" cxnId="{39D5EB8C-9509-4C2F-8014-409FE77A2BF5}">
      <dgm:prSet/>
      <dgm:spPr/>
      <dgm:t>
        <a:bodyPr/>
        <a:lstStyle/>
        <a:p>
          <a:endParaRPr lang="en-GB"/>
        </a:p>
      </dgm:t>
    </dgm:pt>
    <dgm:pt modelId="{2314990D-C21C-4E35-B356-88203B35CC12}">
      <dgm:prSet/>
      <dgm:spPr/>
      <dgm:t>
        <a:bodyPr/>
        <a:lstStyle/>
        <a:p>
          <a:r>
            <a:rPr lang="en-GB" b="1" u="none" strike="noStrike" dirty="0">
              <a:effectLst/>
            </a:rPr>
            <a:t>E</a:t>
          </a:r>
          <a:r>
            <a:rPr lang="en-GB" b="0" u="none" strike="noStrike" dirty="0">
              <a:effectLst/>
            </a:rPr>
            <a:t>vidence and guidelines</a:t>
          </a:r>
          <a:endParaRPr lang="en-GB" dirty="0">
            <a:effectLst/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F6BFB4E2-5CE3-4E40-AA05-63D7D7939065}" type="parTrans" cxnId="{56D226DF-E1CE-4F6D-A4D3-F068821EC04E}">
      <dgm:prSet/>
      <dgm:spPr/>
      <dgm:t>
        <a:bodyPr/>
        <a:lstStyle/>
        <a:p>
          <a:endParaRPr lang="en-GB"/>
        </a:p>
      </dgm:t>
    </dgm:pt>
    <dgm:pt modelId="{54240BF4-204E-42A9-B3C2-8152260141E0}" type="sibTrans" cxnId="{56D226DF-E1CE-4F6D-A4D3-F068821EC04E}">
      <dgm:prSet/>
      <dgm:spPr/>
      <dgm:t>
        <a:bodyPr/>
        <a:lstStyle/>
        <a:p>
          <a:endParaRPr lang="en-GB"/>
        </a:p>
      </dgm:t>
    </dgm:pt>
    <dgm:pt modelId="{B914AF6F-1F09-484D-AD56-15E6D7D35D04}">
      <dgm:prSet/>
      <dgm:spPr/>
      <dgm:t>
        <a:bodyPr/>
        <a:lstStyle/>
        <a:p>
          <a:pPr>
            <a:buNone/>
          </a:pPr>
          <a:r>
            <a:rPr lang="en-GB" b="0" u="none" strike="noStrike">
              <a:effectLst/>
            </a:rPr>
            <a:t>Are further tests needed?</a:t>
          </a:r>
          <a:endParaRPr lang="en-GB" dirty="0"/>
        </a:p>
      </dgm:t>
    </dgm:pt>
    <dgm:pt modelId="{204D7C58-A8D6-4C34-86BA-40CDAEF9F352}" type="parTrans" cxnId="{D06104B8-9A8D-4887-8B4E-73E15B0F82AD}">
      <dgm:prSet/>
      <dgm:spPr/>
      <dgm:t>
        <a:bodyPr/>
        <a:lstStyle/>
        <a:p>
          <a:endParaRPr lang="en-GB"/>
        </a:p>
      </dgm:t>
    </dgm:pt>
    <dgm:pt modelId="{48B307D8-37E0-4046-A16C-B08EDD960342}" type="sibTrans" cxnId="{D06104B8-9A8D-4887-8B4E-73E15B0F82AD}">
      <dgm:prSet/>
      <dgm:spPr/>
      <dgm:t>
        <a:bodyPr/>
        <a:lstStyle/>
        <a:p>
          <a:endParaRPr lang="en-GB"/>
        </a:p>
      </dgm:t>
    </dgm:pt>
    <dgm:pt modelId="{EF5DA0C4-B42A-474F-870C-06E36A8BF9C7}">
      <dgm:prSet/>
      <dgm:spPr/>
      <dgm:t>
        <a:bodyPr/>
        <a:lstStyle/>
        <a:p>
          <a:pPr>
            <a:buNone/>
          </a:pPr>
          <a:r>
            <a:rPr lang="en-GB" b="0" u="none" strike="noStrike">
              <a:effectLst/>
            </a:rPr>
            <a:t>Is there a better approach to this illness now? e.g. new guidelines</a:t>
          </a:r>
          <a:endParaRPr lang="en-GB" dirty="0">
            <a:effectLst/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2DD119F3-869F-4495-A761-09AEB48EC89C}" type="parTrans" cxnId="{B20898C8-5B57-4397-92DA-48850AE6950C}">
      <dgm:prSet/>
      <dgm:spPr/>
      <dgm:t>
        <a:bodyPr/>
        <a:lstStyle/>
        <a:p>
          <a:endParaRPr lang="en-GB"/>
        </a:p>
      </dgm:t>
    </dgm:pt>
    <dgm:pt modelId="{CAB30EC6-1C10-4035-BF96-B5FC698ECDC2}" type="sibTrans" cxnId="{B20898C8-5B57-4397-92DA-48850AE6950C}">
      <dgm:prSet/>
      <dgm:spPr/>
      <dgm:t>
        <a:bodyPr/>
        <a:lstStyle/>
        <a:p>
          <a:endParaRPr lang="en-GB"/>
        </a:p>
      </dgm:t>
    </dgm:pt>
    <dgm:pt modelId="{31456378-D2C7-4737-8656-D7AB7CBB5E61}">
      <dgm:prSet/>
      <dgm:spPr/>
      <dgm:t>
        <a:bodyPr/>
        <a:lstStyle/>
        <a:p>
          <a:pPr>
            <a:buNone/>
          </a:pPr>
          <a:r>
            <a:rPr lang="en-GB" b="0" u="none" strike="noStrike">
              <a:effectLst/>
            </a:rPr>
            <a:t>Consider iatrogenic problems (Side effects, drug interactions)</a:t>
          </a:r>
          <a:endParaRPr lang="en-GB" dirty="0"/>
        </a:p>
      </dgm:t>
    </dgm:pt>
    <dgm:pt modelId="{F30926AB-815F-432A-B52F-93CD2E5D5DEF}" type="parTrans" cxnId="{4FC1E260-1BCB-4E65-A27A-E81926AAEA02}">
      <dgm:prSet/>
      <dgm:spPr/>
      <dgm:t>
        <a:bodyPr/>
        <a:lstStyle/>
        <a:p>
          <a:endParaRPr lang="en-GB"/>
        </a:p>
      </dgm:t>
    </dgm:pt>
    <dgm:pt modelId="{7EA0E850-A493-4C9E-86A2-362140759F07}" type="sibTrans" cxnId="{4FC1E260-1BCB-4E65-A27A-E81926AAEA02}">
      <dgm:prSet/>
      <dgm:spPr/>
      <dgm:t>
        <a:bodyPr/>
        <a:lstStyle/>
        <a:p>
          <a:endParaRPr lang="en-GB"/>
        </a:p>
      </dgm:t>
    </dgm:pt>
    <dgm:pt modelId="{D8211A5A-5322-4C2C-A143-86955B18284D}">
      <dgm:prSet/>
      <dgm:spPr/>
      <dgm:t>
        <a:bodyPr/>
        <a:lstStyle/>
        <a:p>
          <a:pPr>
            <a:buNone/>
          </a:pPr>
          <a:r>
            <a:rPr lang="en-GB" b="0" u="none" strike="noStrike">
              <a:effectLst/>
            </a:rPr>
            <a:t>Identify the individual patients risks</a:t>
          </a:r>
          <a:endParaRPr lang="en-GB" dirty="0"/>
        </a:p>
      </dgm:t>
    </dgm:pt>
    <dgm:pt modelId="{A107B3B2-D9E6-4468-BDDA-0B678413330D}" type="parTrans" cxnId="{F915967E-91CF-481B-B56C-CC21DE774B51}">
      <dgm:prSet/>
      <dgm:spPr/>
      <dgm:t>
        <a:bodyPr/>
        <a:lstStyle/>
        <a:p>
          <a:endParaRPr lang="en-GB"/>
        </a:p>
      </dgm:t>
    </dgm:pt>
    <dgm:pt modelId="{BAC16396-30A7-4758-99CC-C7A2815618F7}" type="sibTrans" cxnId="{F915967E-91CF-481B-B56C-CC21DE774B51}">
      <dgm:prSet/>
      <dgm:spPr/>
      <dgm:t>
        <a:bodyPr/>
        <a:lstStyle/>
        <a:p>
          <a:endParaRPr lang="en-GB"/>
        </a:p>
      </dgm:t>
    </dgm:pt>
    <dgm:pt modelId="{1B24C3A6-2603-44C4-B3A8-D7F690BF1F59}">
      <dgm:prSet phldrT="[Text]"/>
      <dgm:spPr/>
      <dgm:t>
        <a:bodyPr/>
        <a:lstStyle/>
        <a:p>
          <a:pPr>
            <a:buNone/>
          </a:pPr>
          <a:r>
            <a:rPr lang="en-GB" b="1" u="none" strike="noStrike" dirty="0">
              <a:effectLst/>
            </a:rPr>
            <a:t>N</a:t>
          </a:r>
          <a:r>
            <a:rPr lang="en-GB" b="0" u="none" strike="noStrike" dirty="0">
              <a:effectLst/>
            </a:rPr>
            <a:t>eed and indication </a:t>
          </a:r>
          <a:endParaRPr lang="en-GB" dirty="0"/>
        </a:p>
      </dgm:t>
    </dgm:pt>
    <dgm:pt modelId="{046C0780-E0E2-4059-8F67-BD8472E1CB50}" type="sibTrans" cxnId="{A5CDCE18-6567-4D3A-922B-B610FCD2DB3F}">
      <dgm:prSet/>
      <dgm:spPr/>
      <dgm:t>
        <a:bodyPr/>
        <a:lstStyle/>
        <a:p>
          <a:endParaRPr lang="en-GB"/>
        </a:p>
      </dgm:t>
    </dgm:pt>
    <dgm:pt modelId="{EE62A3E1-94B0-4076-8213-7A77D087F9B2}" type="parTrans" cxnId="{A5CDCE18-6567-4D3A-922B-B610FCD2DB3F}">
      <dgm:prSet/>
      <dgm:spPr/>
      <dgm:t>
        <a:bodyPr/>
        <a:lstStyle/>
        <a:p>
          <a:endParaRPr lang="en-GB"/>
        </a:p>
      </dgm:t>
    </dgm:pt>
    <dgm:pt modelId="{BDF0D085-52B2-46A9-953C-40C3F03A97B3}" type="pres">
      <dgm:prSet presAssocID="{8714232B-C250-4DE2-B1F9-094F851A6BEC}" presName="Name0" presStyleCnt="0">
        <dgm:presLayoutVars>
          <dgm:dir/>
          <dgm:animLvl val="lvl"/>
          <dgm:resizeHandles val="exact"/>
        </dgm:presLayoutVars>
      </dgm:prSet>
      <dgm:spPr/>
    </dgm:pt>
    <dgm:pt modelId="{ED6F349A-2BA3-43B0-B9DD-23A5591CAE22}" type="pres">
      <dgm:prSet presAssocID="{1B24C3A6-2603-44C4-B3A8-D7F690BF1F59}" presName="linNode" presStyleCnt="0"/>
      <dgm:spPr/>
    </dgm:pt>
    <dgm:pt modelId="{262CECFF-C6A0-4A69-BE7C-7E51C5AD28A7}" type="pres">
      <dgm:prSet presAssocID="{1B24C3A6-2603-44C4-B3A8-D7F690BF1F59}" presName="parentText" presStyleLbl="node1" presStyleIdx="0" presStyleCnt="7">
        <dgm:presLayoutVars>
          <dgm:chMax val="1"/>
          <dgm:bulletEnabled val="1"/>
        </dgm:presLayoutVars>
      </dgm:prSet>
      <dgm:spPr/>
    </dgm:pt>
    <dgm:pt modelId="{F6F571B0-5B8A-4E4A-94DB-43FE38DBB97A}" type="pres">
      <dgm:prSet presAssocID="{1B24C3A6-2603-44C4-B3A8-D7F690BF1F59}" presName="descendantText" presStyleLbl="alignAccFollowNode1" presStyleIdx="0" presStyleCnt="7">
        <dgm:presLayoutVars>
          <dgm:bulletEnabled val="1"/>
        </dgm:presLayoutVars>
      </dgm:prSet>
      <dgm:spPr/>
    </dgm:pt>
    <dgm:pt modelId="{8D57D028-D931-4541-89C2-8580F5F7AD74}" type="pres">
      <dgm:prSet presAssocID="{046C0780-E0E2-4059-8F67-BD8472E1CB50}" presName="sp" presStyleCnt="0"/>
      <dgm:spPr/>
    </dgm:pt>
    <dgm:pt modelId="{115E4038-3564-4C21-BBF6-8DB0F827634D}" type="pres">
      <dgm:prSet presAssocID="{37487F61-1666-49A0-9B5B-8178BDF1124E}" presName="linNode" presStyleCnt="0"/>
      <dgm:spPr/>
    </dgm:pt>
    <dgm:pt modelId="{3B3DE19F-B892-47BB-B662-EEF97DF88DD2}" type="pres">
      <dgm:prSet presAssocID="{37487F61-1666-49A0-9B5B-8178BDF1124E}" presName="parentText" presStyleLbl="node1" presStyleIdx="1" presStyleCnt="7">
        <dgm:presLayoutVars>
          <dgm:chMax val="1"/>
          <dgm:bulletEnabled val="1"/>
        </dgm:presLayoutVars>
      </dgm:prSet>
      <dgm:spPr/>
    </dgm:pt>
    <dgm:pt modelId="{A7BDAD3D-E2CA-470F-99F3-B4A16186D756}" type="pres">
      <dgm:prSet presAssocID="{37487F61-1666-49A0-9B5B-8178BDF1124E}" presName="descendantText" presStyleLbl="alignAccFollowNode1" presStyleIdx="1" presStyleCnt="7">
        <dgm:presLayoutVars>
          <dgm:bulletEnabled val="1"/>
        </dgm:presLayoutVars>
      </dgm:prSet>
      <dgm:spPr/>
    </dgm:pt>
    <dgm:pt modelId="{2C9A6AE9-9FF3-4153-8BF8-E3B3C08990CD}" type="pres">
      <dgm:prSet presAssocID="{9701B3DB-8DBB-44D2-B11A-E7EDACB82260}" presName="sp" presStyleCnt="0"/>
      <dgm:spPr/>
    </dgm:pt>
    <dgm:pt modelId="{8BE00C90-D0AC-4D02-B723-09BAF7671896}" type="pres">
      <dgm:prSet presAssocID="{AA4C90F2-FBF4-4866-A112-092CF4369ED8}" presName="linNode" presStyleCnt="0"/>
      <dgm:spPr/>
    </dgm:pt>
    <dgm:pt modelId="{D347CBAA-EFF8-4F60-BE7C-EB4CB1028DC0}" type="pres">
      <dgm:prSet presAssocID="{AA4C90F2-FBF4-4866-A112-092CF4369ED8}" presName="parentText" presStyleLbl="node1" presStyleIdx="2" presStyleCnt="7">
        <dgm:presLayoutVars>
          <dgm:chMax val="1"/>
          <dgm:bulletEnabled val="1"/>
        </dgm:presLayoutVars>
      </dgm:prSet>
      <dgm:spPr/>
    </dgm:pt>
    <dgm:pt modelId="{6D5EACBE-6B39-48C0-AE2B-506F9D943FB9}" type="pres">
      <dgm:prSet presAssocID="{AA4C90F2-FBF4-4866-A112-092CF4369ED8}" presName="descendantText" presStyleLbl="alignAccFollowNode1" presStyleIdx="2" presStyleCnt="7">
        <dgm:presLayoutVars>
          <dgm:bulletEnabled val="1"/>
        </dgm:presLayoutVars>
      </dgm:prSet>
      <dgm:spPr/>
    </dgm:pt>
    <dgm:pt modelId="{18883184-0AD6-4234-A839-503D96BEC862}" type="pres">
      <dgm:prSet presAssocID="{C1B9D486-16ED-4692-BBF6-325CC132BDB2}" presName="sp" presStyleCnt="0"/>
      <dgm:spPr/>
    </dgm:pt>
    <dgm:pt modelId="{4285B7C6-3990-4B93-ADC2-306070EF99BA}" type="pres">
      <dgm:prSet presAssocID="{2314990D-C21C-4E35-B356-88203B35CC12}" presName="linNode" presStyleCnt="0"/>
      <dgm:spPr/>
    </dgm:pt>
    <dgm:pt modelId="{DEE32EB1-0C11-4AB0-8225-265877E5EED1}" type="pres">
      <dgm:prSet presAssocID="{2314990D-C21C-4E35-B356-88203B35CC12}" presName="parentText" presStyleLbl="node1" presStyleIdx="3" presStyleCnt="7">
        <dgm:presLayoutVars>
          <dgm:chMax val="1"/>
          <dgm:bulletEnabled val="1"/>
        </dgm:presLayoutVars>
      </dgm:prSet>
      <dgm:spPr/>
    </dgm:pt>
    <dgm:pt modelId="{90185199-DEA9-4B12-9EE5-815B2559351F}" type="pres">
      <dgm:prSet presAssocID="{2314990D-C21C-4E35-B356-88203B35CC12}" presName="descendantText" presStyleLbl="alignAccFollowNode1" presStyleIdx="3" presStyleCnt="7">
        <dgm:presLayoutVars>
          <dgm:bulletEnabled val="1"/>
        </dgm:presLayoutVars>
      </dgm:prSet>
      <dgm:spPr/>
    </dgm:pt>
    <dgm:pt modelId="{07CBCA19-075D-471E-AFB9-FDF5B382C8B6}" type="pres">
      <dgm:prSet presAssocID="{54240BF4-204E-42A9-B3C2-8152260141E0}" presName="sp" presStyleCnt="0"/>
      <dgm:spPr/>
    </dgm:pt>
    <dgm:pt modelId="{0B732CEC-81DB-4CCC-B931-3A57A167226E}" type="pres">
      <dgm:prSet presAssocID="{A945F451-6C1B-4969-8716-1CA38EDAC2DB}" presName="linNode" presStyleCnt="0"/>
      <dgm:spPr/>
    </dgm:pt>
    <dgm:pt modelId="{AF82B5ED-4CBA-49C2-B7E3-A3F82667EBA7}" type="pres">
      <dgm:prSet presAssocID="{A945F451-6C1B-4969-8716-1CA38EDAC2DB}" presName="parentText" presStyleLbl="node1" presStyleIdx="4" presStyleCnt="7">
        <dgm:presLayoutVars>
          <dgm:chMax val="1"/>
          <dgm:bulletEnabled val="1"/>
        </dgm:presLayoutVars>
      </dgm:prSet>
      <dgm:spPr/>
    </dgm:pt>
    <dgm:pt modelId="{21EF59B9-8012-4247-A97A-78444715E603}" type="pres">
      <dgm:prSet presAssocID="{A945F451-6C1B-4969-8716-1CA38EDAC2DB}" presName="descendantText" presStyleLbl="alignAccFollowNode1" presStyleIdx="4" presStyleCnt="7">
        <dgm:presLayoutVars>
          <dgm:bulletEnabled val="1"/>
        </dgm:presLayoutVars>
      </dgm:prSet>
      <dgm:spPr/>
    </dgm:pt>
    <dgm:pt modelId="{FFDC5CDA-96CE-4F87-BD88-5492D48B1908}" type="pres">
      <dgm:prSet presAssocID="{B6975DD9-93F4-41D6-A431-3911700A59BE}" presName="sp" presStyleCnt="0"/>
      <dgm:spPr/>
    </dgm:pt>
    <dgm:pt modelId="{1678754E-2ABA-49BF-9E93-D201E5E60760}" type="pres">
      <dgm:prSet presAssocID="{7F2D35B5-B77D-44BA-93B9-2DF810A9506D}" presName="linNode" presStyleCnt="0"/>
      <dgm:spPr/>
    </dgm:pt>
    <dgm:pt modelId="{89F43651-2D56-41DA-B690-8D690FCAE7A4}" type="pres">
      <dgm:prSet presAssocID="{7F2D35B5-B77D-44BA-93B9-2DF810A9506D}" presName="parentText" presStyleLbl="node1" presStyleIdx="5" presStyleCnt="7">
        <dgm:presLayoutVars>
          <dgm:chMax val="1"/>
          <dgm:bulletEnabled val="1"/>
        </dgm:presLayoutVars>
      </dgm:prSet>
      <dgm:spPr/>
    </dgm:pt>
    <dgm:pt modelId="{46C55F3B-777F-46F1-BE83-8009C7B23F94}" type="pres">
      <dgm:prSet presAssocID="{7F2D35B5-B77D-44BA-93B9-2DF810A9506D}" presName="descendantText" presStyleLbl="alignAccFollowNode1" presStyleIdx="5" presStyleCnt="7">
        <dgm:presLayoutVars>
          <dgm:bulletEnabled val="1"/>
        </dgm:presLayoutVars>
      </dgm:prSet>
      <dgm:spPr/>
    </dgm:pt>
    <dgm:pt modelId="{2EF7FDB8-F77D-40C5-908B-5B6BD5A42EB5}" type="pres">
      <dgm:prSet presAssocID="{B999E696-7D04-4308-BB5E-84C4EC9E1A17}" presName="sp" presStyleCnt="0"/>
      <dgm:spPr/>
    </dgm:pt>
    <dgm:pt modelId="{CC4C22E3-E226-42CB-87AB-3083D0DF170F}" type="pres">
      <dgm:prSet presAssocID="{B1EAF10E-C71D-480C-BFE2-137CC912B1B4}" presName="linNode" presStyleCnt="0"/>
      <dgm:spPr/>
    </dgm:pt>
    <dgm:pt modelId="{313A5A91-ADFA-4D54-8351-F6794ACBD934}" type="pres">
      <dgm:prSet presAssocID="{B1EAF10E-C71D-480C-BFE2-137CC912B1B4}" presName="parentText" presStyleLbl="node1" presStyleIdx="6" presStyleCnt="7">
        <dgm:presLayoutVars>
          <dgm:chMax val="1"/>
          <dgm:bulletEnabled val="1"/>
        </dgm:presLayoutVars>
      </dgm:prSet>
      <dgm:spPr/>
    </dgm:pt>
    <dgm:pt modelId="{CF405E60-D597-42C3-8AC7-771D2EFEBBB7}" type="pres">
      <dgm:prSet presAssocID="{B1EAF10E-C71D-480C-BFE2-137CC912B1B4}" presName="descendantText" presStyleLbl="alignAccFollowNode1" presStyleIdx="6" presStyleCnt="7">
        <dgm:presLayoutVars>
          <dgm:bulletEnabled val="1"/>
        </dgm:presLayoutVars>
      </dgm:prSet>
      <dgm:spPr/>
    </dgm:pt>
  </dgm:ptLst>
  <dgm:cxnLst>
    <dgm:cxn modelId="{9A82D20E-AB93-41D4-9ED9-ECC5DD86E549}" type="presOf" srcId="{BAE8D835-D563-4DBD-9E8D-D380BABE2ED3}" destId="{F6F571B0-5B8A-4E4A-94DB-43FE38DBB97A}" srcOrd="0" destOrd="0" presId="urn:microsoft.com/office/officeart/2005/8/layout/vList5"/>
    <dgm:cxn modelId="{A5CDCE18-6567-4D3A-922B-B610FCD2DB3F}" srcId="{8714232B-C250-4DE2-B1F9-094F851A6BEC}" destId="{1B24C3A6-2603-44C4-B3A8-D7F690BF1F59}" srcOrd="0" destOrd="0" parTransId="{EE62A3E1-94B0-4076-8213-7A77D087F9B2}" sibTransId="{046C0780-E0E2-4059-8F67-BD8472E1CB50}"/>
    <dgm:cxn modelId="{6075231A-0289-480C-85C0-00DE7AB6449C}" type="presOf" srcId="{1B24C3A6-2603-44C4-B3A8-D7F690BF1F59}" destId="{262CECFF-C6A0-4A69-BE7C-7E51C5AD28A7}" srcOrd="0" destOrd="0" presId="urn:microsoft.com/office/officeart/2005/8/layout/vList5"/>
    <dgm:cxn modelId="{936AD01A-CE8C-455F-B511-429BED20E91D}" srcId="{37487F61-1666-49A0-9B5B-8178BDF1124E}" destId="{AE37E7B8-1E82-4FF5-A105-17C9E2D3D67B}" srcOrd="0" destOrd="0" parTransId="{DA134C90-54AF-45E0-828C-31B3EA4ED0D7}" sibTransId="{D3111B82-8A42-4B3A-A486-E39AC555D8A4}"/>
    <dgm:cxn modelId="{EAAA7D22-51A5-4BFA-A519-C2E1B4B2AE81}" type="presOf" srcId="{37487F61-1666-49A0-9B5B-8178BDF1124E}" destId="{3B3DE19F-B892-47BB-B662-EEF97DF88DD2}" srcOrd="0" destOrd="0" presId="urn:microsoft.com/office/officeart/2005/8/layout/vList5"/>
    <dgm:cxn modelId="{BCC9E62B-F30A-496A-91C9-0492C8FA6303}" type="presOf" srcId="{7F2D35B5-B77D-44BA-93B9-2DF810A9506D}" destId="{89F43651-2D56-41DA-B690-8D690FCAE7A4}" srcOrd="0" destOrd="0" presId="urn:microsoft.com/office/officeart/2005/8/layout/vList5"/>
    <dgm:cxn modelId="{4FC1E260-1BCB-4E65-A27A-E81926AAEA02}" srcId="{A945F451-6C1B-4969-8716-1CA38EDAC2DB}" destId="{31456378-D2C7-4737-8656-D7AB7CBB5E61}" srcOrd="0" destOrd="0" parTransId="{F30926AB-815F-432A-B52F-93CD2E5D5DEF}" sibTransId="{7EA0E850-A493-4C9E-86A2-362140759F07}"/>
    <dgm:cxn modelId="{F72CC742-5A6C-4225-B4CB-3334374657DE}" srcId="{8714232B-C250-4DE2-B1F9-094F851A6BEC}" destId="{37487F61-1666-49A0-9B5B-8178BDF1124E}" srcOrd="1" destOrd="0" parTransId="{D0785D3D-6127-44F9-A4C5-2798EC80D999}" sibTransId="{9701B3DB-8DBB-44D2-B11A-E7EDACB82260}"/>
    <dgm:cxn modelId="{7696A845-7278-4930-ACBF-D16B348184D8}" type="presOf" srcId="{D8211A5A-5322-4C2C-A143-86955B18284D}" destId="{46C55F3B-777F-46F1-BE83-8009C7B23F94}" srcOrd="0" destOrd="0" presId="urn:microsoft.com/office/officeart/2005/8/layout/vList5"/>
    <dgm:cxn modelId="{9B25FF66-12EB-40F1-9F64-52373D410C68}" srcId="{8714232B-C250-4DE2-B1F9-094F851A6BEC}" destId="{7F2D35B5-B77D-44BA-93B9-2DF810A9506D}" srcOrd="5" destOrd="0" parTransId="{AC96BA62-5995-40BD-8A8F-FCCB67369E8F}" sibTransId="{B999E696-7D04-4308-BB5E-84C4EC9E1A17}"/>
    <dgm:cxn modelId="{79B63167-7B46-4268-9952-15949EF163CC}" type="presOf" srcId="{B1EAF10E-C71D-480C-BFE2-137CC912B1B4}" destId="{313A5A91-ADFA-4D54-8351-F6794ACBD934}" srcOrd="0" destOrd="0" presId="urn:microsoft.com/office/officeart/2005/8/layout/vList5"/>
    <dgm:cxn modelId="{479C3E52-02AD-40FA-9D67-042A74219DB4}" srcId="{1B24C3A6-2603-44C4-B3A8-D7F690BF1F59}" destId="{BAE8D835-D563-4DBD-9E8D-D380BABE2ED3}" srcOrd="0" destOrd="0" parTransId="{4AE30733-7404-48C4-A6A6-0216D0103ED9}" sibTransId="{9706BC94-8B9C-4C72-ADAE-67418264CDC3}"/>
    <dgm:cxn modelId="{D2BB7B58-3AFE-4592-9E13-11BB5E47D5BA}" srcId="{B1EAF10E-C71D-480C-BFE2-137CC912B1B4}" destId="{67301ADB-6C5C-4AC3-9617-8D946FF6B9C6}" srcOrd="0" destOrd="0" parTransId="{9D3B7921-E3B6-40E8-90E6-15903FE55F66}" sibTransId="{3F988760-82A3-473B-B8B7-239AEE465AD2}"/>
    <dgm:cxn modelId="{F915967E-91CF-481B-B56C-CC21DE774B51}" srcId="{7F2D35B5-B77D-44BA-93B9-2DF810A9506D}" destId="{D8211A5A-5322-4C2C-A143-86955B18284D}" srcOrd="0" destOrd="0" parTransId="{A107B3B2-D9E6-4468-BDDA-0B678413330D}" sibTransId="{BAC16396-30A7-4758-99CC-C7A2815618F7}"/>
    <dgm:cxn modelId="{39D5EB8C-9509-4C2F-8014-409FE77A2BF5}" srcId="{8714232B-C250-4DE2-B1F9-094F851A6BEC}" destId="{AA4C90F2-FBF4-4866-A112-092CF4369ED8}" srcOrd="2" destOrd="0" parTransId="{A3535C87-86E6-4C73-9426-8943672854F1}" sibTransId="{C1B9D486-16ED-4692-BBF6-325CC132BDB2}"/>
    <dgm:cxn modelId="{67CF6FA0-9742-454D-B567-EA6ED8354D22}" srcId="{8714232B-C250-4DE2-B1F9-094F851A6BEC}" destId="{B1EAF10E-C71D-480C-BFE2-137CC912B1B4}" srcOrd="6" destOrd="0" parTransId="{19A0AC56-B9E8-4081-8F4F-8CA90D97B03B}" sibTransId="{399C46E2-4A45-45BD-957A-D02B5CB69653}"/>
    <dgm:cxn modelId="{949192A7-0F4D-4469-8823-074040AE0D08}" type="presOf" srcId="{2314990D-C21C-4E35-B356-88203B35CC12}" destId="{DEE32EB1-0C11-4AB0-8225-265877E5EED1}" srcOrd="0" destOrd="0" presId="urn:microsoft.com/office/officeart/2005/8/layout/vList5"/>
    <dgm:cxn modelId="{683F4CB7-9512-43DC-9610-F58316A3E799}" type="presOf" srcId="{67301ADB-6C5C-4AC3-9617-8D946FF6B9C6}" destId="{CF405E60-D597-42C3-8AC7-771D2EFEBBB7}" srcOrd="0" destOrd="0" presId="urn:microsoft.com/office/officeart/2005/8/layout/vList5"/>
    <dgm:cxn modelId="{D06104B8-9A8D-4887-8B4E-73E15B0F82AD}" srcId="{AA4C90F2-FBF4-4866-A112-092CF4369ED8}" destId="{B914AF6F-1F09-484D-AD56-15E6D7D35D04}" srcOrd="0" destOrd="0" parTransId="{204D7C58-A8D6-4C34-86BA-40CDAEF9F352}" sibTransId="{48B307D8-37E0-4046-A16C-B08EDD960342}"/>
    <dgm:cxn modelId="{B20898C8-5B57-4397-92DA-48850AE6950C}" srcId="{2314990D-C21C-4E35-B356-88203B35CC12}" destId="{EF5DA0C4-B42A-474F-870C-06E36A8BF9C7}" srcOrd="0" destOrd="0" parTransId="{2DD119F3-869F-4495-A761-09AEB48EC89C}" sibTransId="{CAB30EC6-1C10-4035-BF96-B5FC698ECDC2}"/>
    <dgm:cxn modelId="{3EC6C6D7-68C1-47EA-9F65-D37BE70034AD}" type="presOf" srcId="{B914AF6F-1F09-484D-AD56-15E6D7D35D04}" destId="{6D5EACBE-6B39-48C0-AE2B-506F9D943FB9}" srcOrd="0" destOrd="0" presId="urn:microsoft.com/office/officeart/2005/8/layout/vList5"/>
    <dgm:cxn modelId="{F78C7CD9-8585-45F8-B18F-202B2B8A5C41}" type="presOf" srcId="{A945F451-6C1B-4969-8716-1CA38EDAC2DB}" destId="{AF82B5ED-4CBA-49C2-B7E3-A3F82667EBA7}" srcOrd="0" destOrd="0" presId="urn:microsoft.com/office/officeart/2005/8/layout/vList5"/>
    <dgm:cxn modelId="{56D226DF-E1CE-4F6D-A4D3-F068821EC04E}" srcId="{8714232B-C250-4DE2-B1F9-094F851A6BEC}" destId="{2314990D-C21C-4E35-B356-88203B35CC12}" srcOrd="3" destOrd="0" parTransId="{F6BFB4E2-5CE3-4E40-AA05-63D7D7939065}" sibTransId="{54240BF4-204E-42A9-B3C2-8152260141E0}"/>
    <dgm:cxn modelId="{6D0292E3-204A-426A-B1D3-3FAF172D1F36}" type="presOf" srcId="{31456378-D2C7-4737-8656-D7AB7CBB5E61}" destId="{21EF59B9-8012-4247-A97A-78444715E603}" srcOrd="0" destOrd="0" presId="urn:microsoft.com/office/officeart/2005/8/layout/vList5"/>
    <dgm:cxn modelId="{C97F52E8-C3BE-4859-8E99-9BBB1BFEB138}" type="presOf" srcId="{AE37E7B8-1E82-4FF5-A105-17C9E2D3D67B}" destId="{A7BDAD3D-E2CA-470F-99F3-B4A16186D756}" srcOrd="0" destOrd="0" presId="urn:microsoft.com/office/officeart/2005/8/layout/vList5"/>
    <dgm:cxn modelId="{51676CEC-52AA-4D4B-81B7-85A52761476D}" type="presOf" srcId="{EF5DA0C4-B42A-474F-870C-06E36A8BF9C7}" destId="{90185199-DEA9-4B12-9EE5-815B2559351F}" srcOrd="0" destOrd="0" presId="urn:microsoft.com/office/officeart/2005/8/layout/vList5"/>
    <dgm:cxn modelId="{8C61D5F1-2095-498B-BB5C-36A65F102B35}" type="presOf" srcId="{8714232B-C250-4DE2-B1F9-094F851A6BEC}" destId="{BDF0D085-52B2-46A9-953C-40C3F03A97B3}" srcOrd="0" destOrd="0" presId="urn:microsoft.com/office/officeart/2005/8/layout/vList5"/>
    <dgm:cxn modelId="{894764F8-F8FE-40E6-9365-0B991D65FB8D}" srcId="{8714232B-C250-4DE2-B1F9-094F851A6BEC}" destId="{A945F451-6C1B-4969-8716-1CA38EDAC2DB}" srcOrd="4" destOrd="0" parTransId="{7F453822-E078-4A8D-B073-8D2E82D6BA76}" sibTransId="{B6975DD9-93F4-41D6-A431-3911700A59BE}"/>
    <dgm:cxn modelId="{B235CDFB-84B1-42B7-BCDE-3E2040974CAE}" type="presOf" srcId="{AA4C90F2-FBF4-4866-A112-092CF4369ED8}" destId="{D347CBAA-EFF8-4F60-BE7C-EB4CB1028DC0}" srcOrd="0" destOrd="0" presId="urn:microsoft.com/office/officeart/2005/8/layout/vList5"/>
    <dgm:cxn modelId="{B4C458C0-BD08-4CA2-8134-5CAB72F42880}" type="presParOf" srcId="{BDF0D085-52B2-46A9-953C-40C3F03A97B3}" destId="{ED6F349A-2BA3-43B0-B9DD-23A5591CAE22}" srcOrd="0" destOrd="0" presId="urn:microsoft.com/office/officeart/2005/8/layout/vList5"/>
    <dgm:cxn modelId="{4971F55E-14CF-4F43-ADC9-768F1128D9A6}" type="presParOf" srcId="{ED6F349A-2BA3-43B0-B9DD-23A5591CAE22}" destId="{262CECFF-C6A0-4A69-BE7C-7E51C5AD28A7}" srcOrd="0" destOrd="0" presId="urn:microsoft.com/office/officeart/2005/8/layout/vList5"/>
    <dgm:cxn modelId="{7F7AF5C8-9295-4B2D-8EE6-01A8A4E202A1}" type="presParOf" srcId="{ED6F349A-2BA3-43B0-B9DD-23A5591CAE22}" destId="{F6F571B0-5B8A-4E4A-94DB-43FE38DBB97A}" srcOrd="1" destOrd="0" presId="urn:microsoft.com/office/officeart/2005/8/layout/vList5"/>
    <dgm:cxn modelId="{877396DD-7699-42A9-9BBF-9067576C84BA}" type="presParOf" srcId="{BDF0D085-52B2-46A9-953C-40C3F03A97B3}" destId="{8D57D028-D931-4541-89C2-8580F5F7AD74}" srcOrd="1" destOrd="0" presId="urn:microsoft.com/office/officeart/2005/8/layout/vList5"/>
    <dgm:cxn modelId="{CD2C8C4E-CEE6-42ED-A9E7-CA66D272462B}" type="presParOf" srcId="{BDF0D085-52B2-46A9-953C-40C3F03A97B3}" destId="{115E4038-3564-4C21-BBF6-8DB0F827634D}" srcOrd="2" destOrd="0" presId="urn:microsoft.com/office/officeart/2005/8/layout/vList5"/>
    <dgm:cxn modelId="{E29F0273-7130-4F91-95A4-93ED51C1EA82}" type="presParOf" srcId="{115E4038-3564-4C21-BBF6-8DB0F827634D}" destId="{3B3DE19F-B892-47BB-B662-EEF97DF88DD2}" srcOrd="0" destOrd="0" presId="urn:microsoft.com/office/officeart/2005/8/layout/vList5"/>
    <dgm:cxn modelId="{68B9437E-69AF-449D-9181-BD7961F18B6D}" type="presParOf" srcId="{115E4038-3564-4C21-BBF6-8DB0F827634D}" destId="{A7BDAD3D-E2CA-470F-99F3-B4A16186D756}" srcOrd="1" destOrd="0" presId="urn:microsoft.com/office/officeart/2005/8/layout/vList5"/>
    <dgm:cxn modelId="{E4692B0A-E3B7-4B40-B6BD-7363BAC633E8}" type="presParOf" srcId="{BDF0D085-52B2-46A9-953C-40C3F03A97B3}" destId="{2C9A6AE9-9FF3-4153-8BF8-E3B3C08990CD}" srcOrd="3" destOrd="0" presId="urn:microsoft.com/office/officeart/2005/8/layout/vList5"/>
    <dgm:cxn modelId="{7F62CC6A-F2D6-45B9-8FE8-FF9F4C44D68C}" type="presParOf" srcId="{BDF0D085-52B2-46A9-953C-40C3F03A97B3}" destId="{8BE00C90-D0AC-4D02-B723-09BAF7671896}" srcOrd="4" destOrd="0" presId="urn:microsoft.com/office/officeart/2005/8/layout/vList5"/>
    <dgm:cxn modelId="{FD6734A1-FB1E-4BEE-9B84-FD5A98803BBF}" type="presParOf" srcId="{8BE00C90-D0AC-4D02-B723-09BAF7671896}" destId="{D347CBAA-EFF8-4F60-BE7C-EB4CB1028DC0}" srcOrd="0" destOrd="0" presId="urn:microsoft.com/office/officeart/2005/8/layout/vList5"/>
    <dgm:cxn modelId="{145DC9A5-B9A5-40BC-BC09-28AFD994DB26}" type="presParOf" srcId="{8BE00C90-D0AC-4D02-B723-09BAF7671896}" destId="{6D5EACBE-6B39-48C0-AE2B-506F9D943FB9}" srcOrd="1" destOrd="0" presId="urn:microsoft.com/office/officeart/2005/8/layout/vList5"/>
    <dgm:cxn modelId="{27624898-1D47-42AA-A96F-34B19A3D0A3A}" type="presParOf" srcId="{BDF0D085-52B2-46A9-953C-40C3F03A97B3}" destId="{18883184-0AD6-4234-A839-503D96BEC862}" srcOrd="5" destOrd="0" presId="urn:microsoft.com/office/officeart/2005/8/layout/vList5"/>
    <dgm:cxn modelId="{6EA93CEA-B671-42D2-8CDE-E69318B9DFB7}" type="presParOf" srcId="{BDF0D085-52B2-46A9-953C-40C3F03A97B3}" destId="{4285B7C6-3990-4B93-ADC2-306070EF99BA}" srcOrd="6" destOrd="0" presId="urn:microsoft.com/office/officeart/2005/8/layout/vList5"/>
    <dgm:cxn modelId="{0ADA6293-CAE2-49F9-872B-D2D10766C2A7}" type="presParOf" srcId="{4285B7C6-3990-4B93-ADC2-306070EF99BA}" destId="{DEE32EB1-0C11-4AB0-8225-265877E5EED1}" srcOrd="0" destOrd="0" presId="urn:microsoft.com/office/officeart/2005/8/layout/vList5"/>
    <dgm:cxn modelId="{2438C242-9A15-4A01-9AF7-4E0334A2283B}" type="presParOf" srcId="{4285B7C6-3990-4B93-ADC2-306070EF99BA}" destId="{90185199-DEA9-4B12-9EE5-815B2559351F}" srcOrd="1" destOrd="0" presId="urn:microsoft.com/office/officeart/2005/8/layout/vList5"/>
    <dgm:cxn modelId="{7B1C3C4D-ADF3-45BF-8078-F53327DA09D0}" type="presParOf" srcId="{BDF0D085-52B2-46A9-953C-40C3F03A97B3}" destId="{07CBCA19-075D-471E-AFB9-FDF5B382C8B6}" srcOrd="7" destOrd="0" presId="urn:microsoft.com/office/officeart/2005/8/layout/vList5"/>
    <dgm:cxn modelId="{539E5F77-9123-4C76-9184-589BED7B8705}" type="presParOf" srcId="{BDF0D085-52B2-46A9-953C-40C3F03A97B3}" destId="{0B732CEC-81DB-4CCC-B931-3A57A167226E}" srcOrd="8" destOrd="0" presId="urn:microsoft.com/office/officeart/2005/8/layout/vList5"/>
    <dgm:cxn modelId="{679096E6-820D-4131-AD46-5DEF3317F791}" type="presParOf" srcId="{0B732CEC-81DB-4CCC-B931-3A57A167226E}" destId="{AF82B5ED-4CBA-49C2-B7E3-A3F82667EBA7}" srcOrd="0" destOrd="0" presId="urn:microsoft.com/office/officeart/2005/8/layout/vList5"/>
    <dgm:cxn modelId="{6F971792-2E94-4F23-A3FD-081104710EB2}" type="presParOf" srcId="{0B732CEC-81DB-4CCC-B931-3A57A167226E}" destId="{21EF59B9-8012-4247-A97A-78444715E603}" srcOrd="1" destOrd="0" presId="urn:microsoft.com/office/officeart/2005/8/layout/vList5"/>
    <dgm:cxn modelId="{F5DBA069-BD20-47DD-BDA2-190F7E28D505}" type="presParOf" srcId="{BDF0D085-52B2-46A9-953C-40C3F03A97B3}" destId="{FFDC5CDA-96CE-4F87-BD88-5492D48B1908}" srcOrd="9" destOrd="0" presId="urn:microsoft.com/office/officeart/2005/8/layout/vList5"/>
    <dgm:cxn modelId="{03CFEDE4-F3D1-4485-82BE-4665865756E5}" type="presParOf" srcId="{BDF0D085-52B2-46A9-953C-40C3F03A97B3}" destId="{1678754E-2ABA-49BF-9E93-D201E5E60760}" srcOrd="10" destOrd="0" presId="urn:microsoft.com/office/officeart/2005/8/layout/vList5"/>
    <dgm:cxn modelId="{011D3766-7545-4007-BCD4-06675F91E27E}" type="presParOf" srcId="{1678754E-2ABA-49BF-9E93-D201E5E60760}" destId="{89F43651-2D56-41DA-B690-8D690FCAE7A4}" srcOrd="0" destOrd="0" presId="urn:microsoft.com/office/officeart/2005/8/layout/vList5"/>
    <dgm:cxn modelId="{BEB4BE70-D557-4CB7-92A0-DE1F8E39270A}" type="presParOf" srcId="{1678754E-2ABA-49BF-9E93-D201E5E60760}" destId="{46C55F3B-777F-46F1-BE83-8009C7B23F94}" srcOrd="1" destOrd="0" presId="urn:microsoft.com/office/officeart/2005/8/layout/vList5"/>
    <dgm:cxn modelId="{91EA3968-51EB-46B5-B020-786FE86C72B1}" type="presParOf" srcId="{BDF0D085-52B2-46A9-953C-40C3F03A97B3}" destId="{2EF7FDB8-F77D-40C5-908B-5B6BD5A42EB5}" srcOrd="11" destOrd="0" presId="urn:microsoft.com/office/officeart/2005/8/layout/vList5"/>
    <dgm:cxn modelId="{02A2FF57-EBAF-4D67-989B-0FE1719A89C2}" type="presParOf" srcId="{BDF0D085-52B2-46A9-953C-40C3F03A97B3}" destId="{CC4C22E3-E226-42CB-87AB-3083D0DF170F}" srcOrd="12" destOrd="0" presId="urn:microsoft.com/office/officeart/2005/8/layout/vList5"/>
    <dgm:cxn modelId="{186A9D2A-E258-450D-82B8-7B815AD98BCF}" type="presParOf" srcId="{CC4C22E3-E226-42CB-87AB-3083D0DF170F}" destId="{313A5A91-ADFA-4D54-8351-F6794ACBD934}" srcOrd="0" destOrd="0" presId="urn:microsoft.com/office/officeart/2005/8/layout/vList5"/>
    <dgm:cxn modelId="{7387B05E-12FF-4BF2-9F50-39E82E5A22D7}" type="presParOf" srcId="{CC4C22E3-E226-42CB-87AB-3083D0DF170F}" destId="{CF405E60-D597-42C3-8AC7-771D2EFEBBB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C4B19470-4014-4650-9836-A7B07572690E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E23CCF9-C644-4D21-AB10-33DBC9317DFB}">
      <dgm:prSet/>
      <dgm:spPr/>
      <dgm:t>
        <a:bodyPr/>
        <a:lstStyle/>
        <a:p>
          <a:r>
            <a:rPr lang="en-GB"/>
            <a:t>Examples of STOPP Criteria (To Stop)</a:t>
          </a:r>
          <a:endParaRPr lang="en-US"/>
        </a:p>
      </dgm:t>
    </dgm:pt>
    <dgm:pt modelId="{8F95392B-0CB4-4521-9A49-B4B5E96C348A}" type="parTrans" cxnId="{191D8C9B-B9A7-4AA6-B9DD-00F88881E603}">
      <dgm:prSet/>
      <dgm:spPr/>
      <dgm:t>
        <a:bodyPr/>
        <a:lstStyle/>
        <a:p>
          <a:endParaRPr lang="en-US"/>
        </a:p>
      </dgm:t>
    </dgm:pt>
    <dgm:pt modelId="{A08497C0-57C0-4F42-B826-69CD4B8767BB}" type="sibTrans" cxnId="{191D8C9B-B9A7-4AA6-B9DD-00F88881E603}">
      <dgm:prSet/>
      <dgm:spPr/>
      <dgm:t>
        <a:bodyPr/>
        <a:lstStyle/>
        <a:p>
          <a:endParaRPr lang="en-US"/>
        </a:p>
      </dgm:t>
    </dgm:pt>
    <dgm:pt modelId="{53AC3967-9396-4BE5-9120-7386E9B90F1B}">
      <dgm:prSet/>
      <dgm:spPr/>
      <dgm:t>
        <a:bodyPr/>
        <a:lstStyle/>
        <a:p>
          <a:r>
            <a:rPr lang="en-GB" b="1" dirty="0"/>
            <a:t>Cardiovascular</a:t>
          </a:r>
          <a:r>
            <a:rPr lang="en-GB" dirty="0"/>
            <a:t>: Loop diuretics for dependent ankle oedema only (no signs of heart failure).</a:t>
          </a:r>
          <a:endParaRPr lang="en-US" dirty="0"/>
        </a:p>
      </dgm:t>
    </dgm:pt>
    <dgm:pt modelId="{93B57B27-8B0A-4064-8DBF-1CAEC8122C09}" type="parTrans" cxnId="{C6D0D962-D6EB-4A08-B58B-801C0EBA5D9E}">
      <dgm:prSet/>
      <dgm:spPr/>
      <dgm:t>
        <a:bodyPr/>
        <a:lstStyle/>
        <a:p>
          <a:endParaRPr lang="en-US"/>
        </a:p>
      </dgm:t>
    </dgm:pt>
    <dgm:pt modelId="{08189D67-5EA3-4973-854D-5511071899A1}" type="sibTrans" cxnId="{C6D0D962-D6EB-4A08-B58B-801C0EBA5D9E}">
      <dgm:prSet/>
      <dgm:spPr/>
      <dgm:t>
        <a:bodyPr/>
        <a:lstStyle/>
        <a:p>
          <a:endParaRPr lang="en-US"/>
        </a:p>
      </dgm:t>
    </dgm:pt>
    <dgm:pt modelId="{1D6AD733-91ED-4F48-94B2-556EC1C8410F}">
      <dgm:prSet/>
      <dgm:spPr/>
      <dgm:t>
        <a:bodyPr/>
        <a:lstStyle/>
        <a:p>
          <a:r>
            <a:rPr lang="en-GB" b="1" dirty="0"/>
            <a:t>CNS</a:t>
          </a:r>
          <a:r>
            <a:rPr lang="en-GB" dirty="0"/>
            <a:t>: Long-term opiates in patients with dementia.</a:t>
          </a:r>
          <a:endParaRPr lang="en-US" dirty="0"/>
        </a:p>
      </dgm:t>
    </dgm:pt>
    <dgm:pt modelId="{28249759-4ACC-4CF0-937F-6FF805C726EC}" type="parTrans" cxnId="{87EC01CB-F110-4069-977B-0F3ED4921FD1}">
      <dgm:prSet/>
      <dgm:spPr/>
      <dgm:t>
        <a:bodyPr/>
        <a:lstStyle/>
        <a:p>
          <a:endParaRPr lang="en-US"/>
        </a:p>
      </dgm:t>
    </dgm:pt>
    <dgm:pt modelId="{592D8F22-43B8-49B9-B8E5-D6E04DEADF24}" type="sibTrans" cxnId="{87EC01CB-F110-4069-977B-0F3ED4921FD1}">
      <dgm:prSet/>
      <dgm:spPr/>
      <dgm:t>
        <a:bodyPr/>
        <a:lstStyle/>
        <a:p>
          <a:endParaRPr lang="en-US"/>
        </a:p>
      </dgm:t>
    </dgm:pt>
    <dgm:pt modelId="{02A9DFDB-AD74-4C58-9628-408F242CD160}">
      <dgm:prSet/>
      <dgm:spPr/>
      <dgm:t>
        <a:bodyPr/>
        <a:lstStyle/>
        <a:p>
          <a:r>
            <a:rPr lang="en-GB" b="1" dirty="0"/>
            <a:t>Gastrointestinal</a:t>
          </a:r>
          <a:r>
            <a:rPr lang="en-GB" dirty="0"/>
            <a:t>: Diphenoxylate, loperamide, or codeine phosphate for severe gastroenteritis.</a:t>
          </a:r>
          <a:endParaRPr lang="en-US" dirty="0"/>
        </a:p>
      </dgm:t>
    </dgm:pt>
    <dgm:pt modelId="{4107EBCF-6A73-41DA-979E-9D9AC30EEB59}" type="parTrans" cxnId="{0F118AD2-7357-4F0F-A22A-74779A8809CB}">
      <dgm:prSet/>
      <dgm:spPr/>
      <dgm:t>
        <a:bodyPr/>
        <a:lstStyle/>
        <a:p>
          <a:endParaRPr lang="en-US"/>
        </a:p>
      </dgm:t>
    </dgm:pt>
    <dgm:pt modelId="{253A30AC-0CA5-4CB5-B00A-41284755F513}" type="sibTrans" cxnId="{0F118AD2-7357-4F0F-A22A-74779A8809CB}">
      <dgm:prSet/>
      <dgm:spPr/>
      <dgm:t>
        <a:bodyPr/>
        <a:lstStyle/>
        <a:p>
          <a:endParaRPr lang="en-US"/>
        </a:p>
      </dgm:t>
    </dgm:pt>
    <dgm:pt modelId="{7DB4C8F1-2FD8-455D-A189-F2B01E9B0BC8}">
      <dgm:prSet/>
      <dgm:spPr/>
      <dgm:t>
        <a:bodyPr/>
        <a:lstStyle/>
        <a:p>
          <a:r>
            <a:rPr lang="en-GB" b="1" dirty="0"/>
            <a:t>Falls</a:t>
          </a:r>
          <a:r>
            <a:rPr lang="en-GB" dirty="0"/>
            <a:t>: First-generation antihistamines, long-term opioids, or benzodiazepines in patients with a history of falls. </a:t>
          </a:r>
          <a:endParaRPr lang="en-US" dirty="0"/>
        </a:p>
      </dgm:t>
    </dgm:pt>
    <dgm:pt modelId="{E5CF6564-3113-463C-8005-BAE9FDBB68DC}" type="parTrans" cxnId="{8AF29759-D65D-4887-AFEB-00E41A658B80}">
      <dgm:prSet/>
      <dgm:spPr/>
      <dgm:t>
        <a:bodyPr/>
        <a:lstStyle/>
        <a:p>
          <a:endParaRPr lang="en-US"/>
        </a:p>
      </dgm:t>
    </dgm:pt>
    <dgm:pt modelId="{FA0F950B-91E2-4C3B-B42A-5614676C548B}" type="sibTrans" cxnId="{8AF29759-D65D-4887-AFEB-00E41A658B80}">
      <dgm:prSet/>
      <dgm:spPr/>
      <dgm:t>
        <a:bodyPr/>
        <a:lstStyle/>
        <a:p>
          <a:endParaRPr lang="en-US"/>
        </a:p>
      </dgm:t>
    </dgm:pt>
    <dgm:pt modelId="{E45CBD96-20A3-4165-BACB-71AE64C019C6}">
      <dgm:prSet/>
      <dgm:spPr/>
      <dgm:t>
        <a:bodyPr/>
        <a:lstStyle/>
        <a:p>
          <a:r>
            <a:rPr lang="en-GB"/>
            <a:t>Examples of START Criteria (To Start)</a:t>
          </a:r>
          <a:endParaRPr lang="en-US"/>
        </a:p>
      </dgm:t>
    </dgm:pt>
    <dgm:pt modelId="{31C2B7BB-011F-43C6-BEF7-70F4D3ABAA36}" type="parTrans" cxnId="{C4A33807-5734-47E8-89C3-109B0C0CB22C}">
      <dgm:prSet/>
      <dgm:spPr/>
      <dgm:t>
        <a:bodyPr/>
        <a:lstStyle/>
        <a:p>
          <a:endParaRPr lang="en-US"/>
        </a:p>
      </dgm:t>
    </dgm:pt>
    <dgm:pt modelId="{966FBA91-3D13-4087-BD22-CE2C2E823FAD}" type="sibTrans" cxnId="{C4A33807-5734-47E8-89C3-109B0C0CB22C}">
      <dgm:prSet/>
      <dgm:spPr/>
      <dgm:t>
        <a:bodyPr/>
        <a:lstStyle/>
        <a:p>
          <a:endParaRPr lang="en-US"/>
        </a:p>
      </dgm:t>
    </dgm:pt>
    <dgm:pt modelId="{198DEDEF-6787-4490-836E-72FF54F559F0}">
      <dgm:prSet/>
      <dgm:spPr/>
      <dgm:t>
        <a:bodyPr/>
        <a:lstStyle/>
        <a:p>
          <a:r>
            <a:rPr lang="en-GB" b="1" dirty="0"/>
            <a:t>Cardiovascular</a:t>
          </a:r>
          <a:r>
            <a:rPr lang="en-GB" dirty="0"/>
            <a:t>: Statins or antiplatelet therapy for patients with documented atherosclerotic disease.</a:t>
          </a:r>
          <a:endParaRPr lang="en-US" dirty="0"/>
        </a:p>
      </dgm:t>
    </dgm:pt>
    <dgm:pt modelId="{3A28537B-874F-421D-8196-E39176FE1629}" type="parTrans" cxnId="{EE231850-668F-4CF6-AED1-A478B8272DA2}">
      <dgm:prSet/>
      <dgm:spPr/>
      <dgm:t>
        <a:bodyPr/>
        <a:lstStyle/>
        <a:p>
          <a:endParaRPr lang="en-US"/>
        </a:p>
      </dgm:t>
    </dgm:pt>
    <dgm:pt modelId="{5C1A2681-F8C4-443B-A6A0-F21B3D0FB20D}" type="sibTrans" cxnId="{EE231850-668F-4CF6-AED1-A478B8272DA2}">
      <dgm:prSet/>
      <dgm:spPr/>
      <dgm:t>
        <a:bodyPr/>
        <a:lstStyle/>
        <a:p>
          <a:endParaRPr lang="en-US"/>
        </a:p>
      </dgm:t>
    </dgm:pt>
    <dgm:pt modelId="{FCABD3A9-168D-4BA1-BB1A-19BD9AF00370}">
      <dgm:prSet/>
      <dgm:spPr/>
      <dgm:t>
        <a:bodyPr/>
        <a:lstStyle/>
        <a:p>
          <a:r>
            <a:rPr lang="en-GB" b="1" dirty="0"/>
            <a:t>Metabolic</a:t>
          </a:r>
          <a:r>
            <a:rPr lang="en-GB" dirty="0"/>
            <a:t>: Metformin for Type 2 diabetes mellitus, if not contraindicated.</a:t>
          </a:r>
          <a:endParaRPr lang="en-US" dirty="0"/>
        </a:p>
      </dgm:t>
    </dgm:pt>
    <dgm:pt modelId="{C66F387B-EB27-45E4-A29C-7296B09520DA}" type="parTrans" cxnId="{B05C1DB7-4D26-407B-A8DD-B0187433A64F}">
      <dgm:prSet/>
      <dgm:spPr/>
      <dgm:t>
        <a:bodyPr/>
        <a:lstStyle/>
        <a:p>
          <a:endParaRPr lang="en-US"/>
        </a:p>
      </dgm:t>
    </dgm:pt>
    <dgm:pt modelId="{E72B7877-D8CA-4416-845C-1CE3A25583BA}" type="sibTrans" cxnId="{B05C1DB7-4D26-407B-A8DD-B0187433A64F}">
      <dgm:prSet/>
      <dgm:spPr/>
      <dgm:t>
        <a:bodyPr/>
        <a:lstStyle/>
        <a:p>
          <a:endParaRPr lang="en-US"/>
        </a:p>
      </dgm:t>
    </dgm:pt>
    <dgm:pt modelId="{FBF7CA87-8471-4224-A5A7-61F9747C1BD0}">
      <dgm:prSet/>
      <dgm:spPr/>
      <dgm:t>
        <a:bodyPr/>
        <a:lstStyle/>
        <a:p>
          <a:r>
            <a:rPr lang="en-GB" b="1" dirty="0"/>
            <a:t>Respiratory</a:t>
          </a:r>
          <a:r>
            <a:rPr lang="en-GB" dirty="0"/>
            <a:t>: Regular inhaled agonist or anticholinergic for mild-to-moderate asthma or COPD. </a:t>
          </a:r>
          <a:endParaRPr lang="en-US" dirty="0"/>
        </a:p>
      </dgm:t>
    </dgm:pt>
    <dgm:pt modelId="{68262473-70C1-4DFE-8E2B-307815E9E280}" type="parTrans" cxnId="{49D68CE5-3B7A-4297-858F-9E304326CB21}">
      <dgm:prSet/>
      <dgm:spPr/>
      <dgm:t>
        <a:bodyPr/>
        <a:lstStyle/>
        <a:p>
          <a:endParaRPr lang="en-US"/>
        </a:p>
      </dgm:t>
    </dgm:pt>
    <dgm:pt modelId="{30860C3B-4E19-42E7-BD8A-C756A6ADF2B8}" type="sibTrans" cxnId="{49D68CE5-3B7A-4297-858F-9E304326CB21}">
      <dgm:prSet/>
      <dgm:spPr/>
      <dgm:t>
        <a:bodyPr/>
        <a:lstStyle/>
        <a:p>
          <a:endParaRPr lang="en-US"/>
        </a:p>
      </dgm:t>
    </dgm:pt>
    <dgm:pt modelId="{A79680D1-AB5C-40C5-AEE9-164A5A7C40EA}" type="pres">
      <dgm:prSet presAssocID="{C4B19470-4014-4650-9836-A7B07572690E}" presName="Name0" presStyleCnt="0">
        <dgm:presLayoutVars>
          <dgm:dir/>
          <dgm:animLvl val="lvl"/>
          <dgm:resizeHandles val="exact"/>
        </dgm:presLayoutVars>
      </dgm:prSet>
      <dgm:spPr/>
    </dgm:pt>
    <dgm:pt modelId="{2906803D-86F3-4591-B0BA-41BA41F710E8}" type="pres">
      <dgm:prSet presAssocID="{4E23CCF9-C644-4D21-AB10-33DBC9317DFB}" presName="composite" presStyleCnt="0"/>
      <dgm:spPr/>
    </dgm:pt>
    <dgm:pt modelId="{D146EB0E-2AF2-422B-B10B-FAFF100CB17B}" type="pres">
      <dgm:prSet presAssocID="{4E23CCF9-C644-4D21-AB10-33DBC9317DFB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E3EE9DD0-8DA6-4830-9495-4282191C413C}" type="pres">
      <dgm:prSet presAssocID="{4E23CCF9-C644-4D21-AB10-33DBC9317DFB}" presName="desTx" presStyleLbl="alignAccFollowNode1" presStyleIdx="0" presStyleCnt="2">
        <dgm:presLayoutVars>
          <dgm:bulletEnabled val="1"/>
        </dgm:presLayoutVars>
      </dgm:prSet>
      <dgm:spPr/>
    </dgm:pt>
    <dgm:pt modelId="{772C0AEB-874B-4678-9CBD-6B6444F1D2E7}" type="pres">
      <dgm:prSet presAssocID="{A08497C0-57C0-4F42-B826-69CD4B8767BB}" presName="space" presStyleCnt="0"/>
      <dgm:spPr/>
    </dgm:pt>
    <dgm:pt modelId="{8C4C44FA-7443-42BE-951C-CE5CA1523C2D}" type="pres">
      <dgm:prSet presAssocID="{E45CBD96-20A3-4165-BACB-71AE64C019C6}" presName="composite" presStyleCnt="0"/>
      <dgm:spPr/>
    </dgm:pt>
    <dgm:pt modelId="{4A8FD9E5-B294-440E-A031-E055BE45C27D}" type="pres">
      <dgm:prSet presAssocID="{E45CBD96-20A3-4165-BACB-71AE64C019C6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578FC555-4357-4EC1-9AC0-85E3F89269E4}" type="pres">
      <dgm:prSet presAssocID="{E45CBD96-20A3-4165-BACB-71AE64C019C6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C4A33807-5734-47E8-89C3-109B0C0CB22C}" srcId="{C4B19470-4014-4650-9836-A7B07572690E}" destId="{E45CBD96-20A3-4165-BACB-71AE64C019C6}" srcOrd="1" destOrd="0" parTransId="{31C2B7BB-011F-43C6-BEF7-70F4D3ABAA36}" sibTransId="{966FBA91-3D13-4087-BD22-CE2C2E823FAD}"/>
    <dgm:cxn modelId="{D2AD810F-8280-4D83-A957-D2B068852596}" type="presOf" srcId="{02A9DFDB-AD74-4C58-9628-408F242CD160}" destId="{E3EE9DD0-8DA6-4830-9495-4282191C413C}" srcOrd="0" destOrd="2" presId="urn:microsoft.com/office/officeart/2005/8/layout/hList1"/>
    <dgm:cxn modelId="{7F77CA20-2F06-4F02-A538-79C6395312DF}" type="presOf" srcId="{53AC3967-9396-4BE5-9120-7386E9B90F1B}" destId="{E3EE9DD0-8DA6-4830-9495-4282191C413C}" srcOrd="0" destOrd="0" presId="urn:microsoft.com/office/officeart/2005/8/layout/hList1"/>
    <dgm:cxn modelId="{B6A03F36-8A08-4FEF-8BB5-84D8B515D732}" type="presOf" srcId="{198DEDEF-6787-4490-836E-72FF54F559F0}" destId="{578FC555-4357-4EC1-9AC0-85E3F89269E4}" srcOrd="0" destOrd="0" presId="urn:microsoft.com/office/officeart/2005/8/layout/hList1"/>
    <dgm:cxn modelId="{C6D0D962-D6EB-4A08-B58B-801C0EBA5D9E}" srcId="{4E23CCF9-C644-4D21-AB10-33DBC9317DFB}" destId="{53AC3967-9396-4BE5-9120-7386E9B90F1B}" srcOrd="0" destOrd="0" parTransId="{93B57B27-8B0A-4064-8DBF-1CAEC8122C09}" sibTransId="{08189D67-5EA3-4973-854D-5511071899A1}"/>
    <dgm:cxn modelId="{4D523E45-C19B-4339-8E91-2758A0B0C109}" type="presOf" srcId="{C4B19470-4014-4650-9836-A7B07572690E}" destId="{A79680D1-AB5C-40C5-AEE9-164A5A7C40EA}" srcOrd="0" destOrd="0" presId="urn:microsoft.com/office/officeart/2005/8/layout/hList1"/>
    <dgm:cxn modelId="{EE231850-668F-4CF6-AED1-A478B8272DA2}" srcId="{E45CBD96-20A3-4165-BACB-71AE64C019C6}" destId="{198DEDEF-6787-4490-836E-72FF54F559F0}" srcOrd="0" destOrd="0" parTransId="{3A28537B-874F-421D-8196-E39176FE1629}" sibTransId="{5C1A2681-F8C4-443B-A6A0-F21B3D0FB20D}"/>
    <dgm:cxn modelId="{EE368354-4755-46E8-982C-EC11B2AFA26B}" type="presOf" srcId="{4E23CCF9-C644-4D21-AB10-33DBC9317DFB}" destId="{D146EB0E-2AF2-422B-B10B-FAFF100CB17B}" srcOrd="0" destOrd="0" presId="urn:microsoft.com/office/officeart/2005/8/layout/hList1"/>
    <dgm:cxn modelId="{8AF29759-D65D-4887-AFEB-00E41A658B80}" srcId="{4E23CCF9-C644-4D21-AB10-33DBC9317DFB}" destId="{7DB4C8F1-2FD8-455D-A189-F2B01E9B0BC8}" srcOrd="3" destOrd="0" parTransId="{E5CF6564-3113-463C-8005-BAE9FDBB68DC}" sibTransId="{FA0F950B-91E2-4C3B-B42A-5614676C548B}"/>
    <dgm:cxn modelId="{F7134C86-B3D0-4335-A52B-E605886C8E81}" type="presOf" srcId="{7DB4C8F1-2FD8-455D-A189-F2B01E9B0BC8}" destId="{E3EE9DD0-8DA6-4830-9495-4282191C413C}" srcOrd="0" destOrd="3" presId="urn:microsoft.com/office/officeart/2005/8/layout/hList1"/>
    <dgm:cxn modelId="{56ED3A98-8114-4B43-8AC3-7A2959032EE8}" type="presOf" srcId="{FCABD3A9-168D-4BA1-BB1A-19BD9AF00370}" destId="{578FC555-4357-4EC1-9AC0-85E3F89269E4}" srcOrd="0" destOrd="1" presId="urn:microsoft.com/office/officeart/2005/8/layout/hList1"/>
    <dgm:cxn modelId="{191D8C9B-B9A7-4AA6-B9DD-00F88881E603}" srcId="{C4B19470-4014-4650-9836-A7B07572690E}" destId="{4E23CCF9-C644-4D21-AB10-33DBC9317DFB}" srcOrd="0" destOrd="0" parTransId="{8F95392B-0CB4-4521-9A49-B4B5E96C348A}" sibTransId="{A08497C0-57C0-4F42-B826-69CD4B8767BB}"/>
    <dgm:cxn modelId="{EDA167A2-389E-48FC-B674-6B23C6D4417D}" type="presOf" srcId="{FBF7CA87-8471-4224-A5A7-61F9747C1BD0}" destId="{578FC555-4357-4EC1-9AC0-85E3F89269E4}" srcOrd="0" destOrd="2" presId="urn:microsoft.com/office/officeart/2005/8/layout/hList1"/>
    <dgm:cxn modelId="{8CF93EAA-02A6-4F52-B028-673F2095839B}" type="presOf" srcId="{1D6AD733-91ED-4F48-94B2-556EC1C8410F}" destId="{E3EE9DD0-8DA6-4830-9495-4282191C413C}" srcOrd="0" destOrd="1" presId="urn:microsoft.com/office/officeart/2005/8/layout/hList1"/>
    <dgm:cxn modelId="{42E9A3AA-59E2-40A1-B0D4-2202F6B4D73D}" type="presOf" srcId="{E45CBD96-20A3-4165-BACB-71AE64C019C6}" destId="{4A8FD9E5-B294-440E-A031-E055BE45C27D}" srcOrd="0" destOrd="0" presId="urn:microsoft.com/office/officeart/2005/8/layout/hList1"/>
    <dgm:cxn modelId="{B05C1DB7-4D26-407B-A8DD-B0187433A64F}" srcId="{E45CBD96-20A3-4165-BACB-71AE64C019C6}" destId="{FCABD3A9-168D-4BA1-BB1A-19BD9AF00370}" srcOrd="1" destOrd="0" parTransId="{C66F387B-EB27-45E4-A29C-7296B09520DA}" sibTransId="{E72B7877-D8CA-4416-845C-1CE3A25583BA}"/>
    <dgm:cxn modelId="{87EC01CB-F110-4069-977B-0F3ED4921FD1}" srcId="{4E23CCF9-C644-4D21-AB10-33DBC9317DFB}" destId="{1D6AD733-91ED-4F48-94B2-556EC1C8410F}" srcOrd="1" destOrd="0" parTransId="{28249759-4ACC-4CF0-937F-6FF805C726EC}" sibTransId="{592D8F22-43B8-49B9-B8E5-D6E04DEADF24}"/>
    <dgm:cxn modelId="{0F118AD2-7357-4F0F-A22A-74779A8809CB}" srcId="{4E23CCF9-C644-4D21-AB10-33DBC9317DFB}" destId="{02A9DFDB-AD74-4C58-9628-408F242CD160}" srcOrd="2" destOrd="0" parTransId="{4107EBCF-6A73-41DA-979E-9D9AC30EEB59}" sibTransId="{253A30AC-0CA5-4CB5-B00A-41284755F513}"/>
    <dgm:cxn modelId="{49D68CE5-3B7A-4297-858F-9E304326CB21}" srcId="{E45CBD96-20A3-4165-BACB-71AE64C019C6}" destId="{FBF7CA87-8471-4224-A5A7-61F9747C1BD0}" srcOrd="2" destOrd="0" parTransId="{68262473-70C1-4DFE-8E2B-307815E9E280}" sibTransId="{30860C3B-4E19-42E7-BD8A-C756A6ADF2B8}"/>
    <dgm:cxn modelId="{3991F85E-8C12-4172-837D-60BC7BBF3612}" type="presParOf" srcId="{A79680D1-AB5C-40C5-AEE9-164A5A7C40EA}" destId="{2906803D-86F3-4591-B0BA-41BA41F710E8}" srcOrd="0" destOrd="0" presId="urn:microsoft.com/office/officeart/2005/8/layout/hList1"/>
    <dgm:cxn modelId="{29079703-A446-467D-83E5-6998D77AA130}" type="presParOf" srcId="{2906803D-86F3-4591-B0BA-41BA41F710E8}" destId="{D146EB0E-2AF2-422B-B10B-FAFF100CB17B}" srcOrd="0" destOrd="0" presId="urn:microsoft.com/office/officeart/2005/8/layout/hList1"/>
    <dgm:cxn modelId="{2A30C876-CE68-49EB-B451-63133A2C9311}" type="presParOf" srcId="{2906803D-86F3-4591-B0BA-41BA41F710E8}" destId="{E3EE9DD0-8DA6-4830-9495-4282191C413C}" srcOrd="1" destOrd="0" presId="urn:microsoft.com/office/officeart/2005/8/layout/hList1"/>
    <dgm:cxn modelId="{579F1B39-9B1B-4D6E-AC7E-DF5561F72259}" type="presParOf" srcId="{A79680D1-AB5C-40C5-AEE9-164A5A7C40EA}" destId="{772C0AEB-874B-4678-9CBD-6B6444F1D2E7}" srcOrd="1" destOrd="0" presId="urn:microsoft.com/office/officeart/2005/8/layout/hList1"/>
    <dgm:cxn modelId="{9DE72032-1407-48BB-9394-DA7D69EC40EA}" type="presParOf" srcId="{A79680D1-AB5C-40C5-AEE9-164A5A7C40EA}" destId="{8C4C44FA-7443-42BE-951C-CE5CA1523C2D}" srcOrd="2" destOrd="0" presId="urn:microsoft.com/office/officeart/2005/8/layout/hList1"/>
    <dgm:cxn modelId="{202009B1-7416-49A4-B634-AAC2ABB887A0}" type="presParOf" srcId="{8C4C44FA-7443-42BE-951C-CE5CA1523C2D}" destId="{4A8FD9E5-B294-440E-A031-E055BE45C27D}" srcOrd="0" destOrd="0" presId="urn:microsoft.com/office/officeart/2005/8/layout/hList1"/>
    <dgm:cxn modelId="{6428DF55-092E-4370-A3E7-CB0E16706EBA}" type="presParOf" srcId="{8C4C44FA-7443-42BE-951C-CE5CA1523C2D}" destId="{578FC555-4357-4EC1-9AC0-85E3F89269E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266C8F-3EE7-4E2C-8C38-A1A829E48403}" type="doc">
      <dgm:prSet loTypeId="urn:microsoft.com/office/officeart/2005/8/layout/vProcess5" loCatId="process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3AF283E0-2FE3-4149-A984-6F815E3FA917}">
      <dgm:prSet/>
      <dgm:spPr/>
      <dgm:t>
        <a:bodyPr/>
        <a:lstStyle/>
        <a:p>
          <a:r>
            <a:rPr lang="en-GB"/>
            <a:t>Worsening confusion since taking Lamotragine</a:t>
          </a:r>
          <a:endParaRPr lang="en-US"/>
        </a:p>
      </dgm:t>
    </dgm:pt>
    <dgm:pt modelId="{34E75392-9B34-4A9C-9897-95A7C3494546}" type="parTrans" cxnId="{AB64CF09-EB4E-4FCC-BD92-927EB6DD44E5}">
      <dgm:prSet/>
      <dgm:spPr/>
      <dgm:t>
        <a:bodyPr/>
        <a:lstStyle/>
        <a:p>
          <a:endParaRPr lang="en-US"/>
        </a:p>
      </dgm:t>
    </dgm:pt>
    <dgm:pt modelId="{EDE80D2F-2F46-4DCA-9EC0-FFB633A2510D}" type="sibTrans" cxnId="{AB64CF09-EB4E-4FCC-BD92-927EB6DD44E5}">
      <dgm:prSet/>
      <dgm:spPr/>
      <dgm:t>
        <a:bodyPr/>
        <a:lstStyle/>
        <a:p>
          <a:endParaRPr lang="en-US"/>
        </a:p>
      </dgm:t>
    </dgm:pt>
    <dgm:pt modelId="{D06DEB3F-69B2-4DEC-A786-945CAFAED676}">
      <dgm:prSet/>
      <dgm:spPr/>
      <dgm:t>
        <a:bodyPr/>
        <a:lstStyle/>
        <a:p>
          <a:r>
            <a:rPr lang="en-GB"/>
            <a:t>Getting mixed up with his tablets</a:t>
          </a:r>
          <a:endParaRPr lang="en-US"/>
        </a:p>
      </dgm:t>
    </dgm:pt>
    <dgm:pt modelId="{7BBB76C8-4570-4FD4-B244-3B154E5E69FD}" type="parTrans" cxnId="{4A265DA4-B779-4277-8E2B-A07A7493DACE}">
      <dgm:prSet/>
      <dgm:spPr/>
      <dgm:t>
        <a:bodyPr/>
        <a:lstStyle/>
        <a:p>
          <a:endParaRPr lang="en-US"/>
        </a:p>
      </dgm:t>
    </dgm:pt>
    <dgm:pt modelId="{3C45012D-BA85-4C43-9281-994B04AC303C}" type="sibTrans" cxnId="{4A265DA4-B779-4277-8E2B-A07A7493DACE}">
      <dgm:prSet/>
      <dgm:spPr/>
      <dgm:t>
        <a:bodyPr/>
        <a:lstStyle/>
        <a:p>
          <a:endParaRPr lang="en-US"/>
        </a:p>
      </dgm:t>
    </dgm:pt>
    <dgm:pt modelId="{92060AE7-92EC-4D65-9C42-DB2EA3E17C6C}">
      <dgm:prSet/>
      <dgm:spPr/>
      <dgm:t>
        <a:bodyPr/>
        <a:lstStyle/>
        <a:p>
          <a:r>
            <a:rPr lang="en-GB"/>
            <a:t>? Taking too many – won’t let his wife help</a:t>
          </a:r>
          <a:endParaRPr lang="en-US"/>
        </a:p>
      </dgm:t>
    </dgm:pt>
    <dgm:pt modelId="{E42088F3-3160-4550-A646-DC333517848D}" type="parTrans" cxnId="{724C7838-8392-441F-84BF-321F963DE0EF}">
      <dgm:prSet/>
      <dgm:spPr/>
      <dgm:t>
        <a:bodyPr/>
        <a:lstStyle/>
        <a:p>
          <a:endParaRPr lang="en-US"/>
        </a:p>
      </dgm:t>
    </dgm:pt>
    <dgm:pt modelId="{77D3B203-9756-4FAF-8D3C-EF66AA0E45B3}" type="sibTrans" cxnId="{724C7838-8392-441F-84BF-321F963DE0EF}">
      <dgm:prSet/>
      <dgm:spPr/>
      <dgm:t>
        <a:bodyPr/>
        <a:lstStyle/>
        <a:p>
          <a:endParaRPr lang="en-US"/>
        </a:p>
      </dgm:t>
    </dgm:pt>
    <dgm:pt modelId="{C9BDE9C2-95D0-47AE-8F2F-1FA77F8AC794}">
      <dgm:prSet/>
      <dgm:spPr/>
      <dgm:t>
        <a:bodyPr/>
        <a:lstStyle/>
        <a:p>
          <a:r>
            <a:rPr lang="en-GB"/>
            <a:t>Falls probably due to the amitryptyline</a:t>
          </a:r>
          <a:endParaRPr lang="en-US"/>
        </a:p>
      </dgm:t>
    </dgm:pt>
    <dgm:pt modelId="{B04BA85C-734E-4EC2-9C8A-1FD1F1C4B556}" type="parTrans" cxnId="{177FA51D-FE23-447F-980C-20476A2B5D29}">
      <dgm:prSet/>
      <dgm:spPr/>
      <dgm:t>
        <a:bodyPr/>
        <a:lstStyle/>
        <a:p>
          <a:endParaRPr lang="en-US"/>
        </a:p>
      </dgm:t>
    </dgm:pt>
    <dgm:pt modelId="{DA89C1D8-8F50-4C89-9814-31F3A694DE6C}" type="sibTrans" cxnId="{177FA51D-FE23-447F-980C-20476A2B5D29}">
      <dgm:prSet/>
      <dgm:spPr/>
      <dgm:t>
        <a:bodyPr/>
        <a:lstStyle/>
        <a:p>
          <a:endParaRPr lang="en-US"/>
        </a:p>
      </dgm:t>
    </dgm:pt>
    <dgm:pt modelId="{D8456C7E-E9C5-4403-AF74-99B7689B0671}" type="pres">
      <dgm:prSet presAssocID="{0E266C8F-3EE7-4E2C-8C38-A1A829E48403}" presName="outerComposite" presStyleCnt="0">
        <dgm:presLayoutVars>
          <dgm:chMax val="5"/>
          <dgm:dir/>
          <dgm:resizeHandles val="exact"/>
        </dgm:presLayoutVars>
      </dgm:prSet>
      <dgm:spPr/>
    </dgm:pt>
    <dgm:pt modelId="{04F00C24-301B-4093-99DB-F0C0D5F52F87}" type="pres">
      <dgm:prSet presAssocID="{0E266C8F-3EE7-4E2C-8C38-A1A829E48403}" presName="dummyMaxCanvas" presStyleCnt="0">
        <dgm:presLayoutVars/>
      </dgm:prSet>
      <dgm:spPr/>
    </dgm:pt>
    <dgm:pt modelId="{0A4B39A7-6B50-45E8-8DBE-6104DB5FE19E}" type="pres">
      <dgm:prSet presAssocID="{0E266C8F-3EE7-4E2C-8C38-A1A829E48403}" presName="FourNodes_1" presStyleLbl="node1" presStyleIdx="0" presStyleCnt="4">
        <dgm:presLayoutVars>
          <dgm:bulletEnabled val="1"/>
        </dgm:presLayoutVars>
      </dgm:prSet>
      <dgm:spPr/>
    </dgm:pt>
    <dgm:pt modelId="{0D79E440-3ED9-4C5F-BE36-17A24FF078C2}" type="pres">
      <dgm:prSet presAssocID="{0E266C8F-3EE7-4E2C-8C38-A1A829E48403}" presName="FourNodes_2" presStyleLbl="node1" presStyleIdx="1" presStyleCnt="4">
        <dgm:presLayoutVars>
          <dgm:bulletEnabled val="1"/>
        </dgm:presLayoutVars>
      </dgm:prSet>
      <dgm:spPr/>
    </dgm:pt>
    <dgm:pt modelId="{630A5CB8-7378-49B0-B6A6-5573D3C4177E}" type="pres">
      <dgm:prSet presAssocID="{0E266C8F-3EE7-4E2C-8C38-A1A829E48403}" presName="FourNodes_3" presStyleLbl="node1" presStyleIdx="2" presStyleCnt="4">
        <dgm:presLayoutVars>
          <dgm:bulletEnabled val="1"/>
        </dgm:presLayoutVars>
      </dgm:prSet>
      <dgm:spPr/>
    </dgm:pt>
    <dgm:pt modelId="{7A6AB225-669F-430D-9677-36D749338F2E}" type="pres">
      <dgm:prSet presAssocID="{0E266C8F-3EE7-4E2C-8C38-A1A829E48403}" presName="FourNodes_4" presStyleLbl="node1" presStyleIdx="3" presStyleCnt="4">
        <dgm:presLayoutVars>
          <dgm:bulletEnabled val="1"/>
        </dgm:presLayoutVars>
      </dgm:prSet>
      <dgm:spPr/>
    </dgm:pt>
    <dgm:pt modelId="{A1FE6CD9-FBA0-4FE9-AD73-0C731868D74E}" type="pres">
      <dgm:prSet presAssocID="{0E266C8F-3EE7-4E2C-8C38-A1A829E48403}" presName="FourConn_1-2" presStyleLbl="fgAccFollowNode1" presStyleIdx="0" presStyleCnt="3">
        <dgm:presLayoutVars>
          <dgm:bulletEnabled val="1"/>
        </dgm:presLayoutVars>
      </dgm:prSet>
      <dgm:spPr/>
    </dgm:pt>
    <dgm:pt modelId="{68A49080-AB95-4A09-A277-F90E96DF0E08}" type="pres">
      <dgm:prSet presAssocID="{0E266C8F-3EE7-4E2C-8C38-A1A829E48403}" presName="FourConn_2-3" presStyleLbl="fgAccFollowNode1" presStyleIdx="1" presStyleCnt="3">
        <dgm:presLayoutVars>
          <dgm:bulletEnabled val="1"/>
        </dgm:presLayoutVars>
      </dgm:prSet>
      <dgm:spPr/>
    </dgm:pt>
    <dgm:pt modelId="{4685E107-571C-41D2-8F02-C2F1BE86CEAA}" type="pres">
      <dgm:prSet presAssocID="{0E266C8F-3EE7-4E2C-8C38-A1A829E48403}" presName="FourConn_3-4" presStyleLbl="fgAccFollowNode1" presStyleIdx="2" presStyleCnt="3">
        <dgm:presLayoutVars>
          <dgm:bulletEnabled val="1"/>
        </dgm:presLayoutVars>
      </dgm:prSet>
      <dgm:spPr/>
    </dgm:pt>
    <dgm:pt modelId="{62FEE9F7-2334-427A-B40E-328287908B41}" type="pres">
      <dgm:prSet presAssocID="{0E266C8F-3EE7-4E2C-8C38-A1A829E48403}" presName="FourNodes_1_text" presStyleLbl="node1" presStyleIdx="3" presStyleCnt="4">
        <dgm:presLayoutVars>
          <dgm:bulletEnabled val="1"/>
        </dgm:presLayoutVars>
      </dgm:prSet>
      <dgm:spPr/>
    </dgm:pt>
    <dgm:pt modelId="{88E902DB-9080-4165-A91E-4457BB5FD763}" type="pres">
      <dgm:prSet presAssocID="{0E266C8F-3EE7-4E2C-8C38-A1A829E48403}" presName="FourNodes_2_text" presStyleLbl="node1" presStyleIdx="3" presStyleCnt="4">
        <dgm:presLayoutVars>
          <dgm:bulletEnabled val="1"/>
        </dgm:presLayoutVars>
      </dgm:prSet>
      <dgm:spPr/>
    </dgm:pt>
    <dgm:pt modelId="{1FD2DC3B-6E38-48EC-A428-DE2A98E3A294}" type="pres">
      <dgm:prSet presAssocID="{0E266C8F-3EE7-4E2C-8C38-A1A829E48403}" presName="FourNodes_3_text" presStyleLbl="node1" presStyleIdx="3" presStyleCnt="4">
        <dgm:presLayoutVars>
          <dgm:bulletEnabled val="1"/>
        </dgm:presLayoutVars>
      </dgm:prSet>
      <dgm:spPr/>
    </dgm:pt>
    <dgm:pt modelId="{CBA59C12-0310-4BFC-A990-3685C766F8E8}" type="pres">
      <dgm:prSet presAssocID="{0E266C8F-3EE7-4E2C-8C38-A1A829E48403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AB64CF09-EB4E-4FCC-BD92-927EB6DD44E5}" srcId="{0E266C8F-3EE7-4E2C-8C38-A1A829E48403}" destId="{3AF283E0-2FE3-4149-A984-6F815E3FA917}" srcOrd="0" destOrd="0" parTransId="{34E75392-9B34-4A9C-9897-95A7C3494546}" sibTransId="{EDE80D2F-2F46-4DCA-9EC0-FFB633A2510D}"/>
    <dgm:cxn modelId="{EC111B18-D67B-45EF-8A3E-2724FE87CDBC}" type="presOf" srcId="{3C45012D-BA85-4C43-9281-994B04AC303C}" destId="{68A49080-AB95-4A09-A277-F90E96DF0E08}" srcOrd="0" destOrd="0" presId="urn:microsoft.com/office/officeart/2005/8/layout/vProcess5"/>
    <dgm:cxn modelId="{177FA51D-FE23-447F-980C-20476A2B5D29}" srcId="{0E266C8F-3EE7-4E2C-8C38-A1A829E48403}" destId="{C9BDE9C2-95D0-47AE-8F2F-1FA77F8AC794}" srcOrd="3" destOrd="0" parTransId="{B04BA85C-734E-4EC2-9C8A-1FD1F1C4B556}" sibTransId="{DA89C1D8-8F50-4C89-9814-31F3A694DE6C}"/>
    <dgm:cxn modelId="{724C7838-8392-441F-84BF-321F963DE0EF}" srcId="{0E266C8F-3EE7-4E2C-8C38-A1A829E48403}" destId="{92060AE7-92EC-4D65-9C42-DB2EA3E17C6C}" srcOrd="2" destOrd="0" parTransId="{E42088F3-3160-4550-A646-DC333517848D}" sibTransId="{77D3B203-9756-4FAF-8D3C-EF66AA0E45B3}"/>
    <dgm:cxn modelId="{2EF33283-7856-4F64-BE5C-578E9685E981}" type="presOf" srcId="{3AF283E0-2FE3-4149-A984-6F815E3FA917}" destId="{0A4B39A7-6B50-45E8-8DBE-6104DB5FE19E}" srcOrd="0" destOrd="0" presId="urn:microsoft.com/office/officeart/2005/8/layout/vProcess5"/>
    <dgm:cxn modelId="{EA996F84-75FD-4CEE-913E-7A51F06B6AC5}" type="presOf" srcId="{C9BDE9C2-95D0-47AE-8F2F-1FA77F8AC794}" destId="{CBA59C12-0310-4BFC-A990-3685C766F8E8}" srcOrd="1" destOrd="0" presId="urn:microsoft.com/office/officeart/2005/8/layout/vProcess5"/>
    <dgm:cxn modelId="{7A047489-3E65-41F2-92A0-946C3873AF6D}" type="presOf" srcId="{C9BDE9C2-95D0-47AE-8F2F-1FA77F8AC794}" destId="{7A6AB225-669F-430D-9677-36D749338F2E}" srcOrd="0" destOrd="0" presId="urn:microsoft.com/office/officeart/2005/8/layout/vProcess5"/>
    <dgm:cxn modelId="{7AF99691-8D82-486D-8DF5-CD01C736F4EA}" type="presOf" srcId="{77D3B203-9756-4FAF-8D3C-EF66AA0E45B3}" destId="{4685E107-571C-41D2-8F02-C2F1BE86CEAA}" srcOrd="0" destOrd="0" presId="urn:microsoft.com/office/officeart/2005/8/layout/vProcess5"/>
    <dgm:cxn modelId="{4A265DA4-B779-4277-8E2B-A07A7493DACE}" srcId="{0E266C8F-3EE7-4E2C-8C38-A1A829E48403}" destId="{D06DEB3F-69B2-4DEC-A786-945CAFAED676}" srcOrd="1" destOrd="0" parTransId="{7BBB76C8-4570-4FD4-B244-3B154E5E69FD}" sibTransId="{3C45012D-BA85-4C43-9281-994B04AC303C}"/>
    <dgm:cxn modelId="{6E7BA8B5-7BE9-4277-B217-DA923B76F8D5}" type="presOf" srcId="{D06DEB3F-69B2-4DEC-A786-945CAFAED676}" destId="{0D79E440-3ED9-4C5F-BE36-17A24FF078C2}" srcOrd="0" destOrd="0" presId="urn:microsoft.com/office/officeart/2005/8/layout/vProcess5"/>
    <dgm:cxn modelId="{5FAF84B7-878C-46D7-94B9-421141C404C5}" type="presOf" srcId="{3AF283E0-2FE3-4149-A984-6F815E3FA917}" destId="{62FEE9F7-2334-427A-B40E-328287908B41}" srcOrd="1" destOrd="0" presId="urn:microsoft.com/office/officeart/2005/8/layout/vProcess5"/>
    <dgm:cxn modelId="{8B708BDC-B96D-4630-83E4-59AACC06C0E0}" type="presOf" srcId="{0E266C8F-3EE7-4E2C-8C38-A1A829E48403}" destId="{D8456C7E-E9C5-4403-AF74-99B7689B0671}" srcOrd="0" destOrd="0" presId="urn:microsoft.com/office/officeart/2005/8/layout/vProcess5"/>
    <dgm:cxn modelId="{C34E40E2-4283-4204-B5B6-0C00DE897008}" type="presOf" srcId="{92060AE7-92EC-4D65-9C42-DB2EA3E17C6C}" destId="{630A5CB8-7378-49B0-B6A6-5573D3C4177E}" srcOrd="0" destOrd="0" presId="urn:microsoft.com/office/officeart/2005/8/layout/vProcess5"/>
    <dgm:cxn modelId="{AB6A4EF7-EAF6-4A5C-8813-5146ECA87977}" type="presOf" srcId="{EDE80D2F-2F46-4DCA-9EC0-FFB633A2510D}" destId="{A1FE6CD9-FBA0-4FE9-AD73-0C731868D74E}" srcOrd="0" destOrd="0" presId="urn:microsoft.com/office/officeart/2005/8/layout/vProcess5"/>
    <dgm:cxn modelId="{C632DCF9-E19E-4013-B034-FFCEC7AD9EF6}" type="presOf" srcId="{92060AE7-92EC-4D65-9C42-DB2EA3E17C6C}" destId="{1FD2DC3B-6E38-48EC-A428-DE2A98E3A294}" srcOrd="1" destOrd="0" presId="urn:microsoft.com/office/officeart/2005/8/layout/vProcess5"/>
    <dgm:cxn modelId="{CD5778FB-0F78-430B-BA0B-A5A8C58D9EB4}" type="presOf" srcId="{D06DEB3F-69B2-4DEC-A786-945CAFAED676}" destId="{88E902DB-9080-4165-A91E-4457BB5FD763}" srcOrd="1" destOrd="0" presId="urn:microsoft.com/office/officeart/2005/8/layout/vProcess5"/>
    <dgm:cxn modelId="{257D729C-5434-41D2-B5E5-D9031EDD8FA4}" type="presParOf" srcId="{D8456C7E-E9C5-4403-AF74-99B7689B0671}" destId="{04F00C24-301B-4093-99DB-F0C0D5F52F87}" srcOrd="0" destOrd="0" presId="urn:microsoft.com/office/officeart/2005/8/layout/vProcess5"/>
    <dgm:cxn modelId="{44344B1B-4789-4A5B-8BD0-3616BCBBB970}" type="presParOf" srcId="{D8456C7E-E9C5-4403-AF74-99B7689B0671}" destId="{0A4B39A7-6B50-45E8-8DBE-6104DB5FE19E}" srcOrd="1" destOrd="0" presId="urn:microsoft.com/office/officeart/2005/8/layout/vProcess5"/>
    <dgm:cxn modelId="{0D7CEBA4-6DD4-4718-9792-4E3502954789}" type="presParOf" srcId="{D8456C7E-E9C5-4403-AF74-99B7689B0671}" destId="{0D79E440-3ED9-4C5F-BE36-17A24FF078C2}" srcOrd="2" destOrd="0" presId="urn:microsoft.com/office/officeart/2005/8/layout/vProcess5"/>
    <dgm:cxn modelId="{1AA8E339-14FA-42E4-B16B-1E462AC3C8B0}" type="presParOf" srcId="{D8456C7E-E9C5-4403-AF74-99B7689B0671}" destId="{630A5CB8-7378-49B0-B6A6-5573D3C4177E}" srcOrd="3" destOrd="0" presId="urn:microsoft.com/office/officeart/2005/8/layout/vProcess5"/>
    <dgm:cxn modelId="{0A5D562D-1D4C-4C08-A4B9-42EDD34A16AF}" type="presParOf" srcId="{D8456C7E-E9C5-4403-AF74-99B7689B0671}" destId="{7A6AB225-669F-430D-9677-36D749338F2E}" srcOrd="4" destOrd="0" presId="urn:microsoft.com/office/officeart/2005/8/layout/vProcess5"/>
    <dgm:cxn modelId="{86C4EB85-0CFD-410A-AF01-D61AD90381DD}" type="presParOf" srcId="{D8456C7E-E9C5-4403-AF74-99B7689B0671}" destId="{A1FE6CD9-FBA0-4FE9-AD73-0C731868D74E}" srcOrd="5" destOrd="0" presId="urn:microsoft.com/office/officeart/2005/8/layout/vProcess5"/>
    <dgm:cxn modelId="{8457B5B0-1DF4-4540-886E-1A1D9F25B867}" type="presParOf" srcId="{D8456C7E-E9C5-4403-AF74-99B7689B0671}" destId="{68A49080-AB95-4A09-A277-F90E96DF0E08}" srcOrd="6" destOrd="0" presId="urn:microsoft.com/office/officeart/2005/8/layout/vProcess5"/>
    <dgm:cxn modelId="{523F48ED-851A-4F8F-ADC4-CA4BC016F9E0}" type="presParOf" srcId="{D8456C7E-E9C5-4403-AF74-99B7689B0671}" destId="{4685E107-571C-41D2-8F02-C2F1BE86CEAA}" srcOrd="7" destOrd="0" presId="urn:microsoft.com/office/officeart/2005/8/layout/vProcess5"/>
    <dgm:cxn modelId="{9B06F1AA-4D6F-413E-B91F-7134C9702CE4}" type="presParOf" srcId="{D8456C7E-E9C5-4403-AF74-99B7689B0671}" destId="{62FEE9F7-2334-427A-B40E-328287908B41}" srcOrd="8" destOrd="0" presId="urn:microsoft.com/office/officeart/2005/8/layout/vProcess5"/>
    <dgm:cxn modelId="{66B7B031-CF04-4E43-87CD-BECDAEBC70E8}" type="presParOf" srcId="{D8456C7E-E9C5-4403-AF74-99B7689B0671}" destId="{88E902DB-9080-4165-A91E-4457BB5FD763}" srcOrd="9" destOrd="0" presId="urn:microsoft.com/office/officeart/2005/8/layout/vProcess5"/>
    <dgm:cxn modelId="{06C6FC02-BEAE-49BC-B4F7-C02D79EDF8B7}" type="presParOf" srcId="{D8456C7E-E9C5-4403-AF74-99B7689B0671}" destId="{1FD2DC3B-6E38-48EC-A428-DE2A98E3A294}" srcOrd="10" destOrd="0" presId="urn:microsoft.com/office/officeart/2005/8/layout/vProcess5"/>
    <dgm:cxn modelId="{08106B7F-1841-43D9-840D-7A1F110A5F00}" type="presParOf" srcId="{D8456C7E-E9C5-4403-AF74-99B7689B0671}" destId="{CBA59C12-0310-4BFC-A990-3685C766F8E8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4B4BED5-82D1-4AC9-820F-713492CA6C5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B743D984-1C61-486C-8D7B-8B865D7A7649}">
      <dgm:prSet/>
      <dgm:spPr/>
      <dgm:t>
        <a:bodyPr/>
        <a:lstStyle/>
        <a:p>
          <a:r>
            <a:rPr lang="en-GB" dirty="0"/>
            <a:t>Research indicates that deprived populations often face barriers to non-pharmacological interventions (</a:t>
          </a:r>
          <a:r>
            <a:rPr lang="en-GB" dirty="0" err="1"/>
            <a:t>eg</a:t>
          </a:r>
          <a:r>
            <a:rPr lang="en-GB" dirty="0"/>
            <a:t> physiotherapy or dietary counselling)&gt;&gt;&gt; a greater reliance on medications</a:t>
          </a:r>
          <a:endParaRPr lang="en-US" dirty="0"/>
        </a:p>
      </dgm:t>
    </dgm:pt>
    <dgm:pt modelId="{F22F62EC-91DA-497D-B929-7D8282A6972C}" type="parTrans" cxnId="{232BF007-3DD1-4437-9A30-51AE89041825}">
      <dgm:prSet/>
      <dgm:spPr/>
      <dgm:t>
        <a:bodyPr/>
        <a:lstStyle/>
        <a:p>
          <a:endParaRPr lang="en-US"/>
        </a:p>
      </dgm:t>
    </dgm:pt>
    <dgm:pt modelId="{7708FA7F-7057-49F3-893F-EF670429C489}" type="sibTrans" cxnId="{232BF007-3DD1-4437-9A30-51AE89041825}">
      <dgm:prSet/>
      <dgm:spPr/>
      <dgm:t>
        <a:bodyPr/>
        <a:lstStyle/>
        <a:p>
          <a:endParaRPr lang="en-US"/>
        </a:p>
      </dgm:t>
    </dgm:pt>
    <dgm:pt modelId="{6A74F723-6EF9-4B4C-A15F-7CFB8C4550B7}">
      <dgm:prSet/>
      <dgm:spPr/>
      <dgm:t>
        <a:bodyPr/>
        <a:lstStyle/>
        <a:p>
          <a:r>
            <a:rPr lang="en-GB" dirty="0"/>
            <a:t>When adjusted for GP visit frequency - more frequent healthcare interactions in deprived areas resulted in additional prescriptions</a:t>
          </a:r>
          <a:endParaRPr lang="en-US" dirty="0"/>
        </a:p>
      </dgm:t>
    </dgm:pt>
    <dgm:pt modelId="{4738B874-2B86-46CE-A83F-9B255C5A2194}" type="parTrans" cxnId="{649F5EAC-EF7F-417E-A5F8-F4B311EC2DC9}">
      <dgm:prSet/>
      <dgm:spPr/>
      <dgm:t>
        <a:bodyPr/>
        <a:lstStyle/>
        <a:p>
          <a:endParaRPr lang="en-US"/>
        </a:p>
      </dgm:t>
    </dgm:pt>
    <dgm:pt modelId="{46E9738C-3275-4816-A6E5-C5A4C09CDC33}" type="sibTrans" cxnId="{649F5EAC-EF7F-417E-A5F8-F4B311EC2DC9}">
      <dgm:prSet/>
      <dgm:spPr/>
      <dgm:t>
        <a:bodyPr/>
        <a:lstStyle/>
        <a:p>
          <a:endParaRPr lang="en-US"/>
        </a:p>
      </dgm:t>
    </dgm:pt>
    <dgm:pt modelId="{9C0AD6D3-554F-4877-9E62-8D2D84D0337F}" type="pres">
      <dgm:prSet presAssocID="{14B4BED5-82D1-4AC9-820F-713492CA6C5A}" presName="root" presStyleCnt="0">
        <dgm:presLayoutVars>
          <dgm:dir/>
          <dgm:resizeHandles val="exact"/>
        </dgm:presLayoutVars>
      </dgm:prSet>
      <dgm:spPr/>
    </dgm:pt>
    <dgm:pt modelId="{76333160-AF1D-4470-BED2-5EDCF460D437}" type="pres">
      <dgm:prSet presAssocID="{B743D984-1C61-486C-8D7B-8B865D7A7649}" presName="compNode" presStyleCnt="0"/>
      <dgm:spPr/>
    </dgm:pt>
    <dgm:pt modelId="{36D7565C-D2DB-490A-98AC-5D46A6CB936C}" type="pres">
      <dgm:prSet presAssocID="{B743D984-1C61-486C-8D7B-8B865D7A7649}" presName="bgRect" presStyleLbl="bgShp" presStyleIdx="0" presStyleCnt="2"/>
      <dgm:spPr/>
    </dgm:pt>
    <dgm:pt modelId="{EE6D566A-C33B-428D-80D1-553030C56C5D}" type="pres">
      <dgm:prSet presAssocID="{B743D984-1C61-486C-8D7B-8B865D7A7649}" presName="iconRect" presStyleLbl="node1" presStyleIdx="0" presStyleCnt="2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tor"/>
        </a:ext>
      </dgm:extLst>
    </dgm:pt>
    <dgm:pt modelId="{0275536D-C185-4A2B-A71C-FA13D294F039}" type="pres">
      <dgm:prSet presAssocID="{B743D984-1C61-486C-8D7B-8B865D7A7649}" presName="spaceRect" presStyleCnt="0"/>
      <dgm:spPr/>
    </dgm:pt>
    <dgm:pt modelId="{2927069B-7DF7-46EE-9CC2-7E809624A977}" type="pres">
      <dgm:prSet presAssocID="{B743D984-1C61-486C-8D7B-8B865D7A7649}" presName="parTx" presStyleLbl="revTx" presStyleIdx="0" presStyleCnt="2">
        <dgm:presLayoutVars>
          <dgm:chMax val="0"/>
          <dgm:chPref val="0"/>
        </dgm:presLayoutVars>
      </dgm:prSet>
      <dgm:spPr/>
    </dgm:pt>
    <dgm:pt modelId="{E13B19CE-4B89-4A3F-9BF6-8CC2D0448036}" type="pres">
      <dgm:prSet presAssocID="{7708FA7F-7057-49F3-893F-EF670429C489}" presName="sibTrans" presStyleCnt="0"/>
      <dgm:spPr/>
    </dgm:pt>
    <dgm:pt modelId="{A1499011-8509-4A68-B048-64B49641123D}" type="pres">
      <dgm:prSet presAssocID="{6A74F723-6EF9-4B4C-A15F-7CFB8C4550B7}" presName="compNode" presStyleCnt="0"/>
      <dgm:spPr/>
    </dgm:pt>
    <dgm:pt modelId="{44FA7B34-B783-4338-B669-1A4BC14A5468}" type="pres">
      <dgm:prSet presAssocID="{6A74F723-6EF9-4B4C-A15F-7CFB8C4550B7}" presName="bgRect" presStyleLbl="bgShp" presStyleIdx="1" presStyleCnt="2"/>
      <dgm:spPr/>
    </dgm:pt>
    <dgm:pt modelId="{EB980EE3-FBF3-4566-85CE-569D0274AECE}" type="pres">
      <dgm:prSet presAssocID="{6A74F723-6EF9-4B4C-A15F-7CFB8C4550B7}" presName="iconRect" presStyleLbl="node1" presStyleIdx="1" presStyleCnt="2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AD521D06-6158-46FF-B8E4-A7AF3E3DB4E3}" type="pres">
      <dgm:prSet presAssocID="{6A74F723-6EF9-4B4C-A15F-7CFB8C4550B7}" presName="spaceRect" presStyleCnt="0"/>
      <dgm:spPr/>
    </dgm:pt>
    <dgm:pt modelId="{B5E4FD5B-4015-44C7-837F-7265FF556DBF}" type="pres">
      <dgm:prSet presAssocID="{6A74F723-6EF9-4B4C-A15F-7CFB8C4550B7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232BF007-3DD1-4437-9A30-51AE89041825}" srcId="{14B4BED5-82D1-4AC9-820F-713492CA6C5A}" destId="{B743D984-1C61-486C-8D7B-8B865D7A7649}" srcOrd="0" destOrd="0" parTransId="{F22F62EC-91DA-497D-B929-7D8282A6972C}" sibTransId="{7708FA7F-7057-49F3-893F-EF670429C489}"/>
    <dgm:cxn modelId="{27AA2846-1E7D-462B-832F-D7A2B24A3D46}" type="presOf" srcId="{6A74F723-6EF9-4B4C-A15F-7CFB8C4550B7}" destId="{B5E4FD5B-4015-44C7-837F-7265FF556DBF}" srcOrd="0" destOrd="0" presId="urn:microsoft.com/office/officeart/2018/2/layout/IconVerticalSolidList"/>
    <dgm:cxn modelId="{98FD3886-0B3E-4C0F-A1E0-6564181DCE42}" type="presOf" srcId="{14B4BED5-82D1-4AC9-820F-713492CA6C5A}" destId="{9C0AD6D3-554F-4877-9E62-8D2D84D0337F}" srcOrd="0" destOrd="0" presId="urn:microsoft.com/office/officeart/2018/2/layout/IconVerticalSolidList"/>
    <dgm:cxn modelId="{649F5EAC-EF7F-417E-A5F8-F4B311EC2DC9}" srcId="{14B4BED5-82D1-4AC9-820F-713492CA6C5A}" destId="{6A74F723-6EF9-4B4C-A15F-7CFB8C4550B7}" srcOrd="1" destOrd="0" parTransId="{4738B874-2B86-46CE-A83F-9B255C5A2194}" sibTransId="{46E9738C-3275-4816-A6E5-C5A4C09CDC33}"/>
    <dgm:cxn modelId="{45345BE4-E3B3-497A-B671-34A13CB90C1E}" type="presOf" srcId="{B743D984-1C61-486C-8D7B-8B865D7A7649}" destId="{2927069B-7DF7-46EE-9CC2-7E809624A977}" srcOrd="0" destOrd="0" presId="urn:microsoft.com/office/officeart/2018/2/layout/IconVerticalSolidList"/>
    <dgm:cxn modelId="{56A78BDF-1B45-405C-8005-958961012DD4}" type="presParOf" srcId="{9C0AD6D3-554F-4877-9E62-8D2D84D0337F}" destId="{76333160-AF1D-4470-BED2-5EDCF460D437}" srcOrd="0" destOrd="0" presId="urn:microsoft.com/office/officeart/2018/2/layout/IconVerticalSolidList"/>
    <dgm:cxn modelId="{ACA4182B-888B-48BB-BF28-E1BE7962F9CE}" type="presParOf" srcId="{76333160-AF1D-4470-BED2-5EDCF460D437}" destId="{36D7565C-D2DB-490A-98AC-5D46A6CB936C}" srcOrd="0" destOrd="0" presId="urn:microsoft.com/office/officeart/2018/2/layout/IconVerticalSolidList"/>
    <dgm:cxn modelId="{21BD2D96-1CD3-4A06-8989-9A80C3F6FE1E}" type="presParOf" srcId="{76333160-AF1D-4470-BED2-5EDCF460D437}" destId="{EE6D566A-C33B-428D-80D1-553030C56C5D}" srcOrd="1" destOrd="0" presId="urn:microsoft.com/office/officeart/2018/2/layout/IconVerticalSolidList"/>
    <dgm:cxn modelId="{6CA384B1-6C63-4DA7-A346-D4D93F0CEDE9}" type="presParOf" srcId="{76333160-AF1D-4470-BED2-5EDCF460D437}" destId="{0275536D-C185-4A2B-A71C-FA13D294F039}" srcOrd="2" destOrd="0" presId="urn:microsoft.com/office/officeart/2018/2/layout/IconVerticalSolidList"/>
    <dgm:cxn modelId="{B869599F-C6B6-4CC9-9E1F-F34F38C68987}" type="presParOf" srcId="{76333160-AF1D-4470-BED2-5EDCF460D437}" destId="{2927069B-7DF7-46EE-9CC2-7E809624A977}" srcOrd="3" destOrd="0" presId="urn:microsoft.com/office/officeart/2018/2/layout/IconVerticalSolidList"/>
    <dgm:cxn modelId="{BDD5C0A2-F912-47E5-8E6D-72478D720EF1}" type="presParOf" srcId="{9C0AD6D3-554F-4877-9E62-8D2D84D0337F}" destId="{E13B19CE-4B89-4A3F-9BF6-8CC2D0448036}" srcOrd="1" destOrd="0" presId="urn:microsoft.com/office/officeart/2018/2/layout/IconVerticalSolidList"/>
    <dgm:cxn modelId="{967770E8-1BAB-4443-B725-8971AE792630}" type="presParOf" srcId="{9C0AD6D3-554F-4877-9E62-8D2D84D0337F}" destId="{A1499011-8509-4A68-B048-64B49641123D}" srcOrd="2" destOrd="0" presId="urn:microsoft.com/office/officeart/2018/2/layout/IconVerticalSolidList"/>
    <dgm:cxn modelId="{45CC37F2-3703-4162-A5F7-011752B61CC4}" type="presParOf" srcId="{A1499011-8509-4A68-B048-64B49641123D}" destId="{44FA7B34-B783-4338-B669-1A4BC14A5468}" srcOrd="0" destOrd="0" presId="urn:microsoft.com/office/officeart/2018/2/layout/IconVerticalSolidList"/>
    <dgm:cxn modelId="{F233153D-8F52-4B6C-B1AA-356BDB2BCD13}" type="presParOf" srcId="{A1499011-8509-4A68-B048-64B49641123D}" destId="{EB980EE3-FBF3-4566-85CE-569D0274AECE}" srcOrd="1" destOrd="0" presId="urn:microsoft.com/office/officeart/2018/2/layout/IconVerticalSolidList"/>
    <dgm:cxn modelId="{277DB7F7-22D9-4FAB-B466-9CBC30827005}" type="presParOf" srcId="{A1499011-8509-4A68-B048-64B49641123D}" destId="{AD521D06-6158-46FF-B8E4-A7AF3E3DB4E3}" srcOrd="2" destOrd="0" presId="urn:microsoft.com/office/officeart/2018/2/layout/IconVerticalSolidList"/>
    <dgm:cxn modelId="{751FA076-630A-4515-AC8B-C96399504972}" type="presParOf" srcId="{A1499011-8509-4A68-B048-64B49641123D}" destId="{B5E4FD5B-4015-44C7-837F-7265FF556DB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C53A547-9D4A-4EE5-87A4-F74A87A1397A}" type="doc">
      <dgm:prSet loTypeId="urn:microsoft.com/office/officeart/2005/8/layout/lProcess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75AF4C6B-FF1E-4D19-B98B-DEA214A55525}">
      <dgm:prSet/>
      <dgm:spPr/>
      <dgm:t>
        <a:bodyPr/>
        <a:lstStyle/>
        <a:p>
          <a:r>
            <a:rPr lang="en-GB" dirty="0"/>
            <a:t>Mental health components are common</a:t>
          </a:r>
          <a:endParaRPr lang="en-US" dirty="0"/>
        </a:p>
      </dgm:t>
    </dgm:pt>
    <dgm:pt modelId="{2BB73CB0-576A-42FA-8050-438079BB10B9}" type="parTrans" cxnId="{74449C77-69FD-4F32-A196-5F2038BC74D1}">
      <dgm:prSet/>
      <dgm:spPr/>
      <dgm:t>
        <a:bodyPr/>
        <a:lstStyle/>
        <a:p>
          <a:endParaRPr lang="en-US"/>
        </a:p>
      </dgm:t>
    </dgm:pt>
    <dgm:pt modelId="{1DC4D5C6-8786-468B-957A-DDF2B320CF0E}" type="sibTrans" cxnId="{74449C77-69FD-4F32-A196-5F2038BC74D1}">
      <dgm:prSet/>
      <dgm:spPr/>
      <dgm:t>
        <a:bodyPr/>
        <a:lstStyle/>
        <a:p>
          <a:endParaRPr lang="en-US"/>
        </a:p>
      </dgm:t>
    </dgm:pt>
    <dgm:pt modelId="{4C26A9D1-5A12-4614-93BF-43DD8990FD86}">
      <dgm:prSet/>
      <dgm:spPr/>
      <dgm:t>
        <a:bodyPr/>
        <a:lstStyle/>
        <a:p>
          <a:r>
            <a:rPr lang="en-GB" dirty="0"/>
            <a:t>Present in</a:t>
          </a:r>
          <a:endParaRPr lang="en-US" dirty="0"/>
        </a:p>
      </dgm:t>
    </dgm:pt>
    <dgm:pt modelId="{20DA8339-3D0C-47BE-86ED-CE6B34CC4BA6}" type="parTrans" cxnId="{4824767F-FB9C-4DE0-9E65-51DC3D2FC3E3}">
      <dgm:prSet/>
      <dgm:spPr/>
      <dgm:t>
        <a:bodyPr/>
        <a:lstStyle/>
        <a:p>
          <a:endParaRPr lang="en-US"/>
        </a:p>
      </dgm:t>
    </dgm:pt>
    <dgm:pt modelId="{FD84F37E-2885-4B0C-A613-4755C739E8E5}" type="sibTrans" cxnId="{4824767F-FB9C-4DE0-9E65-51DC3D2FC3E3}">
      <dgm:prSet/>
      <dgm:spPr/>
      <dgm:t>
        <a:bodyPr/>
        <a:lstStyle/>
        <a:p>
          <a:endParaRPr lang="en-US"/>
        </a:p>
      </dgm:t>
    </dgm:pt>
    <dgm:pt modelId="{DAB1FC15-11AD-43A9-B1FA-1FB9369F2862}">
      <dgm:prSet/>
      <dgm:spPr/>
      <dgm:t>
        <a:bodyPr/>
        <a:lstStyle/>
        <a:p>
          <a:r>
            <a:rPr lang="en-GB" dirty="0"/>
            <a:t>34.1% of people with four or more conditions</a:t>
          </a:r>
          <a:endParaRPr lang="en-US" dirty="0"/>
        </a:p>
      </dgm:t>
    </dgm:pt>
    <dgm:pt modelId="{0C88AEA7-AC00-4148-8A8F-138B72490A05}" type="parTrans" cxnId="{5106A54C-3F25-497D-AFA3-436F675F381B}">
      <dgm:prSet/>
      <dgm:spPr/>
      <dgm:t>
        <a:bodyPr/>
        <a:lstStyle/>
        <a:p>
          <a:endParaRPr lang="en-US"/>
        </a:p>
      </dgm:t>
    </dgm:pt>
    <dgm:pt modelId="{7E4C5AAD-8861-4500-B86C-9D06D0454A07}" type="sibTrans" cxnId="{5106A54C-3F25-497D-AFA3-436F675F381B}">
      <dgm:prSet/>
      <dgm:spPr/>
      <dgm:t>
        <a:bodyPr/>
        <a:lstStyle/>
        <a:p>
          <a:endParaRPr lang="en-US"/>
        </a:p>
      </dgm:t>
    </dgm:pt>
    <dgm:pt modelId="{B725C95D-95B3-4F76-AB20-794BEE25796B}">
      <dgm:prSet/>
      <dgm:spPr/>
      <dgm:t>
        <a:bodyPr/>
        <a:lstStyle/>
        <a:p>
          <a:r>
            <a:rPr lang="en-GB" dirty="0"/>
            <a:t>This pattern is expected to change little by 2035.</a:t>
          </a:r>
          <a:endParaRPr lang="en-US" dirty="0"/>
        </a:p>
      </dgm:t>
    </dgm:pt>
    <dgm:pt modelId="{F7EBAB54-2469-4E9D-A798-BFC052A4E8C6}" type="parTrans" cxnId="{562EFDE1-3A2D-4FBE-9CCB-E7E044D1DE7C}">
      <dgm:prSet/>
      <dgm:spPr/>
      <dgm:t>
        <a:bodyPr/>
        <a:lstStyle/>
        <a:p>
          <a:endParaRPr lang="en-US"/>
        </a:p>
      </dgm:t>
    </dgm:pt>
    <dgm:pt modelId="{4772EE75-14FE-43EE-A42D-9B6B6B96BF5F}" type="sibTrans" cxnId="{562EFDE1-3A2D-4FBE-9CCB-E7E044D1DE7C}">
      <dgm:prSet/>
      <dgm:spPr/>
      <dgm:t>
        <a:bodyPr/>
        <a:lstStyle/>
        <a:p>
          <a:endParaRPr lang="en-US"/>
        </a:p>
      </dgm:t>
    </dgm:pt>
    <dgm:pt modelId="{A69B1CD2-5F99-4675-86C3-C5A04133A141}">
      <dgm:prSet/>
      <dgm:spPr/>
      <dgm:t>
        <a:bodyPr/>
        <a:lstStyle/>
        <a:p>
          <a:r>
            <a:rPr lang="en-GB" dirty="0"/>
            <a:t>Life expectancy is predicted to increase by 3.6 years for men and 2.9 years for women by 2035.</a:t>
          </a:r>
          <a:endParaRPr lang="en-US" dirty="0"/>
        </a:p>
      </dgm:t>
    </dgm:pt>
    <dgm:pt modelId="{FA89CCD5-06E2-42A1-8872-34B5F80ED1D8}" type="parTrans" cxnId="{63D2BF4F-AC78-4D0C-80D4-A1D58E188F37}">
      <dgm:prSet/>
      <dgm:spPr/>
      <dgm:t>
        <a:bodyPr/>
        <a:lstStyle/>
        <a:p>
          <a:endParaRPr lang="en-US"/>
        </a:p>
      </dgm:t>
    </dgm:pt>
    <dgm:pt modelId="{823232D8-9C35-4E1F-BE89-7C67CA31DD74}" type="sibTrans" cxnId="{63D2BF4F-AC78-4D0C-80D4-A1D58E188F37}">
      <dgm:prSet/>
      <dgm:spPr/>
      <dgm:t>
        <a:bodyPr/>
        <a:lstStyle/>
        <a:p>
          <a:endParaRPr lang="en-US"/>
        </a:p>
      </dgm:t>
    </dgm:pt>
    <dgm:pt modelId="{571B5F59-E74C-417B-A5A9-5EDF38125AE7}">
      <dgm:prSet/>
      <dgm:spPr/>
      <dgm:t>
        <a:bodyPr/>
        <a:lstStyle/>
        <a:p>
          <a:r>
            <a:rPr lang="en-GB" dirty="0"/>
            <a:t>Reduction in years lived with no or only one health condition</a:t>
          </a:r>
          <a:endParaRPr lang="en-US" dirty="0"/>
        </a:p>
      </dgm:t>
    </dgm:pt>
    <dgm:pt modelId="{333854FB-DAC8-49E0-BC1E-9FB0F558AEFE}" type="parTrans" cxnId="{E9A866C0-20CA-4C01-B397-EE4A11EA2B56}">
      <dgm:prSet/>
      <dgm:spPr/>
      <dgm:t>
        <a:bodyPr/>
        <a:lstStyle/>
        <a:p>
          <a:endParaRPr lang="en-US"/>
        </a:p>
      </dgm:t>
    </dgm:pt>
    <dgm:pt modelId="{78EE568B-A143-422E-9F08-7F7AC6504ACD}" type="sibTrans" cxnId="{E9A866C0-20CA-4C01-B397-EE4A11EA2B56}">
      <dgm:prSet/>
      <dgm:spPr/>
      <dgm:t>
        <a:bodyPr/>
        <a:lstStyle/>
        <a:p>
          <a:endParaRPr lang="en-US"/>
        </a:p>
      </dgm:t>
    </dgm:pt>
    <dgm:pt modelId="{9894B008-6B5D-493B-8C37-212DB7B9E262}">
      <dgm:prSet/>
      <dgm:spPr/>
      <dgm:t>
        <a:bodyPr/>
        <a:lstStyle/>
        <a:p>
          <a:r>
            <a:rPr lang="en-GB" dirty="0"/>
            <a:t>Increase in years lived with multi-morbidity.</a:t>
          </a:r>
          <a:endParaRPr lang="en-US" dirty="0"/>
        </a:p>
      </dgm:t>
    </dgm:pt>
    <dgm:pt modelId="{CC0B58B6-C788-401F-9285-307FA05A8EA0}" type="parTrans" cxnId="{B838D175-9ACE-40F3-AA66-1E5F457FBA07}">
      <dgm:prSet/>
      <dgm:spPr/>
      <dgm:t>
        <a:bodyPr/>
        <a:lstStyle/>
        <a:p>
          <a:endParaRPr lang="en-GB"/>
        </a:p>
      </dgm:t>
    </dgm:pt>
    <dgm:pt modelId="{64C79FA9-59E1-4F8A-B646-A76D3D5BA77C}" type="sibTrans" cxnId="{B838D175-9ACE-40F3-AA66-1E5F457FBA07}">
      <dgm:prSet/>
      <dgm:spPr/>
      <dgm:t>
        <a:bodyPr/>
        <a:lstStyle/>
        <a:p>
          <a:endParaRPr lang="en-GB"/>
        </a:p>
      </dgm:t>
    </dgm:pt>
    <dgm:pt modelId="{6D6ED0BD-0EA6-42A0-9495-7A5A626DB04B}">
      <dgm:prSet/>
      <dgm:spPr/>
      <dgm:t>
        <a:bodyPr/>
        <a:lstStyle/>
        <a:p>
          <a:r>
            <a:rPr lang="en-GB" dirty="0"/>
            <a:t>4.1% of people with two or more conditions</a:t>
          </a:r>
          <a:endParaRPr lang="en-US" dirty="0"/>
        </a:p>
      </dgm:t>
    </dgm:pt>
    <dgm:pt modelId="{2DCCD12F-5DEE-4B70-B96E-89797721FA45}" type="parTrans" cxnId="{1494B9B6-23FE-4B9D-B354-7CA9C76A257E}">
      <dgm:prSet/>
      <dgm:spPr/>
      <dgm:t>
        <a:bodyPr/>
        <a:lstStyle/>
        <a:p>
          <a:endParaRPr lang="en-GB"/>
        </a:p>
      </dgm:t>
    </dgm:pt>
    <dgm:pt modelId="{767E53C4-B0BB-4CC6-9C68-92FB8E163637}" type="sibTrans" cxnId="{1494B9B6-23FE-4B9D-B354-7CA9C76A257E}">
      <dgm:prSet/>
      <dgm:spPr/>
      <dgm:t>
        <a:bodyPr/>
        <a:lstStyle/>
        <a:p>
          <a:endParaRPr lang="en-GB"/>
        </a:p>
      </dgm:t>
    </dgm:pt>
    <dgm:pt modelId="{DC87F0D4-A1A8-441B-BFD6-2E2F8472E9AB}" type="pres">
      <dgm:prSet presAssocID="{2C53A547-9D4A-4EE5-87A4-F74A87A1397A}" presName="theList" presStyleCnt="0">
        <dgm:presLayoutVars>
          <dgm:dir/>
          <dgm:animLvl val="lvl"/>
          <dgm:resizeHandles val="exact"/>
        </dgm:presLayoutVars>
      </dgm:prSet>
      <dgm:spPr/>
    </dgm:pt>
    <dgm:pt modelId="{83F0D5F7-93B4-4F60-8160-C641F684ECB1}" type="pres">
      <dgm:prSet presAssocID="{75AF4C6B-FF1E-4D19-B98B-DEA214A55525}" presName="compNode" presStyleCnt="0"/>
      <dgm:spPr/>
    </dgm:pt>
    <dgm:pt modelId="{AB097F6A-8717-4EA6-AD81-60EA25A35F75}" type="pres">
      <dgm:prSet presAssocID="{75AF4C6B-FF1E-4D19-B98B-DEA214A55525}" presName="aNode" presStyleLbl="bgShp" presStyleIdx="0" presStyleCnt="2"/>
      <dgm:spPr/>
    </dgm:pt>
    <dgm:pt modelId="{672669DF-16A6-469C-96C7-3330A86BE937}" type="pres">
      <dgm:prSet presAssocID="{75AF4C6B-FF1E-4D19-B98B-DEA214A55525}" presName="textNode" presStyleLbl="bgShp" presStyleIdx="0" presStyleCnt="2"/>
      <dgm:spPr/>
    </dgm:pt>
    <dgm:pt modelId="{B96A90E9-3752-4F0D-803F-49542782F3B2}" type="pres">
      <dgm:prSet presAssocID="{75AF4C6B-FF1E-4D19-B98B-DEA214A55525}" presName="compChildNode" presStyleCnt="0"/>
      <dgm:spPr/>
    </dgm:pt>
    <dgm:pt modelId="{200C92C8-FF0E-4CA7-AC2C-4DCC6EF720B4}" type="pres">
      <dgm:prSet presAssocID="{75AF4C6B-FF1E-4D19-B98B-DEA214A55525}" presName="theInnerList" presStyleCnt="0"/>
      <dgm:spPr/>
    </dgm:pt>
    <dgm:pt modelId="{ACB0A23B-787D-43E5-B575-73D3496458A8}" type="pres">
      <dgm:prSet presAssocID="{4C26A9D1-5A12-4614-93BF-43DD8990FD86}" presName="childNode" presStyleLbl="node1" presStyleIdx="0" presStyleCnt="3">
        <dgm:presLayoutVars>
          <dgm:bulletEnabled val="1"/>
        </dgm:presLayoutVars>
      </dgm:prSet>
      <dgm:spPr/>
    </dgm:pt>
    <dgm:pt modelId="{F579A2AC-1C21-4F8F-94A5-E25F2B5C51E7}" type="pres">
      <dgm:prSet presAssocID="{75AF4C6B-FF1E-4D19-B98B-DEA214A55525}" presName="aSpace" presStyleCnt="0"/>
      <dgm:spPr/>
    </dgm:pt>
    <dgm:pt modelId="{EC15B087-E6D3-409E-AC75-A39AF71CAB32}" type="pres">
      <dgm:prSet presAssocID="{A69B1CD2-5F99-4675-86C3-C5A04133A141}" presName="compNode" presStyleCnt="0"/>
      <dgm:spPr/>
    </dgm:pt>
    <dgm:pt modelId="{AC37F409-0B10-4853-BD88-427BDDF1F1BB}" type="pres">
      <dgm:prSet presAssocID="{A69B1CD2-5F99-4675-86C3-C5A04133A141}" presName="aNode" presStyleLbl="bgShp" presStyleIdx="1" presStyleCnt="2"/>
      <dgm:spPr/>
    </dgm:pt>
    <dgm:pt modelId="{94F8CD1C-BD0D-4D2F-A5A8-DBCF6AD999F8}" type="pres">
      <dgm:prSet presAssocID="{A69B1CD2-5F99-4675-86C3-C5A04133A141}" presName="textNode" presStyleLbl="bgShp" presStyleIdx="1" presStyleCnt="2"/>
      <dgm:spPr/>
    </dgm:pt>
    <dgm:pt modelId="{D5A3B238-28E3-4BC8-B15E-61DC24FC418F}" type="pres">
      <dgm:prSet presAssocID="{A69B1CD2-5F99-4675-86C3-C5A04133A141}" presName="compChildNode" presStyleCnt="0"/>
      <dgm:spPr/>
    </dgm:pt>
    <dgm:pt modelId="{B3D84DDC-EA1C-48A4-91EE-2DEF0D67BD2D}" type="pres">
      <dgm:prSet presAssocID="{A69B1CD2-5F99-4675-86C3-C5A04133A141}" presName="theInnerList" presStyleCnt="0"/>
      <dgm:spPr/>
    </dgm:pt>
    <dgm:pt modelId="{6C735A14-FD7F-4786-91DF-411A3834FFBE}" type="pres">
      <dgm:prSet presAssocID="{571B5F59-E74C-417B-A5A9-5EDF38125AE7}" presName="childNode" presStyleLbl="node1" presStyleIdx="1" presStyleCnt="3">
        <dgm:presLayoutVars>
          <dgm:bulletEnabled val="1"/>
        </dgm:presLayoutVars>
      </dgm:prSet>
      <dgm:spPr/>
    </dgm:pt>
    <dgm:pt modelId="{7FD91A85-6699-4C1E-A202-4C9781EA6BB0}" type="pres">
      <dgm:prSet presAssocID="{571B5F59-E74C-417B-A5A9-5EDF38125AE7}" presName="aSpace2" presStyleCnt="0"/>
      <dgm:spPr/>
    </dgm:pt>
    <dgm:pt modelId="{99BDA0F2-9C2B-4AF9-B931-A9DB3B734CC0}" type="pres">
      <dgm:prSet presAssocID="{9894B008-6B5D-493B-8C37-212DB7B9E262}" presName="childNode" presStyleLbl="node1" presStyleIdx="2" presStyleCnt="3">
        <dgm:presLayoutVars>
          <dgm:bulletEnabled val="1"/>
        </dgm:presLayoutVars>
      </dgm:prSet>
      <dgm:spPr/>
    </dgm:pt>
  </dgm:ptLst>
  <dgm:cxnLst>
    <dgm:cxn modelId="{A30BF800-C665-4458-AE06-3B4BAFFA8257}" type="presOf" srcId="{9894B008-6B5D-493B-8C37-212DB7B9E262}" destId="{99BDA0F2-9C2B-4AF9-B931-A9DB3B734CC0}" srcOrd="0" destOrd="0" presId="urn:microsoft.com/office/officeart/2005/8/layout/lProcess2"/>
    <dgm:cxn modelId="{C63F0204-ECAA-4EB0-9613-D5D528607CB7}" type="presOf" srcId="{571B5F59-E74C-417B-A5A9-5EDF38125AE7}" destId="{6C735A14-FD7F-4786-91DF-411A3834FFBE}" srcOrd="0" destOrd="0" presId="urn:microsoft.com/office/officeart/2005/8/layout/lProcess2"/>
    <dgm:cxn modelId="{73D8C45D-9BF5-4BC4-B222-8899B786747B}" type="presOf" srcId="{6D6ED0BD-0EA6-42A0-9495-7A5A626DB04B}" destId="{ACB0A23B-787D-43E5-B575-73D3496458A8}" srcOrd="0" destOrd="1" presId="urn:microsoft.com/office/officeart/2005/8/layout/lProcess2"/>
    <dgm:cxn modelId="{BA965447-91D3-4B8A-86E7-2A71A02589B1}" type="presOf" srcId="{4C26A9D1-5A12-4614-93BF-43DD8990FD86}" destId="{ACB0A23B-787D-43E5-B575-73D3496458A8}" srcOrd="0" destOrd="0" presId="urn:microsoft.com/office/officeart/2005/8/layout/lProcess2"/>
    <dgm:cxn modelId="{5106A54C-3F25-497D-AFA3-436F675F381B}" srcId="{4C26A9D1-5A12-4614-93BF-43DD8990FD86}" destId="{DAB1FC15-11AD-43A9-B1FA-1FB9369F2862}" srcOrd="1" destOrd="0" parTransId="{0C88AEA7-AC00-4148-8A8F-138B72490A05}" sibTransId="{7E4C5AAD-8861-4500-B86C-9D06D0454A07}"/>
    <dgm:cxn modelId="{63D2BF4F-AC78-4D0C-80D4-A1D58E188F37}" srcId="{2C53A547-9D4A-4EE5-87A4-F74A87A1397A}" destId="{A69B1CD2-5F99-4675-86C3-C5A04133A141}" srcOrd="1" destOrd="0" parTransId="{FA89CCD5-06E2-42A1-8872-34B5F80ED1D8}" sibTransId="{823232D8-9C35-4E1F-BE89-7C67CA31DD74}"/>
    <dgm:cxn modelId="{7AD50B52-273E-4DC8-A3E3-669828811610}" type="presOf" srcId="{A69B1CD2-5F99-4675-86C3-C5A04133A141}" destId="{94F8CD1C-BD0D-4D2F-A5A8-DBCF6AD999F8}" srcOrd="1" destOrd="0" presId="urn:microsoft.com/office/officeart/2005/8/layout/lProcess2"/>
    <dgm:cxn modelId="{B838D175-9ACE-40F3-AA66-1E5F457FBA07}" srcId="{A69B1CD2-5F99-4675-86C3-C5A04133A141}" destId="{9894B008-6B5D-493B-8C37-212DB7B9E262}" srcOrd="1" destOrd="0" parTransId="{CC0B58B6-C788-401F-9285-307FA05A8EA0}" sibTransId="{64C79FA9-59E1-4F8A-B646-A76D3D5BA77C}"/>
    <dgm:cxn modelId="{74449C77-69FD-4F32-A196-5F2038BC74D1}" srcId="{2C53A547-9D4A-4EE5-87A4-F74A87A1397A}" destId="{75AF4C6B-FF1E-4D19-B98B-DEA214A55525}" srcOrd="0" destOrd="0" parTransId="{2BB73CB0-576A-42FA-8050-438079BB10B9}" sibTransId="{1DC4D5C6-8786-468B-957A-DDF2B320CF0E}"/>
    <dgm:cxn modelId="{4824767F-FB9C-4DE0-9E65-51DC3D2FC3E3}" srcId="{75AF4C6B-FF1E-4D19-B98B-DEA214A55525}" destId="{4C26A9D1-5A12-4614-93BF-43DD8990FD86}" srcOrd="0" destOrd="0" parTransId="{20DA8339-3D0C-47BE-86ED-CE6B34CC4BA6}" sibTransId="{FD84F37E-2885-4B0C-A613-4755C739E8E5}"/>
    <dgm:cxn modelId="{41E5369C-7470-4208-AD9A-BDB4453BA583}" type="presOf" srcId="{B725C95D-95B3-4F76-AB20-794BEE25796B}" destId="{ACB0A23B-787D-43E5-B575-73D3496458A8}" srcOrd="0" destOrd="3" presId="urn:microsoft.com/office/officeart/2005/8/layout/lProcess2"/>
    <dgm:cxn modelId="{BF4A96A6-38BC-4B0B-B589-06407DDF3534}" type="presOf" srcId="{DAB1FC15-11AD-43A9-B1FA-1FB9369F2862}" destId="{ACB0A23B-787D-43E5-B575-73D3496458A8}" srcOrd="0" destOrd="2" presId="urn:microsoft.com/office/officeart/2005/8/layout/lProcess2"/>
    <dgm:cxn modelId="{3A2D10B3-D045-4FF0-8CEB-0381C767AA79}" type="presOf" srcId="{2C53A547-9D4A-4EE5-87A4-F74A87A1397A}" destId="{DC87F0D4-A1A8-441B-BFD6-2E2F8472E9AB}" srcOrd="0" destOrd="0" presId="urn:microsoft.com/office/officeart/2005/8/layout/lProcess2"/>
    <dgm:cxn modelId="{1494B9B6-23FE-4B9D-B354-7CA9C76A257E}" srcId="{4C26A9D1-5A12-4614-93BF-43DD8990FD86}" destId="{6D6ED0BD-0EA6-42A0-9495-7A5A626DB04B}" srcOrd="0" destOrd="0" parTransId="{2DCCD12F-5DEE-4B70-B96E-89797721FA45}" sibTransId="{767E53C4-B0BB-4CC6-9C68-92FB8E163637}"/>
    <dgm:cxn modelId="{BDBF09BD-385C-4606-B20B-DECB5B640D30}" type="presOf" srcId="{75AF4C6B-FF1E-4D19-B98B-DEA214A55525}" destId="{AB097F6A-8717-4EA6-AD81-60EA25A35F75}" srcOrd="0" destOrd="0" presId="urn:microsoft.com/office/officeart/2005/8/layout/lProcess2"/>
    <dgm:cxn modelId="{E9A866C0-20CA-4C01-B397-EE4A11EA2B56}" srcId="{A69B1CD2-5F99-4675-86C3-C5A04133A141}" destId="{571B5F59-E74C-417B-A5A9-5EDF38125AE7}" srcOrd="0" destOrd="0" parTransId="{333854FB-DAC8-49E0-BC1E-9FB0F558AEFE}" sibTransId="{78EE568B-A143-422E-9F08-7F7AC6504ACD}"/>
    <dgm:cxn modelId="{562EFDE1-3A2D-4FBE-9CCB-E7E044D1DE7C}" srcId="{4C26A9D1-5A12-4614-93BF-43DD8990FD86}" destId="{B725C95D-95B3-4F76-AB20-794BEE25796B}" srcOrd="2" destOrd="0" parTransId="{F7EBAB54-2469-4E9D-A798-BFC052A4E8C6}" sibTransId="{4772EE75-14FE-43EE-A42D-9B6B6B96BF5F}"/>
    <dgm:cxn modelId="{390DFDE9-936F-4B4E-B54D-13DFE29DABE9}" type="presOf" srcId="{A69B1CD2-5F99-4675-86C3-C5A04133A141}" destId="{AC37F409-0B10-4853-BD88-427BDDF1F1BB}" srcOrd="0" destOrd="0" presId="urn:microsoft.com/office/officeart/2005/8/layout/lProcess2"/>
    <dgm:cxn modelId="{2B7FE5F0-0178-4150-B128-631CF8508CC0}" type="presOf" srcId="{75AF4C6B-FF1E-4D19-B98B-DEA214A55525}" destId="{672669DF-16A6-469C-96C7-3330A86BE937}" srcOrd="1" destOrd="0" presId="urn:microsoft.com/office/officeart/2005/8/layout/lProcess2"/>
    <dgm:cxn modelId="{B7D15D90-5334-4C65-B215-0C947D96496C}" type="presParOf" srcId="{DC87F0D4-A1A8-441B-BFD6-2E2F8472E9AB}" destId="{83F0D5F7-93B4-4F60-8160-C641F684ECB1}" srcOrd="0" destOrd="0" presId="urn:microsoft.com/office/officeart/2005/8/layout/lProcess2"/>
    <dgm:cxn modelId="{18D7C874-61DB-4C7F-8198-C21B7B72415D}" type="presParOf" srcId="{83F0D5F7-93B4-4F60-8160-C641F684ECB1}" destId="{AB097F6A-8717-4EA6-AD81-60EA25A35F75}" srcOrd="0" destOrd="0" presId="urn:microsoft.com/office/officeart/2005/8/layout/lProcess2"/>
    <dgm:cxn modelId="{C37EA395-7A49-4E41-94CA-C70B47E2C2CD}" type="presParOf" srcId="{83F0D5F7-93B4-4F60-8160-C641F684ECB1}" destId="{672669DF-16A6-469C-96C7-3330A86BE937}" srcOrd="1" destOrd="0" presId="urn:microsoft.com/office/officeart/2005/8/layout/lProcess2"/>
    <dgm:cxn modelId="{2C6ADC18-5316-499E-8B87-D0EBCCBA44FB}" type="presParOf" srcId="{83F0D5F7-93B4-4F60-8160-C641F684ECB1}" destId="{B96A90E9-3752-4F0D-803F-49542782F3B2}" srcOrd="2" destOrd="0" presId="urn:microsoft.com/office/officeart/2005/8/layout/lProcess2"/>
    <dgm:cxn modelId="{EBA026BA-3DED-4CE3-BD2C-11056EC0F299}" type="presParOf" srcId="{B96A90E9-3752-4F0D-803F-49542782F3B2}" destId="{200C92C8-FF0E-4CA7-AC2C-4DCC6EF720B4}" srcOrd="0" destOrd="0" presId="urn:microsoft.com/office/officeart/2005/8/layout/lProcess2"/>
    <dgm:cxn modelId="{0B907AEC-F4B6-40EB-AD53-B863A40255BE}" type="presParOf" srcId="{200C92C8-FF0E-4CA7-AC2C-4DCC6EF720B4}" destId="{ACB0A23B-787D-43E5-B575-73D3496458A8}" srcOrd="0" destOrd="0" presId="urn:microsoft.com/office/officeart/2005/8/layout/lProcess2"/>
    <dgm:cxn modelId="{558BF565-0520-41D3-B198-BE85270D87E7}" type="presParOf" srcId="{DC87F0D4-A1A8-441B-BFD6-2E2F8472E9AB}" destId="{F579A2AC-1C21-4F8F-94A5-E25F2B5C51E7}" srcOrd="1" destOrd="0" presId="urn:microsoft.com/office/officeart/2005/8/layout/lProcess2"/>
    <dgm:cxn modelId="{E23DB82E-195C-4053-9FA1-7A7927285969}" type="presParOf" srcId="{DC87F0D4-A1A8-441B-BFD6-2E2F8472E9AB}" destId="{EC15B087-E6D3-409E-AC75-A39AF71CAB32}" srcOrd="2" destOrd="0" presId="urn:microsoft.com/office/officeart/2005/8/layout/lProcess2"/>
    <dgm:cxn modelId="{BEA58E44-86F5-48B5-867C-084728C66FD5}" type="presParOf" srcId="{EC15B087-E6D3-409E-AC75-A39AF71CAB32}" destId="{AC37F409-0B10-4853-BD88-427BDDF1F1BB}" srcOrd="0" destOrd="0" presId="urn:microsoft.com/office/officeart/2005/8/layout/lProcess2"/>
    <dgm:cxn modelId="{FDE83BE9-3909-4B51-ADED-52F97B702D07}" type="presParOf" srcId="{EC15B087-E6D3-409E-AC75-A39AF71CAB32}" destId="{94F8CD1C-BD0D-4D2F-A5A8-DBCF6AD999F8}" srcOrd="1" destOrd="0" presId="urn:microsoft.com/office/officeart/2005/8/layout/lProcess2"/>
    <dgm:cxn modelId="{01458411-65D8-495D-B7D1-DF255A693734}" type="presParOf" srcId="{EC15B087-E6D3-409E-AC75-A39AF71CAB32}" destId="{D5A3B238-28E3-4BC8-B15E-61DC24FC418F}" srcOrd="2" destOrd="0" presId="urn:microsoft.com/office/officeart/2005/8/layout/lProcess2"/>
    <dgm:cxn modelId="{831737EF-B71A-44B8-AE28-D2A5E0135BC3}" type="presParOf" srcId="{D5A3B238-28E3-4BC8-B15E-61DC24FC418F}" destId="{B3D84DDC-EA1C-48A4-91EE-2DEF0D67BD2D}" srcOrd="0" destOrd="0" presId="urn:microsoft.com/office/officeart/2005/8/layout/lProcess2"/>
    <dgm:cxn modelId="{B2358C71-2BC9-429C-8053-CA1B843A3ADC}" type="presParOf" srcId="{B3D84DDC-EA1C-48A4-91EE-2DEF0D67BD2D}" destId="{6C735A14-FD7F-4786-91DF-411A3834FFBE}" srcOrd="0" destOrd="0" presId="urn:microsoft.com/office/officeart/2005/8/layout/lProcess2"/>
    <dgm:cxn modelId="{A56EF839-3832-4379-A782-97B79960E690}" type="presParOf" srcId="{B3D84DDC-EA1C-48A4-91EE-2DEF0D67BD2D}" destId="{7FD91A85-6699-4C1E-A202-4C9781EA6BB0}" srcOrd="1" destOrd="0" presId="urn:microsoft.com/office/officeart/2005/8/layout/lProcess2"/>
    <dgm:cxn modelId="{52BB76BD-1634-4982-8C8B-8DDEE6A3D518}" type="presParOf" srcId="{B3D84DDC-EA1C-48A4-91EE-2DEF0D67BD2D}" destId="{99BDA0F2-9C2B-4AF9-B931-A9DB3B734CC0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2B85A95-314D-4AAC-BC22-0A2E18148287}" type="doc">
      <dgm:prSet loTypeId="urn:microsoft.com/office/officeart/2005/8/layout/default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3A6EFF73-1F33-45A2-9EDF-EFD588895667}">
      <dgm:prSet/>
      <dgm:spPr/>
      <dgm:t>
        <a:bodyPr/>
        <a:lstStyle/>
        <a:p>
          <a:r>
            <a:rPr lang="en-GB" dirty="0"/>
            <a:t>Single-condition clinical guidelines</a:t>
          </a:r>
          <a:endParaRPr lang="en-US" dirty="0"/>
        </a:p>
      </dgm:t>
    </dgm:pt>
    <dgm:pt modelId="{44684F10-C18C-4488-8EE8-FFE8B90B535C}" type="parTrans" cxnId="{EF079E68-539D-4061-8CB0-C64B5C1A671E}">
      <dgm:prSet/>
      <dgm:spPr/>
      <dgm:t>
        <a:bodyPr/>
        <a:lstStyle/>
        <a:p>
          <a:endParaRPr lang="en-US"/>
        </a:p>
      </dgm:t>
    </dgm:pt>
    <dgm:pt modelId="{395AE452-6FD3-42BD-BC82-34C07C62ABCE}" type="sibTrans" cxnId="{EF079E68-539D-4061-8CB0-C64B5C1A671E}">
      <dgm:prSet/>
      <dgm:spPr/>
      <dgm:t>
        <a:bodyPr/>
        <a:lstStyle/>
        <a:p>
          <a:endParaRPr lang="en-US"/>
        </a:p>
      </dgm:t>
    </dgm:pt>
    <dgm:pt modelId="{6A949931-1F6A-4618-AEC0-5CEC373D52D0}">
      <dgm:prSet/>
      <dgm:spPr/>
      <dgm:t>
        <a:bodyPr/>
        <a:lstStyle/>
        <a:p>
          <a:r>
            <a:rPr lang="en-GB" dirty="0"/>
            <a:t>Lack of alternatives to prescribing a medicine </a:t>
          </a:r>
          <a:endParaRPr lang="en-US" dirty="0"/>
        </a:p>
      </dgm:t>
    </dgm:pt>
    <dgm:pt modelId="{B0A1FC64-9BDA-48E2-860E-6FCA82401F5D}" type="parTrans" cxnId="{B8AA0DD1-CED5-4939-BAF5-CB1493C06A71}">
      <dgm:prSet/>
      <dgm:spPr/>
      <dgm:t>
        <a:bodyPr/>
        <a:lstStyle/>
        <a:p>
          <a:endParaRPr lang="en-US"/>
        </a:p>
      </dgm:t>
    </dgm:pt>
    <dgm:pt modelId="{0EBB5195-355D-42A6-A17B-988DCFFF7FD2}" type="sibTrans" cxnId="{B8AA0DD1-CED5-4939-BAF5-CB1493C06A71}">
      <dgm:prSet/>
      <dgm:spPr/>
      <dgm:t>
        <a:bodyPr/>
        <a:lstStyle/>
        <a:p>
          <a:endParaRPr lang="en-US"/>
        </a:p>
      </dgm:t>
    </dgm:pt>
    <dgm:pt modelId="{A9AE671B-A0D4-4A41-BEE6-CD5E47D27569}">
      <dgm:prSet/>
      <dgm:spPr/>
      <dgm:t>
        <a:bodyPr/>
        <a:lstStyle/>
        <a:p>
          <a:r>
            <a:rPr lang="en-GB" dirty="0"/>
            <a:t>Need for on-going review and deprescribing to be built into the process of prescribing</a:t>
          </a:r>
          <a:endParaRPr lang="en-US" dirty="0"/>
        </a:p>
      </dgm:t>
    </dgm:pt>
    <dgm:pt modelId="{57B12FE6-B05A-4743-ABDD-E6D798D4B3DD}" type="parTrans" cxnId="{B2A8E9AF-7180-40EB-9EC0-D1F7EE90B42F}">
      <dgm:prSet/>
      <dgm:spPr/>
      <dgm:t>
        <a:bodyPr/>
        <a:lstStyle/>
        <a:p>
          <a:endParaRPr lang="en-US"/>
        </a:p>
      </dgm:t>
    </dgm:pt>
    <dgm:pt modelId="{E8E3E0A4-F678-44C8-953A-0F3C5B5978C6}" type="sibTrans" cxnId="{B2A8E9AF-7180-40EB-9EC0-D1F7EE90B42F}">
      <dgm:prSet/>
      <dgm:spPr/>
      <dgm:t>
        <a:bodyPr/>
        <a:lstStyle/>
        <a:p>
          <a:endParaRPr lang="en-US"/>
        </a:p>
      </dgm:t>
    </dgm:pt>
    <dgm:pt modelId="{11063952-7BD8-429A-9F6F-98346E49EACB}">
      <dgm:prSet/>
      <dgm:spPr/>
      <dgm:t>
        <a:bodyPr/>
        <a:lstStyle/>
        <a:p>
          <a:r>
            <a:rPr lang="en-GB" dirty="0"/>
            <a:t>Inability to access comprehensive patient records </a:t>
          </a:r>
          <a:endParaRPr lang="en-US" dirty="0"/>
        </a:p>
      </dgm:t>
    </dgm:pt>
    <dgm:pt modelId="{E9A5F90D-2D6D-4D1F-879A-B8B6B41C1616}" type="parTrans" cxnId="{42497F2C-04D8-4A74-8C2B-E91BAAD954D6}">
      <dgm:prSet/>
      <dgm:spPr/>
      <dgm:t>
        <a:bodyPr/>
        <a:lstStyle/>
        <a:p>
          <a:endParaRPr lang="en-US"/>
        </a:p>
      </dgm:t>
    </dgm:pt>
    <dgm:pt modelId="{8449D36E-A0D8-41F9-8237-AE450988CD70}" type="sibTrans" cxnId="{42497F2C-04D8-4A74-8C2B-E91BAAD954D6}">
      <dgm:prSet/>
      <dgm:spPr/>
      <dgm:t>
        <a:bodyPr/>
        <a:lstStyle/>
        <a:p>
          <a:endParaRPr lang="en-US"/>
        </a:p>
      </dgm:t>
    </dgm:pt>
    <dgm:pt modelId="{315ED1AA-96D2-48AD-A684-0195A48593F1}">
      <dgm:prSet/>
      <dgm:spPr/>
      <dgm:t>
        <a:bodyPr/>
        <a:lstStyle/>
        <a:p>
          <a:r>
            <a:rPr lang="en-GB" dirty="0"/>
            <a:t>Lack of digital interoperability </a:t>
          </a:r>
          <a:endParaRPr lang="en-US" dirty="0"/>
        </a:p>
      </dgm:t>
    </dgm:pt>
    <dgm:pt modelId="{887DCB7E-4AE7-4810-8101-12533ADF6853}" type="parTrans" cxnId="{F200F137-FFEC-4987-ADD7-F9F2CF24E32B}">
      <dgm:prSet/>
      <dgm:spPr/>
      <dgm:t>
        <a:bodyPr/>
        <a:lstStyle/>
        <a:p>
          <a:endParaRPr lang="en-US"/>
        </a:p>
      </dgm:t>
    </dgm:pt>
    <dgm:pt modelId="{0BF4C2AC-9CFD-45AD-AB0D-0769D5C38C12}" type="sibTrans" cxnId="{F200F137-FFEC-4987-ADD7-F9F2CF24E32B}">
      <dgm:prSet/>
      <dgm:spPr/>
      <dgm:t>
        <a:bodyPr/>
        <a:lstStyle/>
        <a:p>
          <a:endParaRPr lang="en-US"/>
        </a:p>
      </dgm:t>
    </dgm:pt>
    <dgm:pt modelId="{A7C6859D-6200-4BFE-A405-A0ACEF2230B2}">
      <dgm:prSet/>
      <dgm:spPr/>
      <dgm:t>
        <a:bodyPr/>
        <a:lstStyle/>
        <a:p>
          <a:r>
            <a:rPr lang="en-GB"/>
            <a:t>Time</a:t>
          </a:r>
          <a:endParaRPr lang="en-US"/>
        </a:p>
      </dgm:t>
    </dgm:pt>
    <dgm:pt modelId="{A410E766-932C-4EA2-8F9D-0B68BB498183}" type="parTrans" cxnId="{C13AA0DA-2E26-48EB-9772-23C2236F7B7E}">
      <dgm:prSet/>
      <dgm:spPr/>
      <dgm:t>
        <a:bodyPr/>
        <a:lstStyle/>
        <a:p>
          <a:endParaRPr lang="en-US"/>
        </a:p>
      </dgm:t>
    </dgm:pt>
    <dgm:pt modelId="{202E198A-E4EF-4DFF-AD32-6C2454358761}" type="sibTrans" cxnId="{C13AA0DA-2E26-48EB-9772-23C2236F7B7E}">
      <dgm:prSet/>
      <dgm:spPr/>
      <dgm:t>
        <a:bodyPr/>
        <a:lstStyle/>
        <a:p>
          <a:endParaRPr lang="en-US"/>
        </a:p>
      </dgm:t>
    </dgm:pt>
    <dgm:pt modelId="{C887F5F1-F6ED-42F4-8C0F-F802A9B6F6B8}">
      <dgm:prSet/>
      <dgm:spPr/>
      <dgm:t>
        <a:bodyPr/>
        <a:lstStyle/>
        <a:p>
          <a:r>
            <a:rPr lang="en-GB" dirty="0"/>
            <a:t>Cultural – we have a healthcare culture that favours medicines over alternatives</a:t>
          </a:r>
          <a:endParaRPr lang="en-US" dirty="0"/>
        </a:p>
      </dgm:t>
    </dgm:pt>
    <dgm:pt modelId="{A17C8AF3-E42A-4CAC-92E5-AA0701453F6E}" type="parTrans" cxnId="{7C3C47E3-DCC0-43D1-BA56-7C9F7E72FA61}">
      <dgm:prSet/>
      <dgm:spPr/>
      <dgm:t>
        <a:bodyPr/>
        <a:lstStyle/>
        <a:p>
          <a:endParaRPr lang="en-US"/>
        </a:p>
      </dgm:t>
    </dgm:pt>
    <dgm:pt modelId="{F7CF0080-2BFD-4044-89A0-011BE55490A3}" type="sibTrans" cxnId="{7C3C47E3-DCC0-43D1-BA56-7C9F7E72FA61}">
      <dgm:prSet/>
      <dgm:spPr/>
      <dgm:t>
        <a:bodyPr/>
        <a:lstStyle/>
        <a:p>
          <a:endParaRPr lang="en-US"/>
        </a:p>
      </dgm:t>
    </dgm:pt>
    <dgm:pt modelId="{D3E06465-8CA9-4112-A4EE-B77FE536316F}">
      <dgm:prSet/>
      <dgm:spPr/>
      <dgm:t>
        <a:bodyPr/>
        <a:lstStyle/>
        <a:p>
          <a:r>
            <a:rPr lang="en-GB" dirty="0"/>
            <a:t>Patient voice </a:t>
          </a:r>
        </a:p>
      </dgm:t>
    </dgm:pt>
    <dgm:pt modelId="{99E97807-B02F-46BB-AB13-CFE413F36562}" type="parTrans" cxnId="{13FE81EA-8FBB-472F-BF37-01C26E869B8A}">
      <dgm:prSet/>
      <dgm:spPr/>
      <dgm:t>
        <a:bodyPr/>
        <a:lstStyle/>
        <a:p>
          <a:endParaRPr lang="en-GB"/>
        </a:p>
      </dgm:t>
    </dgm:pt>
    <dgm:pt modelId="{BAE070A4-FA85-4BDC-B311-DE48CE25EF6E}" type="sibTrans" cxnId="{13FE81EA-8FBB-472F-BF37-01C26E869B8A}">
      <dgm:prSet/>
      <dgm:spPr/>
      <dgm:t>
        <a:bodyPr/>
        <a:lstStyle/>
        <a:p>
          <a:endParaRPr lang="en-GB"/>
        </a:p>
      </dgm:t>
    </dgm:pt>
    <dgm:pt modelId="{6F146779-7174-452E-AF5A-EA74EF63628E}" type="pres">
      <dgm:prSet presAssocID="{32B85A95-314D-4AAC-BC22-0A2E18148287}" presName="diagram" presStyleCnt="0">
        <dgm:presLayoutVars>
          <dgm:dir/>
          <dgm:resizeHandles val="exact"/>
        </dgm:presLayoutVars>
      </dgm:prSet>
      <dgm:spPr/>
    </dgm:pt>
    <dgm:pt modelId="{085DA0EF-79C6-4163-B304-B62A1C664F1F}" type="pres">
      <dgm:prSet presAssocID="{3A6EFF73-1F33-45A2-9EDF-EFD588895667}" presName="node" presStyleLbl="node1" presStyleIdx="0" presStyleCnt="8">
        <dgm:presLayoutVars>
          <dgm:bulletEnabled val="1"/>
        </dgm:presLayoutVars>
      </dgm:prSet>
      <dgm:spPr/>
    </dgm:pt>
    <dgm:pt modelId="{BE21CC1E-BF7C-43E0-9DE2-5B661BD5B9A3}" type="pres">
      <dgm:prSet presAssocID="{395AE452-6FD3-42BD-BC82-34C07C62ABCE}" presName="sibTrans" presStyleCnt="0"/>
      <dgm:spPr/>
    </dgm:pt>
    <dgm:pt modelId="{DD668864-8249-43C4-AFE1-9411FE89A843}" type="pres">
      <dgm:prSet presAssocID="{6A949931-1F6A-4618-AEC0-5CEC373D52D0}" presName="node" presStyleLbl="node1" presStyleIdx="1" presStyleCnt="8">
        <dgm:presLayoutVars>
          <dgm:bulletEnabled val="1"/>
        </dgm:presLayoutVars>
      </dgm:prSet>
      <dgm:spPr/>
    </dgm:pt>
    <dgm:pt modelId="{6EC26C60-70D7-409F-A0BD-615DABED3BB9}" type="pres">
      <dgm:prSet presAssocID="{0EBB5195-355D-42A6-A17B-988DCFFF7FD2}" presName="sibTrans" presStyleCnt="0"/>
      <dgm:spPr/>
    </dgm:pt>
    <dgm:pt modelId="{84293BD8-029E-426A-AB45-DD61291A09B2}" type="pres">
      <dgm:prSet presAssocID="{A9AE671B-A0D4-4A41-BEE6-CD5E47D27569}" presName="node" presStyleLbl="node1" presStyleIdx="2" presStyleCnt="8">
        <dgm:presLayoutVars>
          <dgm:bulletEnabled val="1"/>
        </dgm:presLayoutVars>
      </dgm:prSet>
      <dgm:spPr/>
    </dgm:pt>
    <dgm:pt modelId="{2430AED4-EBC7-4C21-84B7-568D9F8B5C6E}" type="pres">
      <dgm:prSet presAssocID="{E8E3E0A4-F678-44C8-953A-0F3C5B5978C6}" presName="sibTrans" presStyleCnt="0"/>
      <dgm:spPr/>
    </dgm:pt>
    <dgm:pt modelId="{9DD77BAA-3DA5-4A43-ABFC-03B97D59418A}" type="pres">
      <dgm:prSet presAssocID="{11063952-7BD8-429A-9F6F-98346E49EACB}" presName="node" presStyleLbl="node1" presStyleIdx="3" presStyleCnt="8">
        <dgm:presLayoutVars>
          <dgm:bulletEnabled val="1"/>
        </dgm:presLayoutVars>
      </dgm:prSet>
      <dgm:spPr/>
    </dgm:pt>
    <dgm:pt modelId="{AFA6F718-7BE9-4BA3-9B04-1A4E2E0F93DE}" type="pres">
      <dgm:prSet presAssocID="{8449D36E-A0D8-41F9-8237-AE450988CD70}" presName="sibTrans" presStyleCnt="0"/>
      <dgm:spPr/>
    </dgm:pt>
    <dgm:pt modelId="{DF37A999-D77E-49E0-80AE-4E4ECAD4407E}" type="pres">
      <dgm:prSet presAssocID="{315ED1AA-96D2-48AD-A684-0195A48593F1}" presName="node" presStyleLbl="node1" presStyleIdx="4" presStyleCnt="8">
        <dgm:presLayoutVars>
          <dgm:bulletEnabled val="1"/>
        </dgm:presLayoutVars>
      </dgm:prSet>
      <dgm:spPr/>
    </dgm:pt>
    <dgm:pt modelId="{6146F3A9-2FAD-435A-BA61-C46F8335BF83}" type="pres">
      <dgm:prSet presAssocID="{0BF4C2AC-9CFD-45AD-AB0D-0769D5C38C12}" presName="sibTrans" presStyleCnt="0"/>
      <dgm:spPr/>
    </dgm:pt>
    <dgm:pt modelId="{F0C137B2-CF03-41DA-9DE8-F4CF5E991A4D}" type="pres">
      <dgm:prSet presAssocID="{A7C6859D-6200-4BFE-A405-A0ACEF2230B2}" presName="node" presStyleLbl="node1" presStyleIdx="5" presStyleCnt="8">
        <dgm:presLayoutVars>
          <dgm:bulletEnabled val="1"/>
        </dgm:presLayoutVars>
      </dgm:prSet>
      <dgm:spPr/>
    </dgm:pt>
    <dgm:pt modelId="{98D94D4D-7A5A-4F25-AF4D-CA8DEFA42C2D}" type="pres">
      <dgm:prSet presAssocID="{202E198A-E4EF-4DFF-AD32-6C2454358761}" presName="sibTrans" presStyleCnt="0"/>
      <dgm:spPr/>
    </dgm:pt>
    <dgm:pt modelId="{E9CDF164-E468-483B-9C76-C273805E2C12}" type="pres">
      <dgm:prSet presAssocID="{C887F5F1-F6ED-42F4-8C0F-F802A9B6F6B8}" presName="node" presStyleLbl="node1" presStyleIdx="6" presStyleCnt="8">
        <dgm:presLayoutVars>
          <dgm:bulletEnabled val="1"/>
        </dgm:presLayoutVars>
      </dgm:prSet>
      <dgm:spPr/>
    </dgm:pt>
    <dgm:pt modelId="{0D053D92-6609-4DD0-BA12-B9C981512FAF}" type="pres">
      <dgm:prSet presAssocID="{F7CF0080-2BFD-4044-89A0-011BE55490A3}" presName="sibTrans" presStyleCnt="0"/>
      <dgm:spPr/>
    </dgm:pt>
    <dgm:pt modelId="{048DF9C6-0EA3-478D-B7C5-FE878E70D359}" type="pres">
      <dgm:prSet presAssocID="{D3E06465-8CA9-4112-A4EE-B77FE536316F}" presName="node" presStyleLbl="node1" presStyleIdx="7" presStyleCnt="8">
        <dgm:presLayoutVars>
          <dgm:bulletEnabled val="1"/>
        </dgm:presLayoutVars>
      </dgm:prSet>
      <dgm:spPr/>
    </dgm:pt>
  </dgm:ptLst>
  <dgm:cxnLst>
    <dgm:cxn modelId="{03D42D09-BE2C-47CF-B4F3-A1227A74F1FE}" type="presOf" srcId="{C887F5F1-F6ED-42F4-8C0F-F802A9B6F6B8}" destId="{E9CDF164-E468-483B-9C76-C273805E2C12}" srcOrd="0" destOrd="0" presId="urn:microsoft.com/office/officeart/2005/8/layout/default"/>
    <dgm:cxn modelId="{42497F2C-04D8-4A74-8C2B-E91BAAD954D6}" srcId="{32B85A95-314D-4AAC-BC22-0A2E18148287}" destId="{11063952-7BD8-429A-9F6F-98346E49EACB}" srcOrd="3" destOrd="0" parTransId="{E9A5F90D-2D6D-4D1F-879A-B8B6B41C1616}" sibTransId="{8449D36E-A0D8-41F9-8237-AE450988CD70}"/>
    <dgm:cxn modelId="{F200F137-FFEC-4987-ADD7-F9F2CF24E32B}" srcId="{32B85A95-314D-4AAC-BC22-0A2E18148287}" destId="{315ED1AA-96D2-48AD-A684-0195A48593F1}" srcOrd="4" destOrd="0" parTransId="{887DCB7E-4AE7-4810-8101-12533ADF6853}" sibTransId="{0BF4C2AC-9CFD-45AD-AB0D-0769D5C38C12}"/>
    <dgm:cxn modelId="{57DBEB61-1738-482F-B690-632ECADF9F85}" type="presOf" srcId="{D3E06465-8CA9-4112-A4EE-B77FE536316F}" destId="{048DF9C6-0EA3-478D-B7C5-FE878E70D359}" srcOrd="0" destOrd="0" presId="urn:microsoft.com/office/officeart/2005/8/layout/default"/>
    <dgm:cxn modelId="{EF079E68-539D-4061-8CB0-C64B5C1A671E}" srcId="{32B85A95-314D-4AAC-BC22-0A2E18148287}" destId="{3A6EFF73-1F33-45A2-9EDF-EFD588895667}" srcOrd="0" destOrd="0" parTransId="{44684F10-C18C-4488-8EE8-FFE8B90B535C}" sibTransId="{395AE452-6FD3-42BD-BC82-34C07C62ABCE}"/>
    <dgm:cxn modelId="{5993C758-49CB-4DA9-868D-7163817750E4}" type="presOf" srcId="{A7C6859D-6200-4BFE-A405-A0ACEF2230B2}" destId="{F0C137B2-CF03-41DA-9DE8-F4CF5E991A4D}" srcOrd="0" destOrd="0" presId="urn:microsoft.com/office/officeart/2005/8/layout/default"/>
    <dgm:cxn modelId="{61FB3B84-9D5D-4164-95ED-AFAF1E7A4896}" type="presOf" srcId="{32B85A95-314D-4AAC-BC22-0A2E18148287}" destId="{6F146779-7174-452E-AF5A-EA74EF63628E}" srcOrd="0" destOrd="0" presId="urn:microsoft.com/office/officeart/2005/8/layout/default"/>
    <dgm:cxn modelId="{FD6F119B-4B6A-49C0-BA42-25EDCAC53D1F}" type="presOf" srcId="{A9AE671B-A0D4-4A41-BEE6-CD5E47D27569}" destId="{84293BD8-029E-426A-AB45-DD61291A09B2}" srcOrd="0" destOrd="0" presId="urn:microsoft.com/office/officeart/2005/8/layout/default"/>
    <dgm:cxn modelId="{15810BA2-471A-467C-8C4B-0DA50EDE0099}" type="presOf" srcId="{6A949931-1F6A-4618-AEC0-5CEC373D52D0}" destId="{DD668864-8249-43C4-AFE1-9411FE89A843}" srcOrd="0" destOrd="0" presId="urn:microsoft.com/office/officeart/2005/8/layout/default"/>
    <dgm:cxn modelId="{B2A8E9AF-7180-40EB-9EC0-D1F7EE90B42F}" srcId="{32B85A95-314D-4AAC-BC22-0A2E18148287}" destId="{A9AE671B-A0D4-4A41-BEE6-CD5E47D27569}" srcOrd="2" destOrd="0" parTransId="{57B12FE6-B05A-4743-ABDD-E6D798D4B3DD}" sibTransId="{E8E3E0A4-F678-44C8-953A-0F3C5B5978C6}"/>
    <dgm:cxn modelId="{01DCD7BC-F7DF-4A41-B406-B65A69AC7635}" type="presOf" srcId="{315ED1AA-96D2-48AD-A684-0195A48593F1}" destId="{DF37A999-D77E-49E0-80AE-4E4ECAD4407E}" srcOrd="0" destOrd="0" presId="urn:microsoft.com/office/officeart/2005/8/layout/default"/>
    <dgm:cxn modelId="{B8AA0DD1-CED5-4939-BAF5-CB1493C06A71}" srcId="{32B85A95-314D-4AAC-BC22-0A2E18148287}" destId="{6A949931-1F6A-4618-AEC0-5CEC373D52D0}" srcOrd="1" destOrd="0" parTransId="{B0A1FC64-9BDA-48E2-860E-6FCA82401F5D}" sibTransId="{0EBB5195-355D-42A6-A17B-988DCFFF7FD2}"/>
    <dgm:cxn modelId="{F46B9ED6-560B-47DB-8ED6-BB53D20CAE4D}" type="presOf" srcId="{11063952-7BD8-429A-9F6F-98346E49EACB}" destId="{9DD77BAA-3DA5-4A43-ABFC-03B97D59418A}" srcOrd="0" destOrd="0" presId="urn:microsoft.com/office/officeart/2005/8/layout/default"/>
    <dgm:cxn modelId="{C13AA0DA-2E26-48EB-9772-23C2236F7B7E}" srcId="{32B85A95-314D-4AAC-BC22-0A2E18148287}" destId="{A7C6859D-6200-4BFE-A405-A0ACEF2230B2}" srcOrd="5" destOrd="0" parTransId="{A410E766-932C-4EA2-8F9D-0B68BB498183}" sibTransId="{202E198A-E4EF-4DFF-AD32-6C2454358761}"/>
    <dgm:cxn modelId="{7C3C47E3-DCC0-43D1-BA56-7C9F7E72FA61}" srcId="{32B85A95-314D-4AAC-BC22-0A2E18148287}" destId="{C887F5F1-F6ED-42F4-8C0F-F802A9B6F6B8}" srcOrd="6" destOrd="0" parTransId="{A17C8AF3-E42A-4CAC-92E5-AA0701453F6E}" sibTransId="{F7CF0080-2BFD-4044-89A0-011BE55490A3}"/>
    <dgm:cxn modelId="{13FE81EA-8FBB-472F-BF37-01C26E869B8A}" srcId="{32B85A95-314D-4AAC-BC22-0A2E18148287}" destId="{D3E06465-8CA9-4112-A4EE-B77FE536316F}" srcOrd="7" destOrd="0" parTransId="{99E97807-B02F-46BB-AB13-CFE413F36562}" sibTransId="{BAE070A4-FA85-4BDC-B311-DE48CE25EF6E}"/>
    <dgm:cxn modelId="{25C1DAEE-3A53-4AF7-968A-7B8FC4D0FF08}" type="presOf" srcId="{3A6EFF73-1F33-45A2-9EDF-EFD588895667}" destId="{085DA0EF-79C6-4163-B304-B62A1C664F1F}" srcOrd="0" destOrd="0" presId="urn:microsoft.com/office/officeart/2005/8/layout/default"/>
    <dgm:cxn modelId="{B73DCAE8-446B-4321-8905-B8A4103EDF9C}" type="presParOf" srcId="{6F146779-7174-452E-AF5A-EA74EF63628E}" destId="{085DA0EF-79C6-4163-B304-B62A1C664F1F}" srcOrd="0" destOrd="0" presId="urn:microsoft.com/office/officeart/2005/8/layout/default"/>
    <dgm:cxn modelId="{0C7BE7A6-AA3A-40B0-BC93-99208C4AACF3}" type="presParOf" srcId="{6F146779-7174-452E-AF5A-EA74EF63628E}" destId="{BE21CC1E-BF7C-43E0-9DE2-5B661BD5B9A3}" srcOrd="1" destOrd="0" presId="urn:microsoft.com/office/officeart/2005/8/layout/default"/>
    <dgm:cxn modelId="{BF7264F1-1561-4439-9B2D-1498A0FF67FC}" type="presParOf" srcId="{6F146779-7174-452E-AF5A-EA74EF63628E}" destId="{DD668864-8249-43C4-AFE1-9411FE89A843}" srcOrd="2" destOrd="0" presId="urn:microsoft.com/office/officeart/2005/8/layout/default"/>
    <dgm:cxn modelId="{9D4AA29D-9DAF-4AAB-A7C7-80EDB9113519}" type="presParOf" srcId="{6F146779-7174-452E-AF5A-EA74EF63628E}" destId="{6EC26C60-70D7-409F-A0BD-615DABED3BB9}" srcOrd="3" destOrd="0" presId="urn:microsoft.com/office/officeart/2005/8/layout/default"/>
    <dgm:cxn modelId="{ECE56997-94EB-471B-8E77-192AEB5C3C11}" type="presParOf" srcId="{6F146779-7174-452E-AF5A-EA74EF63628E}" destId="{84293BD8-029E-426A-AB45-DD61291A09B2}" srcOrd="4" destOrd="0" presId="urn:microsoft.com/office/officeart/2005/8/layout/default"/>
    <dgm:cxn modelId="{8BA464C1-5F9A-4C3A-AF3F-C0D044C3D814}" type="presParOf" srcId="{6F146779-7174-452E-AF5A-EA74EF63628E}" destId="{2430AED4-EBC7-4C21-84B7-568D9F8B5C6E}" srcOrd="5" destOrd="0" presId="urn:microsoft.com/office/officeart/2005/8/layout/default"/>
    <dgm:cxn modelId="{00E4E3EF-5B4D-49B3-942C-301483B7C39E}" type="presParOf" srcId="{6F146779-7174-452E-AF5A-EA74EF63628E}" destId="{9DD77BAA-3DA5-4A43-ABFC-03B97D59418A}" srcOrd="6" destOrd="0" presId="urn:microsoft.com/office/officeart/2005/8/layout/default"/>
    <dgm:cxn modelId="{73F9A5D1-A009-41B0-BB19-00D0C023EE84}" type="presParOf" srcId="{6F146779-7174-452E-AF5A-EA74EF63628E}" destId="{AFA6F718-7BE9-4BA3-9B04-1A4E2E0F93DE}" srcOrd="7" destOrd="0" presId="urn:microsoft.com/office/officeart/2005/8/layout/default"/>
    <dgm:cxn modelId="{2BE2D3EF-95DB-484C-9813-A3A9C121133F}" type="presParOf" srcId="{6F146779-7174-452E-AF5A-EA74EF63628E}" destId="{DF37A999-D77E-49E0-80AE-4E4ECAD4407E}" srcOrd="8" destOrd="0" presId="urn:microsoft.com/office/officeart/2005/8/layout/default"/>
    <dgm:cxn modelId="{B134C07D-93F3-4092-91F9-15537FD73B10}" type="presParOf" srcId="{6F146779-7174-452E-AF5A-EA74EF63628E}" destId="{6146F3A9-2FAD-435A-BA61-C46F8335BF83}" srcOrd="9" destOrd="0" presId="urn:microsoft.com/office/officeart/2005/8/layout/default"/>
    <dgm:cxn modelId="{747FCDF8-7781-440D-9545-CF78B43B49BB}" type="presParOf" srcId="{6F146779-7174-452E-AF5A-EA74EF63628E}" destId="{F0C137B2-CF03-41DA-9DE8-F4CF5E991A4D}" srcOrd="10" destOrd="0" presId="urn:microsoft.com/office/officeart/2005/8/layout/default"/>
    <dgm:cxn modelId="{68B00E5B-BEDC-4A5B-A32A-D2702805A6FB}" type="presParOf" srcId="{6F146779-7174-452E-AF5A-EA74EF63628E}" destId="{98D94D4D-7A5A-4F25-AF4D-CA8DEFA42C2D}" srcOrd="11" destOrd="0" presId="urn:microsoft.com/office/officeart/2005/8/layout/default"/>
    <dgm:cxn modelId="{802230FD-7821-49FD-8641-475F4530F4A2}" type="presParOf" srcId="{6F146779-7174-452E-AF5A-EA74EF63628E}" destId="{E9CDF164-E468-483B-9C76-C273805E2C12}" srcOrd="12" destOrd="0" presId="urn:microsoft.com/office/officeart/2005/8/layout/default"/>
    <dgm:cxn modelId="{97906BB9-1960-42A5-9ABE-620E96C610F9}" type="presParOf" srcId="{6F146779-7174-452E-AF5A-EA74EF63628E}" destId="{0D053D92-6609-4DD0-BA12-B9C981512FAF}" srcOrd="13" destOrd="0" presId="urn:microsoft.com/office/officeart/2005/8/layout/default"/>
    <dgm:cxn modelId="{13569860-795F-4D43-A250-C17513E66959}" type="presParOf" srcId="{6F146779-7174-452E-AF5A-EA74EF63628E}" destId="{048DF9C6-0EA3-478D-B7C5-FE878E70D359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17C348E-C7F4-46A8-835C-AB1050184ABB}" type="doc">
      <dgm:prSet loTypeId="urn:microsoft.com/office/officeart/2016/7/layout/LinearBlockProcessNumbered" loCatId="process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640DFC2-3A94-41FE-BC23-A3E1A1E53A22}">
      <dgm:prSet/>
      <dgm:spPr/>
      <dgm:t>
        <a:bodyPr/>
        <a:lstStyle/>
        <a:p>
          <a:r>
            <a:rPr lang="en-GB"/>
            <a:t>A population that is ageing</a:t>
          </a:r>
          <a:endParaRPr lang="en-US"/>
        </a:p>
      </dgm:t>
    </dgm:pt>
    <dgm:pt modelId="{A4ECDF0A-A501-4FA5-A9F8-9F5778E26B95}" type="parTrans" cxnId="{759096EE-1366-4352-9CF4-DE209D5BD3C9}">
      <dgm:prSet/>
      <dgm:spPr/>
      <dgm:t>
        <a:bodyPr/>
        <a:lstStyle/>
        <a:p>
          <a:endParaRPr lang="en-US"/>
        </a:p>
      </dgm:t>
    </dgm:pt>
    <dgm:pt modelId="{317E5CE7-A90C-45C2-BBC7-BF9B9126DF44}" type="sibTrans" cxnId="{759096EE-1366-4352-9CF4-DE209D5BD3C9}">
      <dgm:prSet phldrT="01"/>
      <dgm:spPr/>
      <dgm:t>
        <a:bodyPr/>
        <a:lstStyle/>
        <a:p>
          <a:r>
            <a:rPr lang="en-US"/>
            <a:t>01</a:t>
          </a:r>
        </a:p>
      </dgm:t>
    </dgm:pt>
    <dgm:pt modelId="{E1E0B8D4-CD5F-42B5-BC3A-5469FA042131}">
      <dgm:prSet/>
      <dgm:spPr/>
      <dgm:t>
        <a:bodyPr/>
        <a:lstStyle/>
        <a:p>
          <a:r>
            <a:rPr lang="en-GB" dirty="0"/>
            <a:t>More years living with multimorbidity</a:t>
          </a:r>
          <a:endParaRPr lang="en-US" dirty="0"/>
        </a:p>
      </dgm:t>
    </dgm:pt>
    <dgm:pt modelId="{334ADAC3-692D-4D15-B2B3-538541361758}" type="parTrans" cxnId="{AD41A296-FD2B-41D9-9504-908868553679}">
      <dgm:prSet/>
      <dgm:spPr/>
      <dgm:t>
        <a:bodyPr/>
        <a:lstStyle/>
        <a:p>
          <a:endParaRPr lang="en-US"/>
        </a:p>
      </dgm:t>
    </dgm:pt>
    <dgm:pt modelId="{2590B96B-BF28-47FA-B515-4B2F98692DB2}" type="sibTrans" cxnId="{AD41A296-FD2B-41D9-9504-908868553679}">
      <dgm:prSet phldrT="02"/>
      <dgm:spPr/>
      <dgm:t>
        <a:bodyPr/>
        <a:lstStyle/>
        <a:p>
          <a:r>
            <a:rPr lang="en-US"/>
            <a:t>02</a:t>
          </a:r>
        </a:p>
      </dgm:t>
    </dgm:pt>
    <dgm:pt modelId="{8ECAB36E-2FFA-416E-AD87-6DC1D0B3918A}">
      <dgm:prSet/>
      <dgm:spPr/>
      <dgm:t>
        <a:bodyPr/>
        <a:lstStyle/>
        <a:p>
          <a:r>
            <a:rPr lang="en-GB" dirty="0"/>
            <a:t>An increased focus on preventative medicine (and thus risk factor management)</a:t>
          </a:r>
          <a:endParaRPr lang="en-US" dirty="0"/>
        </a:p>
      </dgm:t>
    </dgm:pt>
    <dgm:pt modelId="{D89D2ECE-0E97-4B8C-A2D9-DC28DC44158F}" type="parTrans" cxnId="{163FDE14-A024-475D-B0A9-0BA5693CFD39}">
      <dgm:prSet/>
      <dgm:spPr/>
      <dgm:t>
        <a:bodyPr/>
        <a:lstStyle/>
        <a:p>
          <a:endParaRPr lang="en-US"/>
        </a:p>
      </dgm:t>
    </dgm:pt>
    <dgm:pt modelId="{249C5AA3-3153-4A83-AD87-EFAC7E5A8C03}" type="sibTrans" cxnId="{163FDE14-A024-475D-B0A9-0BA5693CFD39}">
      <dgm:prSet phldrT="03"/>
      <dgm:spPr/>
      <dgm:t>
        <a:bodyPr/>
        <a:lstStyle/>
        <a:p>
          <a:r>
            <a:rPr lang="en-US"/>
            <a:t>03</a:t>
          </a:r>
        </a:p>
      </dgm:t>
    </dgm:pt>
    <dgm:pt modelId="{D1747E47-A67D-4A1E-941B-D0520A8E862B}" type="pres">
      <dgm:prSet presAssocID="{217C348E-C7F4-46A8-835C-AB1050184ABB}" presName="Name0" presStyleCnt="0">
        <dgm:presLayoutVars>
          <dgm:animLvl val="lvl"/>
          <dgm:resizeHandles val="exact"/>
        </dgm:presLayoutVars>
      </dgm:prSet>
      <dgm:spPr/>
    </dgm:pt>
    <dgm:pt modelId="{9B89364D-6372-4A0D-A947-1E3559FBC654}" type="pres">
      <dgm:prSet presAssocID="{6640DFC2-3A94-41FE-BC23-A3E1A1E53A22}" presName="compositeNode" presStyleCnt="0">
        <dgm:presLayoutVars>
          <dgm:bulletEnabled val="1"/>
        </dgm:presLayoutVars>
      </dgm:prSet>
      <dgm:spPr/>
    </dgm:pt>
    <dgm:pt modelId="{E7C29141-A903-4041-9A01-75BD69C853B8}" type="pres">
      <dgm:prSet presAssocID="{6640DFC2-3A94-41FE-BC23-A3E1A1E53A22}" presName="bgRect" presStyleLbl="alignNode1" presStyleIdx="0" presStyleCnt="3"/>
      <dgm:spPr/>
    </dgm:pt>
    <dgm:pt modelId="{75D6CEF0-89F6-4369-A641-AE58A541E311}" type="pres">
      <dgm:prSet presAssocID="{317E5CE7-A90C-45C2-BBC7-BF9B9126DF44}" presName="sibTransNodeRect" presStyleLbl="alignNode1" presStyleIdx="0" presStyleCnt="3">
        <dgm:presLayoutVars>
          <dgm:chMax val="0"/>
          <dgm:bulletEnabled val="1"/>
        </dgm:presLayoutVars>
      </dgm:prSet>
      <dgm:spPr/>
    </dgm:pt>
    <dgm:pt modelId="{4DCDDF15-665C-41E5-BD2C-91D05299A80C}" type="pres">
      <dgm:prSet presAssocID="{6640DFC2-3A94-41FE-BC23-A3E1A1E53A22}" presName="nodeRect" presStyleLbl="alignNode1" presStyleIdx="0" presStyleCnt="3">
        <dgm:presLayoutVars>
          <dgm:bulletEnabled val="1"/>
        </dgm:presLayoutVars>
      </dgm:prSet>
      <dgm:spPr/>
    </dgm:pt>
    <dgm:pt modelId="{7CFE42DD-B6AF-4221-B95B-80BDBB395D3A}" type="pres">
      <dgm:prSet presAssocID="{317E5CE7-A90C-45C2-BBC7-BF9B9126DF44}" presName="sibTrans" presStyleCnt="0"/>
      <dgm:spPr/>
    </dgm:pt>
    <dgm:pt modelId="{44AA34C2-B4C5-42E4-BACE-2943EB76B2B2}" type="pres">
      <dgm:prSet presAssocID="{E1E0B8D4-CD5F-42B5-BC3A-5469FA042131}" presName="compositeNode" presStyleCnt="0">
        <dgm:presLayoutVars>
          <dgm:bulletEnabled val="1"/>
        </dgm:presLayoutVars>
      </dgm:prSet>
      <dgm:spPr/>
    </dgm:pt>
    <dgm:pt modelId="{C7657931-23CB-4B2E-94FE-6C0189BEE01E}" type="pres">
      <dgm:prSet presAssocID="{E1E0B8D4-CD5F-42B5-BC3A-5469FA042131}" presName="bgRect" presStyleLbl="alignNode1" presStyleIdx="1" presStyleCnt="3"/>
      <dgm:spPr/>
    </dgm:pt>
    <dgm:pt modelId="{BC336028-9D75-4CD5-80DB-569AEF4DCD47}" type="pres">
      <dgm:prSet presAssocID="{2590B96B-BF28-47FA-B515-4B2F98692DB2}" presName="sibTransNodeRect" presStyleLbl="alignNode1" presStyleIdx="1" presStyleCnt="3">
        <dgm:presLayoutVars>
          <dgm:chMax val="0"/>
          <dgm:bulletEnabled val="1"/>
        </dgm:presLayoutVars>
      </dgm:prSet>
      <dgm:spPr/>
    </dgm:pt>
    <dgm:pt modelId="{416325B3-75C7-4DD0-B949-B3A7F9B4B281}" type="pres">
      <dgm:prSet presAssocID="{E1E0B8D4-CD5F-42B5-BC3A-5469FA042131}" presName="nodeRect" presStyleLbl="alignNode1" presStyleIdx="1" presStyleCnt="3">
        <dgm:presLayoutVars>
          <dgm:bulletEnabled val="1"/>
        </dgm:presLayoutVars>
      </dgm:prSet>
      <dgm:spPr/>
    </dgm:pt>
    <dgm:pt modelId="{416803D7-F054-47B1-8466-13E4DB8512AE}" type="pres">
      <dgm:prSet presAssocID="{2590B96B-BF28-47FA-B515-4B2F98692DB2}" presName="sibTrans" presStyleCnt="0"/>
      <dgm:spPr/>
    </dgm:pt>
    <dgm:pt modelId="{2E9EB361-E6F7-4122-B5E3-8A07BBF71016}" type="pres">
      <dgm:prSet presAssocID="{8ECAB36E-2FFA-416E-AD87-6DC1D0B3918A}" presName="compositeNode" presStyleCnt="0">
        <dgm:presLayoutVars>
          <dgm:bulletEnabled val="1"/>
        </dgm:presLayoutVars>
      </dgm:prSet>
      <dgm:spPr/>
    </dgm:pt>
    <dgm:pt modelId="{C694D186-3C56-42B9-A1FF-89F1137427EA}" type="pres">
      <dgm:prSet presAssocID="{8ECAB36E-2FFA-416E-AD87-6DC1D0B3918A}" presName="bgRect" presStyleLbl="alignNode1" presStyleIdx="2" presStyleCnt="3"/>
      <dgm:spPr/>
    </dgm:pt>
    <dgm:pt modelId="{C84F7AD6-5CB7-460D-8856-FB6C5DC66F76}" type="pres">
      <dgm:prSet presAssocID="{249C5AA3-3153-4A83-AD87-EFAC7E5A8C03}" presName="sibTransNodeRect" presStyleLbl="alignNode1" presStyleIdx="2" presStyleCnt="3">
        <dgm:presLayoutVars>
          <dgm:chMax val="0"/>
          <dgm:bulletEnabled val="1"/>
        </dgm:presLayoutVars>
      </dgm:prSet>
      <dgm:spPr/>
    </dgm:pt>
    <dgm:pt modelId="{139FD855-768A-46AE-BEFA-DAEEB046973C}" type="pres">
      <dgm:prSet presAssocID="{8ECAB36E-2FFA-416E-AD87-6DC1D0B3918A}" presName="nodeRect" presStyleLbl="alignNode1" presStyleIdx="2" presStyleCnt="3">
        <dgm:presLayoutVars>
          <dgm:bulletEnabled val="1"/>
        </dgm:presLayoutVars>
      </dgm:prSet>
      <dgm:spPr/>
    </dgm:pt>
  </dgm:ptLst>
  <dgm:cxnLst>
    <dgm:cxn modelId="{8E8E8600-21A9-4F0A-A05A-4414DF4F04D4}" type="presOf" srcId="{6640DFC2-3A94-41FE-BC23-A3E1A1E53A22}" destId="{E7C29141-A903-4041-9A01-75BD69C853B8}" srcOrd="0" destOrd="0" presId="urn:microsoft.com/office/officeart/2016/7/layout/LinearBlockProcessNumbered"/>
    <dgm:cxn modelId="{163FDE14-A024-475D-B0A9-0BA5693CFD39}" srcId="{217C348E-C7F4-46A8-835C-AB1050184ABB}" destId="{8ECAB36E-2FFA-416E-AD87-6DC1D0B3918A}" srcOrd="2" destOrd="0" parTransId="{D89D2ECE-0E97-4B8C-A2D9-DC28DC44158F}" sibTransId="{249C5AA3-3153-4A83-AD87-EFAC7E5A8C03}"/>
    <dgm:cxn modelId="{BCFDDE17-4460-48D4-9032-22EE65A5AF69}" type="presOf" srcId="{E1E0B8D4-CD5F-42B5-BC3A-5469FA042131}" destId="{C7657931-23CB-4B2E-94FE-6C0189BEE01E}" srcOrd="0" destOrd="0" presId="urn:microsoft.com/office/officeart/2016/7/layout/LinearBlockProcessNumbered"/>
    <dgm:cxn modelId="{F7184437-0FF7-4155-B509-C7E5235F3565}" type="presOf" srcId="{8ECAB36E-2FFA-416E-AD87-6DC1D0B3918A}" destId="{C694D186-3C56-42B9-A1FF-89F1137427EA}" srcOrd="0" destOrd="0" presId="urn:microsoft.com/office/officeart/2016/7/layout/LinearBlockProcessNumbered"/>
    <dgm:cxn modelId="{2BE4185C-96AE-4CAD-BACD-481DC3EB95DB}" type="presOf" srcId="{217C348E-C7F4-46A8-835C-AB1050184ABB}" destId="{D1747E47-A67D-4A1E-941B-D0520A8E862B}" srcOrd="0" destOrd="0" presId="urn:microsoft.com/office/officeart/2016/7/layout/LinearBlockProcessNumbered"/>
    <dgm:cxn modelId="{F7725C77-6C88-47CD-A926-C15C73685A59}" type="presOf" srcId="{2590B96B-BF28-47FA-B515-4B2F98692DB2}" destId="{BC336028-9D75-4CD5-80DB-569AEF4DCD47}" srcOrd="0" destOrd="0" presId="urn:microsoft.com/office/officeart/2016/7/layout/LinearBlockProcessNumbered"/>
    <dgm:cxn modelId="{E2DC4F78-3A76-466F-B0FE-8560300F2F8E}" type="presOf" srcId="{6640DFC2-3A94-41FE-BC23-A3E1A1E53A22}" destId="{4DCDDF15-665C-41E5-BD2C-91D05299A80C}" srcOrd="1" destOrd="0" presId="urn:microsoft.com/office/officeart/2016/7/layout/LinearBlockProcessNumbered"/>
    <dgm:cxn modelId="{CF535B96-0422-441C-A0ED-90B4943FE278}" type="presOf" srcId="{E1E0B8D4-CD5F-42B5-BC3A-5469FA042131}" destId="{416325B3-75C7-4DD0-B949-B3A7F9B4B281}" srcOrd="1" destOrd="0" presId="urn:microsoft.com/office/officeart/2016/7/layout/LinearBlockProcessNumbered"/>
    <dgm:cxn modelId="{AD41A296-FD2B-41D9-9504-908868553679}" srcId="{217C348E-C7F4-46A8-835C-AB1050184ABB}" destId="{E1E0B8D4-CD5F-42B5-BC3A-5469FA042131}" srcOrd="1" destOrd="0" parTransId="{334ADAC3-692D-4D15-B2B3-538541361758}" sibTransId="{2590B96B-BF28-47FA-B515-4B2F98692DB2}"/>
    <dgm:cxn modelId="{C5050CCA-85BB-4A8D-8A26-5EB06BD781D0}" type="presOf" srcId="{8ECAB36E-2FFA-416E-AD87-6DC1D0B3918A}" destId="{139FD855-768A-46AE-BEFA-DAEEB046973C}" srcOrd="1" destOrd="0" presId="urn:microsoft.com/office/officeart/2016/7/layout/LinearBlockProcessNumbered"/>
    <dgm:cxn modelId="{CE8F9DDB-4512-4905-A836-DF5F02EC7910}" type="presOf" srcId="{317E5CE7-A90C-45C2-BBC7-BF9B9126DF44}" destId="{75D6CEF0-89F6-4369-A641-AE58A541E311}" srcOrd="0" destOrd="0" presId="urn:microsoft.com/office/officeart/2016/7/layout/LinearBlockProcessNumbered"/>
    <dgm:cxn modelId="{CEB66DEB-DDE9-4FCF-A346-31172C27EE76}" type="presOf" srcId="{249C5AA3-3153-4A83-AD87-EFAC7E5A8C03}" destId="{C84F7AD6-5CB7-460D-8856-FB6C5DC66F76}" srcOrd="0" destOrd="0" presId="urn:microsoft.com/office/officeart/2016/7/layout/LinearBlockProcessNumbered"/>
    <dgm:cxn modelId="{759096EE-1366-4352-9CF4-DE209D5BD3C9}" srcId="{217C348E-C7F4-46A8-835C-AB1050184ABB}" destId="{6640DFC2-3A94-41FE-BC23-A3E1A1E53A22}" srcOrd="0" destOrd="0" parTransId="{A4ECDF0A-A501-4FA5-A9F8-9F5778E26B95}" sibTransId="{317E5CE7-A90C-45C2-BBC7-BF9B9126DF44}"/>
    <dgm:cxn modelId="{46E6E824-32BC-4A7D-B0CF-7EE972E3D050}" type="presParOf" srcId="{D1747E47-A67D-4A1E-941B-D0520A8E862B}" destId="{9B89364D-6372-4A0D-A947-1E3559FBC654}" srcOrd="0" destOrd="0" presId="urn:microsoft.com/office/officeart/2016/7/layout/LinearBlockProcessNumbered"/>
    <dgm:cxn modelId="{13A9E420-2044-4697-90BB-F1CE1EA1A37A}" type="presParOf" srcId="{9B89364D-6372-4A0D-A947-1E3559FBC654}" destId="{E7C29141-A903-4041-9A01-75BD69C853B8}" srcOrd="0" destOrd="0" presId="urn:microsoft.com/office/officeart/2016/7/layout/LinearBlockProcessNumbered"/>
    <dgm:cxn modelId="{0E0C611B-8EE2-458A-BB90-1D6F814CC8E4}" type="presParOf" srcId="{9B89364D-6372-4A0D-A947-1E3559FBC654}" destId="{75D6CEF0-89F6-4369-A641-AE58A541E311}" srcOrd="1" destOrd="0" presId="urn:microsoft.com/office/officeart/2016/7/layout/LinearBlockProcessNumbered"/>
    <dgm:cxn modelId="{ACD40FBA-5793-49C0-A374-72DC3691B4AA}" type="presParOf" srcId="{9B89364D-6372-4A0D-A947-1E3559FBC654}" destId="{4DCDDF15-665C-41E5-BD2C-91D05299A80C}" srcOrd="2" destOrd="0" presId="urn:microsoft.com/office/officeart/2016/7/layout/LinearBlockProcessNumbered"/>
    <dgm:cxn modelId="{52D0EC39-BEA8-4DD7-8444-F22B9D938C92}" type="presParOf" srcId="{D1747E47-A67D-4A1E-941B-D0520A8E862B}" destId="{7CFE42DD-B6AF-4221-B95B-80BDBB395D3A}" srcOrd="1" destOrd="0" presId="urn:microsoft.com/office/officeart/2016/7/layout/LinearBlockProcessNumbered"/>
    <dgm:cxn modelId="{7D3ECD6A-9192-4961-9EFD-A34B31E733EB}" type="presParOf" srcId="{D1747E47-A67D-4A1E-941B-D0520A8E862B}" destId="{44AA34C2-B4C5-42E4-BACE-2943EB76B2B2}" srcOrd="2" destOrd="0" presId="urn:microsoft.com/office/officeart/2016/7/layout/LinearBlockProcessNumbered"/>
    <dgm:cxn modelId="{B4F43D97-0AFD-4EEC-9C1B-BFC4EBE36F75}" type="presParOf" srcId="{44AA34C2-B4C5-42E4-BACE-2943EB76B2B2}" destId="{C7657931-23CB-4B2E-94FE-6C0189BEE01E}" srcOrd="0" destOrd="0" presId="urn:microsoft.com/office/officeart/2016/7/layout/LinearBlockProcessNumbered"/>
    <dgm:cxn modelId="{4F7ECCC3-1F23-4872-94E4-3520D27797CD}" type="presParOf" srcId="{44AA34C2-B4C5-42E4-BACE-2943EB76B2B2}" destId="{BC336028-9D75-4CD5-80DB-569AEF4DCD47}" srcOrd="1" destOrd="0" presId="urn:microsoft.com/office/officeart/2016/7/layout/LinearBlockProcessNumbered"/>
    <dgm:cxn modelId="{BCD0D28A-5D2C-4A07-B493-3958364E70EB}" type="presParOf" srcId="{44AA34C2-B4C5-42E4-BACE-2943EB76B2B2}" destId="{416325B3-75C7-4DD0-B949-B3A7F9B4B281}" srcOrd="2" destOrd="0" presId="urn:microsoft.com/office/officeart/2016/7/layout/LinearBlockProcessNumbered"/>
    <dgm:cxn modelId="{B14DCB5C-DE3A-475A-8053-43262A9D7A37}" type="presParOf" srcId="{D1747E47-A67D-4A1E-941B-D0520A8E862B}" destId="{416803D7-F054-47B1-8466-13E4DB8512AE}" srcOrd="3" destOrd="0" presId="urn:microsoft.com/office/officeart/2016/7/layout/LinearBlockProcessNumbered"/>
    <dgm:cxn modelId="{4EBC8A32-B561-47F9-B20C-4C7B53D6698A}" type="presParOf" srcId="{D1747E47-A67D-4A1E-941B-D0520A8E862B}" destId="{2E9EB361-E6F7-4122-B5E3-8A07BBF71016}" srcOrd="4" destOrd="0" presId="urn:microsoft.com/office/officeart/2016/7/layout/LinearBlockProcessNumbered"/>
    <dgm:cxn modelId="{4BA23693-78B1-46EF-9217-8CAFE1E02972}" type="presParOf" srcId="{2E9EB361-E6F7-4122-B5E3-8A07BBF71016}" destId="{C694D186-3C56-42B9-A1FF-89F1137427EA}" srcOrd="0" destOrd="0" presId="urn:microsoft.com/office/officeart/2016/7/layout/LinearBlockProcessNumbered"/>
    <dgm:cxn modelId="{39203267-143E-4E38-8052-19357059A051}" type="presParOf" srcId="{2E9EB361-E6F7-4122-B5E3-8A07BBF71016}" destId="{C84F7AD6-5CB7-460D-8856-FB6C5DC66F76}" srcOrd="1" destOrd="0" presId="urn:microsoft.com/office/officeart/2016/7/layout/LinearBlockProcessNumbered"/>
    <dgm:cxn modelId="{CE72C5C6-F2BD-4B19-9B4F-183BBCF1DBD8}" type="presParOf" srcId="{2E9EB361-E6F7-4122-B5E3-8A07BBF71016}" destId="{139FD855-768A-46AE-BEFA-DAEEB046973C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3150F88-F71C-4DBF-8926-6F06CD247A66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00E8AE81-8312-4A54-A6C2-88252F70543D}">
      <dgm:prSet/>
      <dgm:spPr/>
      <dgm:t>
        <a:bodyPr/>
        <a:lstStyle/>
        <a:p>
          <a:r>
            <a:rPr lang="en-GB"/>
            <a:t>Older people are often underrepresented</a:t>
          </a:r>
          <a:endParaRPr lang="en-US"/>
        </a:p>
      </dgm:t>
    </dgm:pt>
    <dgm:pt modelId="{D555332F-DCB3-4197-9750-4C455BF9943B}" type="parTrans" cxnId="{ED30E83F-367C-4F0B-8175-0469BBD5FB21}">
      <dgm:prSet/>
      <dgm:spPr/>
      <dgm:t>
        <a:bodyPr/>
        <a:lstStyle/>
        <a:p>
          <a:endParaRPr lang="en-US"/>
        </a:p>
      </dgm:t>
    </dgm:pt>
    <dgm:pt modelId="{4DF1FF87-8D42-494A-A77C-FAA987183E31}" type="sibTrans" cxnId="{ED30E83F-367C-4F0B-8175-0469BBD5FB21}">
      <dgm:prSet/>
      <dgm:spPr/>
      <dgm:t>
        <a:bodyPr/>
        <a:lstStyle/>
        <a:p>
          <a:endParaRPr lang="en-US"/>
        </a:p>
      </dgm:t>
    </dgm:pt>
    <dgm:pt modelId="{C132D785-DADE-4A60-AE5E-F2C17F9A5D69}">
      <dgm:prSet/>
      <dgm:spPr/>
      <dgm:t>
        <a:bodyPr/>
        <a:lstStyle/>
        <a:p>
          <a:r>
            <a:rPr lang="en-GB"/>
            <a:t>When they are included often they are ‘healthy’ older people</a:t>
          </a:r>
          <a:endParaRPr lang="en-US"/>
        </a:p>
      </dgm:t>
    </dgm:pt>
    <dgm:pt modelId="{DC1C2480-EFDD-44E9-BFE8-1FBF70F64DE2}" type="parTrans" cxnId="{E31E5A39-4424-4A74-A72C-1919A315247A}">
      <dgm:prSet/>
      <dgm:spPr/>
      <dgm:t>
        <a:bodyPr/>
        <a:lstStyle/>
        <a:p>
          <a:endParaRPr lang="en-US"/>
        </a:p>
      </dgm:t>
    </dgm:pt>
    <dgm:pt modelId="{EF9DA557-D177-4D73-8C9A-D41CD078AE75}" type="sibTrans" cxnId="{E31E5A39-4424-4A74-A72C-1919A315247A}">
      <dgm:prSet/>
      <dgm:spPr/>
      <dgm:t>
        <a:bodyPr/>
        <a:lstStyle/>
        <a:p>
          <a:endParaRPr lang="en-US"/>
        </a:p>
      </dgm:t>
    </dgm:pt>
    <dgm:pt modelId="{C5A63598-C44B-4551-B54B-A4AE20AAF459}">
      <dgm:prSet/>
      <dgm:spPr/>
      <dgm:t>
        <a:bodyPr/>
        <a:lstStyle/>
        <a:p>
          <a:r>
            <a:rPr lang="en-GB"/>
            <a:t>Frailty, multimorbidity, cognitive impairment, care home residents often an exclusion criteria</a:t>
          </a:r>
          <a:endParaRPr lang="en-US"/>
        </a:p>
      </dgm:t>
    </dgm:pt>
    <dgm:pt modelId="{F675E75E-EB33-4899-9AEE-3FC7F86EC839}" type="parTrans" cxnId="{42F47A3A-7D6D-4CF5-A14D-2E1D562D7C6B}">
      <dgm:prSet/>
      <dgm:spPr/>
      <dgm:t>
        <a:bodyPr/>
        <a:lstStyle/>
        <a:p>
          <a:endParaRPr lang="en-US"/>
        </a:p>
      </dgm:t>
    </dgm:pt>
    <dgm:pt modelId="{B20E04DA-526F-41FF-8155-5280066C5D4B}" type="sibTrans" cxnId="{42F47A3A-7D6D-4CF5-A14D-2E1D562D7C6B}">
      <dgm:prSet/>
      <dgm:spPr/>
      <dgm:t>
        <a:bodyPr/>
        <a:lstStyle/>
        <a:p>
          <a:endParaRPr lang="en-US"/>
        </a:p>
      </dgm:t>
    </dgm:pt>
    <dgm:pt modelId="{02FB5D42-C96E-4CCC-8397-1118B4496CFB}" type="pres">
      <dgm:prSet presAssocID="{A3150F88-F71C-4DBF-8926-6F06CD247A66}" presName="outerComposite" presStyleCnt="0">
        <dgm:presLayoutVars>
          <dgm:chMax val="5"/>
          <dgm:dir/>
          <dgm:resizeHandles val="exact"/>
        </dgm:presLayoutVars>
      </dgm:prSet>
      <dgm:spPr/>
    </dgm:pt>
    <dgm:pt modelId="{026A2C6E-2AFE-4714-8C19-C8EBAF6B43EC}" type="pres">
      <dgm:prSet presAssocID="{A3150F88-F71C-4DBF-8926-6F06CD247A66}" presName="dummyMaxCanvas" presStyleCnt="0">
        <dgm:presLayoutVars/>
      </dgm:prSet>
      <dgm:spPr/>
    </dgm:pt>
    <dgm:pt modelId="{0F0FDDCE-5D55-4E61-8100-B1327588DD5F}" type="pres">
      <dgm:prSet presAssocID="{A3150F88-F71C-4DBF-8926-6F06CD247A66}" presName="ThreeNodes_1" presStyleLbl="node1" presStyleIdx="0" presStyleCnt="3">
        <dgm:presLayoutVars>
          <dgm:bulletEnabled val="1"/>
        </dgm:presLayoutVars>
      </dgm:prSet>
      <dgm:spPr/>
    </dgm:pt>
    <dgm:pt modelId="{76DC765E-53A0-4A6A-A125-C58792985C0C}" type="pres">
      <dgm:prSet presAssocID="{A3150F88-F71C-4DBF-8926-6F06CD247A66}" presName="ThreeNodes_2" presStyleLbl="node1" presStyleIdx="1" presStyleCnt="3">
        <dgm:presLayoutVars>
          <dgm:bulletEnabled val="1"/>
        </dgm:presLayoutVars>
      </dgm:prSet>
      <dgm:spPr/>
    </dgm:pt>
    <dgm:pt modelId="{59C37B25-9946-4E69-8E07-29091257FD0E}" type="pres">
      <dgm:prSet presAssocID="{A3150F88-F71C-4DBF-8926-6F06CD247A66}" presName="ThreeNodes_3" presStyleLbl="node1" presStyleIdx="2" presStyleCnt="3">
        <dgm:presLayoutVars>
          <dgm:bulletEnabled val="1"/>
        </dgm:presLayoutVars>
      </dgm:prSet>
      <dgm:spPr/>
    </dgm:pt>
    <dgm:pt modelId="{ED5DAEE7-B14B-451E-95EE-AC5EFF4C6E78}" type="pres">
      <dgm:prSet presAssocID="{A3150F88-F71C-4DBF-8926-6F06CD247A66}" presName="ThreeConn_1-2" presStyleLbl="fgAccFollowNode1" presStyleIdx="0" presStyleCnt="2">
        <dgm:presLayoutVars>
          <dgm:bulletEnabled val="1"/>
        </dgm:presLayoutVars>
      </dgm:prSet>
      <dgm:spPr/>
    </dgm:pt>
    <dgm:pt modelId="{BFC7ADCE-2325-444E-BA9A-9177B401543B}" type="pres">
      <dgm:prSet presAssocID="{A3150F88-F71C-4DBF-8926-6F06CD247A66}" presName="ThreeConn_2-3" presStyleLbl="fgAccFollowNode1" presStyleIdx="1" presStyleCnt="2">
        <dgm:presLayoutVars>
          <dgm:bulletEnabled val="1"/>
        </dgm:presLayoutVars>
      </dgm:prSet>
      <dgm:spPr/>
    </dgm:pt>
    <dgm:pt modelId="{FF572B35-F09C-436D-A429-BDDC91354768}" type="pres">
      <dgm:prSet presAssocID="{A3150F88-F71C-4DBF-8926-6F06CD247A66}" presName="ThreeNodes_1_text" presStyleLbl="node1" presStyleIdx="2" presStyleCnt="3">
        <dgm:presLayoutVars>
          <dgm:bulletEnabled val="1"/>
        </dgm:presLayoutVars>
      </dgm:prSet>
      <dgm:spPr/>
    </dgm:pt>
    <dgm:pt modelId="{9A7E33B6-7CC6-4FC8-ADFF-3644B75E82D6}" type="pres">
      <dgm:prSet presAssocID="{A3150F88-F71C-4DBF-8926-6F06CD247A66}" presName="ThreeNodes_2_text" presStyleLbl="node1" presStyleIdx="2" presStyleCnt="3">
        <dgm:presLayoutVars>
          <dgm:bulletEnabled val="1"/>
        </dgm:presLayoutVars>
      </dgm:prSet>
      <dgm:spPr/>
    </dgm:pt>
    <dgm:pt modelId="{A5196FB0-E46A-4EBA-9373-EAF3C7E9011E}" type="pres">
      <dgm:prSet presAssocID="{A3150F88-F71C-4DBF-8926-6F06CD247A66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E31E5A39-4424-4A74-A72C-1919A315247A}" srcId="{A3150F88-F71C-4DBF-8926-6F06CD247A66}" destId="{C132D785-DADE-4A60-AE5E-F2C17F9A5D69}" srcOrd="1" destOrd="0" parTransId="{DC1C2480-EFDD-44E9-BFE8-1FBF70F64DE2}" sibTransId="{EF9DA557-D177-4D73-8C9A-D41CD078AE75}"/>
    <dgm:cxn modelId="{42F47A3A-7D6D-4CF5-A14D-2E1D562D7C6B}" srcId="{A3150F88-F71C-4DBF-8926-6F06CD247A66}" destId="{C5A63598-C44B-4551-B54B-A4AE20AAF459}" srcOrd="2" destOrd="0" parTransId="{F675E75E-EB33-4899-9AEE-3FC7F86EC839}" sibTransId="{B20E04DA-526F-41FF-8155-5280066C5D4B}"/>
    <dgm:cxn modelId="{ED30E83F-367C-4F0B-8175-0469BBD5FB21}" srcId="{A3150F88-F71C-4DBF-8926-6F06CD247A66}" destId="{00E8AE81-8312-4A54-A6C2-88252F70543D}" srcOrd="0" destOrd="0" parTransId="{D555332F-DCB3-4197-9750-4C455BF9943B}" sibTransId="{4DF1FF87-8D42-494A-A77C-FAA987183E31}"/>
    <dgm:cxn modelId="{44E55E47-D9D7-425A-B732-2881AC292A66}" type="presOf" srcId="{C132D785-DADE-4A60-AE5E-F2C17F9A5D69}" destId="{76DC765E-53A0-4A6A-A125-C58792985C0C}" srcOrd="0" destOrd="0" presId="urn:microsoft.com/office/officeart/2005/8/layout/vProcess5"/>
    <dgm:cxn modelId="{1BFE716D-8F83-4611-8F7B-3589326A7985}" type="presOf" srcId="{00E8AE81-8312-4A54-A6C2-88252F70543D}" destId="{0F0FDDCE-5D55-4E61-8100-B1327588DD5F}" srcOrd="0" destOrd="0" presId="urn:microsoft.com/office/officeart/2005/8/layout/vProcess5"/>
    <dgm:cxn modelId="{F9E41676-2B3F-411C-B2C3-60194ADFA4DB}" type="presOf" srcId="{A3150F88-F71C-4DBF-8926-6F06CD247A66}" destId="{02FB5D42-C96E-4CCC-8397-1118B4496CFB}" srcOrd="0" destOrd="0" presId="urn:microsoft.com/office/officeart/2005/8/layout/vProcess5"/>
    <dgm:cxn modelId="{EF562658-05E6-4ADA-A94D-3B9E856E6676}" type="presOf" srcId="{EF9DA557-D177-4D73-8C9A-D41CD078AE75}" destId="{BFC7ADCE-2325-444E-BA9A-9177B401543B}" srcOrd="0" destOrd="0" presId="urn:microsoft.com/office/officeart/2005/8/layout/vProcess5"/>
    <dgm:cxn modelId="{8354B882-7768-4DEC-AE1C-BFA1CC0BD137}" type="presOf" srcId="{C132D785-DADE-4A60-AE5E-F2C17F9A5D69}" destId="{9A7E33B6-7CC6-4FC8-ADFF-3644B75E82D6}" srcOrd="1" destOrd="0" presId="urn:microsoft.com/office/officeart/2005/8/layout/vProcess5"/>
    <dgm:cxn modelId="{BF27AC8C-ED35-40B5-9D95-C5F127111981}" type="presOf" srcId="{4DF1FF87-8D42-494A-A77C-FAA987183E31}" destId="{ED5DAEE7-B14B-451E-95EE-AC5EFF4C6E78}" srcOrd="0" destOrd="0" presId="urn:microsoft.com/office/officeart/2005/8/layout/vProcess5"/>
    <dgm:cxn modelId="{3862D2B6-A876-4885-92FA-9AFED4652AC9}" type="presOf" srcId="{C5A63598-C44B-4551-B54B-A4AE20AAF459}" destId="{A5196FB0-E46A-4EBA-9373-EAF3C7E9011E}" srcOrd="1" destOrd="0" presId="urn:microsoft.com/office/officeart/2005/8/layout/vProcess5"/>
    <dgm:cxn modelId="{2029E7BD-8D4C-4110-8AD2-CD6D45C93097}" type="presOf" srcId="{00E8AE81-8312-4A54-A6C2-88252F70543D}" destId="{FF572B35-F09C-436D-A429-BDDC91354768}" srcOrd="1" destOrd="0" presId="urn:microsoft.com/office/officeart/2005/8/layout/vProcess5"/>
    <dgm:cxn modelId="{D8B726C9-3406-409F-82D7-A6CEF4C6F186}" type="presOf" srcId="{C5A63598-C44B-4551-B54B-A4AE20AAF459}" destId="{59C37B25-9946-4E69-8E07-29091257FD0E}" srcOrd="0" destOrd="0" presId="urn:microsoft.com/office/officeart/2005/8/layout/vProcess5"/>
    <dgm:cxn modelId="{63A0CA29-97C3-4998-9EC0-A70CD22DF353}" type="presParOf" srcId="{02FB5D42-C96E-4CCC-8397-1118B4496CFB}" destId="{026A2C6E-2AFE-4714-8C19-C8EBAF6B43EC}" srcOrd="0" destOrd="0" presId="urn:microsoft.com/office/officeart/2005/8/layout/vProcess5"/>
    <dgm:cxn modelId="{57FA4A70-AD64-45A7-BA53-3F787FB98C61}" type="presParOf" srcId="{02FB5D42-C96E-4CCC-8397-1118B4496CFB}" destId="{0F0FDDCE-5D55-4E61-8100-B1327588DD5F}" srcOrd="1" destOrd="0" presId="urn:microsoft.com/office/officeart/2005/8/layout/vProcess5"/>
    <dgm:cxn modelId="{E5B6EFEC-2006-4A2B-99CB-91DBC3ABECC5}" type="presParOf" srcId="{02FB5D42-C96E-4CCC-8397-1118B4496CFB}" destId="{76DC765E-53A0-4A6A-A125-C58792985C0C}" srcOrd="2" destOrd="0" presId="urn:microsoft.com/office/officeart/2005/8/layout/vProcess5"/>
    <dgm:cxn modelId="{D747F517-AD8E-48C7-BA54-44B04723D498}" type="presParOf" srcId="{02FB5D42-C96E-4CCC-8397-1118B4496CFB}" destId="{59C37B25-9946-4E69-8E07-29091257FD0E}" srcOrd="3" destOrd="0" presId="urn:microsoft.com/office/officeart/2005/8/layout/vProcess5"/>
    <dgm:cxn modelId="{08155080-B162-400A-B0A7-A400388EF556}" type="presParOf" srcId="{02FB5D42-C96E-4CCC-8397-1118B4496CFB}" destId="{ED5DAEE7-B14B-451E-95EE-AC5EFF4C6E78}" srcOrd="4" destOrd="0" presId="urn:microsoft.com/office/officeart/2005/8/layout/vProcess5"/>
    <dgm:cxn modelId="{6F0A628C-366B-4885-9CB6-4E7C07410E53}" type="presParOf" srcId="{02FB5D42-C96E-4CCC-8397-1118B4496CFB}" destId="{BFC7ADCE-2325-444E-BA9A-9177B401543B}" srcOrd="5" destOrd="0" presId="urn:microsoft.com/office/officeart/2005/8/layout/vProcess5"/>
    <dgm:cxn modelId="{930BE397-8AC2-4AB4-8378-EB71D1A48BD3}" type="presParOf" srcId="{02FB5D42-C96E-4CCC-8397-1118B4496CFB}" destId="{FF572B35-F09C-436D-A429-BDDC91354768}" srcOrd="6" destOrd="0" presId="urn:microsoft.com/office/officeart/2005/8/layout/vProcess5"/>
    <dgm:cxn modelId="{29F7720F-5580-4FE1-B4FA-9AB0B780D126}" type="presParOf" srcId="{02FB5D42-C96E-4CCC-8397-1118B4496CFB}" destId="{9A7E33B6-7CC6-4FC8-ADFF-3644B75E82D6}" srcOrd="7" destOrd="0" presId="urn:microsoft.com/office/officeart/2005/8/layout/vProcess5"/>
    <dgm:cxn modelId="{AA882A11-A058-4D4D-BA01-ACFDAD81097B}" type="presParOf" srcId="{02FB5D42-C96E-4CCC-8397-1118B4496CFB}" destId="{A5196FB0-E46A-4EBA-9373-EAF3C7E9011E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79444B5-CAE4-44BF-BC22-8AE8E470EF77}" type="doc">
      <dgm:prSet loTypeId="urn:microsoft.com/office/officeart/2005/8/layout/hList9" loCatId="list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2CA06F4B-669C-4552-A380-D1B10F693B12}">
      <dgm:prSet phldrT="[Text]"/>
      <dgm:spPr/>
      <dgm:t>
        <a:bodyPr/>
        <a:lstStyle/>
        <a:p>
          <a:r>
            <a:rPr lang="en-GB" dirty="0"/>
            <a:t>? </a:t>
          </a:r>
        </a:p>
        <a:p>
          <a:r>
            <a:rPr lang="en-GB" dirty="0"/>
            <a:t>Appropriate </a:t>
          </a:r>
        </a:p>
      </dgm:t>
    </dgm:pt>
    <dgm:pt modelId="{AD2E01C2-67FF-433E-80F5-337125A01E31}" type="parTrans" cxnId="{5BB4F1F5-CED9-4690-973F-8072D5BAD695}">
      <dgm:prSet/>
      <dgm:spPr/>
      <dgm:t>
        <a:bodyPr/>
        <a:lstStyle/>
        <a:p>
          <a:endParaRPr lang="en-GB"/>
        </a:p>
      </dgm:t>
    </dgm:pt>
    <dgm:pt modelId="{02C6664F-9BDA-40A5-8CCC-09E2C8508933}" type="sibTrans" cxnId="{5BB4F1F5-CED9-4690-973F-8072D5BAD695}">
      <dgm:prSet/>
      <dgm:spPr/>
      <dgm:t>
        <a:bodyPr/>
        <a:lstStyle/>
        <a:p>
          <a:endParaRPr lang="en-GB"/>
        </a:p>
      </dgm:t>
    </dgm:pt>
    <dgm:pt modelId="{3C87FB80-4544-4C33-B609-AC7F543B8EEE}">
      <dgm:prSet/>
      <dgm:spPr/>
      <dgm:t>
        <a:bodyPr/>
        <a:lstStyle/>
        <a:p>
          <a:r>
            <a:rPr lang="en-GB" dirty="0"/>
            <a:t>Needs multiple </a:t>
          </a:r>
          <a:r>
            <a:rPr lang="en-GB" dirty="0" err="1"/>
            <a:t>Rxs</a:t>
          </a:r>
          <a:r>
            <a:rPr lang="en-GB" dirty="0"/>
            <a:t> for HTN</a:t>
          </a:r>
        </a:p>
        <a:p>
          <a:r>
            <a:rPr lang="en-GB" dirty="0"/>
            <a:t>ARB for CKD</a:t>
          </a:r>
        </a:p>
        <a:p>
          <a:r>
            <a:rPr lang="en-GB" dirty="0"/>
            <a:t>Mild COPD Mx correct</a:t>
          </a:r>
        </a:p>
        <a:p>
          <a:r>
            <a:rPr lang="en-GB" dirty="0"/>
            <a:t>Low dose statin</a:t>
          </a:r>
        </a:p>
      </dgm:t>
    </dgm:pt>
    <dgm:pt modelId="{2A82585F-4CFA-4A40-A2AF-FDBD93F3CC45}" type="parTrans" cxnId="{BC20915D-5E22-4615-A16C-6A195BAEB3F1}">
      <dgm:prSet/>
      <dgm:spPr/>
      <dgm:t>
        <a:bodyPr/>
        <a:lstStyle/>
        <a:p>
          <a:endParaRPr lang="en-GB"/>
        </a:p>
      </dgm:t>
    </dgm:pt>
    <dgm:pt modelId="{2612325A-B0A2-46EA-8932-157EC4793F72}" type="sibTrans" cxnId="{BC20915D-5E22-4615-A16C-6A195BAEB3F1}">
      <dgm:prSet/>
      <dgm:spPr/>
      <dgm:t>
        <a:bodyPr/>
        <a:lstStyle/>
        <a:p>
          <a:endParaRPr lang="en-GB"/>
        </a:p>
      </dgm:t>
    </dgm:pt>
    <dgm:pt modelId="{3BA74639-A7FB-45E4-8887-0E32144ACD0B}">
      <dgm:prSet/>
      <dgm:spPr/>
      <dgm:t>
        <a:bodyPr/>
        <a:lstStyle/>
        <a:p>
          <a:r>
            <a:rPr lang="en-GB" dirty="0"/>
            <a:t>? Inappropriate</a:t>
          </a:r>
        </a:p>
      </dgm:t>
    </dgm:pt>
    <dgm:pt modelId="{10EB4522-ED3B-49DB-8AE3-A8ECE43E953B}" type="parTrans" cxnId="{6450D501-0270-4FE9-AA27-38FBD0C3672D}">
      <dgm:prSet/>
      <dgm:spPr/>
      <dgm:t>
        <a:bodyPr/>
        <a:lstStyle/>
        <a:p>
          <a:endParaRPr lang="en-GB"/>
        </a:p>
      </dgm:t>
    </dgm:pt>
    <dgm:pt modelId="{FF67F9F1-364F-400A-B159-BB80C71E4AD9}" type="sibTrans" cxnId="{6450D501-0270-4FE9-AA27-38FBD0C3672D}">
      <dgm:prSet/>
      <dgm:spPr/>
      <dgm:t>
        <a:bodyPr/>
        <a:lstStyle/>
        <a:p>
          <a:endParaRPr lang="en-GB"/>
        </a:p>
      </dgm:t>
    </dgm:pt>
    <dgm:pt modelId="{7D3D6951-0BCA-496D-8A7A-1F20C3022F48}">
      <dgm:prSet/>
      <dgm:spPr/>
      <dgm:t>
        <a:bodyPr/>
        <a:lstStyle/>
        <a:p>
          <a:r>
            <a:rPr lang="en-GB" dirty="0"/>
            <a:t>Not on diuretic </a:t>
          </a:r>
        </a:p>
        <a:p>
          <a:r>
            <a:rPr lang="en-GB" dirty="0"/>
            <a:t>Still on Atenolol</a:t>
          </a:r>
        </a:p>
      </dgm:t>
    </dgm:pt>
    <dgm:pt modelId="{4B96B525-90B4-45BA-B599-D18F14574387}" type="parTrans" cxnId="{6FC6B7D4-ED9A-4CBB-A28E-D849FB052178}">
      <dgm:prSet/>
      <dgm:spPr/>
      <dgm:t>
        <a:bodyPr/>
        <a:lstStyle/>
        <a:p>
          <a:endParaRPr lang="en-GB"/>
        </a:p>
      </dgm:t>
    </dgm:pt>
    <dgm:pt modelId="{2985878E-3258-4D89-8296-E539FEB169B4}" type="sibTrans" cxnId="{6FC6B7D4-ED9A-4CBB-A28E-D849FB052178}">
      <dgm:prSet/>
      <dgm:spPr/>
      <dgm:t>
        <a:bodyPr/>
        <a:lstStyle/>
        <a:p>
          <a:endParaRPr lang="en-GB"/>
        </a:p>
      </dgm:t>
    </dgm:pt>
    <dgm:pt modelId="{0A5E37CB-E47D-41FF-8475-D8754FB5BBF3}" type="pres">
      <dgm:prSet presAssocID="{C79444B5-CAE4-44BF-BC22-8AE8E470EF77}" presName="list" presStyleCnt="0">
        <dgm:presLayoutVars>
          <dgm:dir/>
          <dgm:animLvl val="lvl"/>
        </dgm:presLayoutVars>
      </dgm:prSet>
      <dgm:spPr/>
    </dgm:pt>
    <dgm:pt modelId="{4DF511EF-A3BF-432E-9561-E8A76C9D6B63}" type="pres">
      <dgm:prSet presAssocID="{2CA06F4B-669C-4552-A380-D1B10F693B12}" presName="posSpace" presStyleCnt="0"/>
      <dgm:spPr/>
    </dgm:pt>
    <dgm:pt modelId="{4018798B-626F-4976-9065-793D21A138CE}" type="pres">
      <dgm:prSet presAssocID="{2CA06F4B-669C-4552-A380-D1B10F693B12}" presName="vertFlow" presStyleCnt="0"/>
      <dgm:spPr/>
    </dgm:pt>
    <dgm:pt modelId="{46F77864-E4FD-4005-87D2-6E847C30DCF2}" type="pres">
      <dgm:prSet presAssocID="{2CA06F4B-669C-4552-A380-D1B10F693B12}" presName="topSpace" presStyleCnt="0"/>
      <dgm:spPr/>
    </dgm:pt>
    <dgm:pt modelId="{4A80F526-9232-498E-822D-C482150E44E0}" type="pres">
      <dgm:prSet presAssocID="{2CA06F4B-669C-4552-A380-D1B10F693B12}" presName="firstComp" presStyleCnt="0"/>
      <dgm:spPr/>
    </dgm:pt>
    <dgm:pt modelId="{BC5FEDC6-427C-4B9C-96D7-B65953F4F16A}" type="pres">
      <dgm:prSet presAssocID="{2CA06F4B-669C-4552-A380-D1B10F693B12}" presName="firstChild" presStyleLbl="bgAccFollowNode1" presStyleIdx="0" presStyleCnt="2"/>
      <dgm:spPr/>
    </dgm:pt>
    <dgm:pt modelId="{E661D946-CE52-4C64-836C-DE5D4337DD2D}" type="pres">
      <dgm:prSet presAssocID="{2CA06F4B-669C-4552-A380-D1B10F693B12}" presName="firstChildTx" presStyleLbl="bgAccFollowNode1" presStyleIdx="0" presStyleCnt="2">
        <dgm:presLayoutVars>
          <dgm:bulletEnabled val="1"/>
        </dgm:presLayoutVars>
      </dgm:prSet>
      <dgm:spPr/>
    </dgm:pt>
    <dgm:pt modelId="{39B0FF0F-931D-4CA7-9F55-61A7D96A91E9}" type="pres">
      <dgm:prSet presAssocID="{2CA06F4B-669C-4552-A380-D1B10F693B12}" presName="negSpace" presStyleCnt="0"/>
      <dgm:spPr/>
    </dgm:pt>
    <dgm:pt modelId="{59483EB8-979F-484D-B82B-9A9B9958B50A}" type="pres">
      <dgm:prSet presAssocID="{2CA06F4B-669C-4552-A380-D1B10F693B12}" presName="circle" presStyleLbl="node1" presStyleIdx="0" presStyleCnt="2"/>
      <dgm:spPr/>
    </dgm:pt>
    <dgm:pt modelId="{E042CEA3-AB80-4161-A85D-514311DAB821}" type="pres">
      <dgm:prSet presAssocID="{02C6664F-9BDA-40A5-8CCC-09E2C8508933}" presName="transSpace" presStyleCnt="0"/>
      <dgm:spPr/>
    </dgm:pt>
    <dgm:pt modelId="{A1A1CAD1-B736-4E64-854E-D076EFABC88E}" type="pres">
      <dgm:prSet presAssocID="{3BA74639-A7FB-45E4-8887-0E32144ACD0B}" presName="posSpace" presStyleCnt="0"/>
      <dgm:spPr/>
    </dgm:pt>
    <dgm:pt modelId="{5880DFB2-8046-4B25-AC98-49A6B2F9CA32}" type="pres">
      <dgm:prSet presAssocID="{3BA74639-A7FB-45E4-8887-0E32144ACD0B}" presName="vertFlow" presStyleCnt="0"/>
      <dgm:spPr/>
    </dgm:pt>
    <dgm:pt modelId="{1A2E43C3-0813-4903-8F75-055D4DA96A07}" type="pres">
      <dgm:prSet presAssocID="{3BA74639-A7FB-45E4-8887-0E32144ACD0B}" presName="topSpace" presStyleCnt="0"/>
      <dgm:spPr/>
    </dgm:pt>
    <dgm:pt modelId="{1D0988D4-713C-42A2-98F8-FFD619DE20CD}" type="pres">
      <dgm:prSet presAssocID="{3BA74639-A7FB-45E4-8887-0E32144ACD0B}" presName="firstComp" presStyleCnt="0"/>
      <dgm:spPr/>
    </dgm:pt>
    <dgm:pt modelId="{7163B16F-26C0-4ED5-884E-BA0164FFD800}" type="pres">
      <dgm:prSet presAssocID="{3BA74639-A7FB-45E4-8887-0E32144ACD0B}" presName="firstChild" presStyleLbl="bgAccFollowNode1" presStyleIdx="1" presStyleCnt="2"/>
      <dgm:spPr/>
    </dgm:pt>
    <dgm:pt modelId="{34ABF112-9D42-4C23-BC7A-F323C10BADAA}" type="pres">
      <dgm:prSet presAssocID="{3BA74639-A7FB-45E4-8887-0E32144ACD0B}" presName="firstChildTx" presStyleLbl="bgAccFollowNode1" presStyleIdx="1" presStyleCnt="2">
        <dgm:presLayoutVars>
          <dgm:bulletEnabled val="1"/>
        </dgm:presLayoutVars>
      </dgm:prSet>
      <dgm:spPr/>
    </dgm:pt>
    <dgm:pt modelId="{BE95E499-1289-4B1D-9F73-5C5C18ADB836}" type="pres">
      <dgm:prSet presAssocID="{3BA74639-A7FB-45E4-8887-0E32144ACD0B}" presName="negSpace" presStyleCnt="0"/>
      <dgm:spPr/>
    </dgm:pt>
    <dgm:pt modelId="{16FDE07C-40C2-410A-96E1-43FB55F3C888}" type="pres">
      <dgm:prSet presAssocID="{3BA74639-A7FB-45E4-8887-0E32144ACD0B}" presName="circle" presStyleLbl="node1" presStyleIdx="1" presStyleCnt="2" custLinFactNeighborX="-818"/>
      <dgm:spPr/>
    </dgm:pt>
  </dgm:ptLst>
  <dgm:cxnLst>
    <dgm:cxn modelId="{6450D501-0270-4FE9-AA27-38FBD0C3672D}" srcId="{C79444B5-CAE4-44BF-BC22-8AE8E470EF77}" destId="{3BA74639-A7FB-45E4-8887-0E32144ACD0B}" srcOrd="1" destOrd="0" parTransId="{10EB4522-ED3B-49DB-8AE3-A8ECE43E953B}" sibTransId="{FF67F9F1-364F-400A-B159-BB80C71E4AD9}"/>
    <dgm:cxn modelId="{917D3416-40FB-43A1-9F89-83D6E621ACD1}" type="presOf" srcId="{7D3D6951-0BCA-496D-8A7A-1F20C3022F48}" destId="{7163B16F-26C0-4ED5-884E-BA0164FFD800}" srcOrd="0" destOrd="0" presId="urn:microsoft.com/office/officeart/2005/8/layout/hList9"/>
    <dgm:cxn modelId="{D84B5220-0DE1-427F-88D6-D68B96BFDA95}" type="presOf" srcId="{3C87FB80-4544-4C33-B609-AC7F543B8EEE}" destId="{BC5FEDC6-427C-4B9C-96D7-B65953F4F16A}" srcOrd="0" destOrd="0" presId="urn:microsoft.com/office/officeart/2005/8/layout/hList9"/>
    <dgm:cxn modelId="{9B250D35-AC9B-4F0B-9A48-B179B2443023}" type="presOf" srcId="{7D3D6951-0BCA-496D-8A7A-1F20C3022F48}" destId="{34ABF112-9D42-4C23-BC7A-F323C10BADAA}" srcOrd="1" destOrd="0" presId="urn:microsoft.com/office/officeart/2005/8/layout/hList9"/>
    <dgm:cxn modelId="{BC20915D-5E22-4615-A16C-6A195BAEB3F1}" srcId="{2CA06F4B-669C-4552-A380-D1B10F693B12}" destId="{3C87FB80-4544-4C33-B609-AC7F543B8EEE}" srcOrd="0" destOrd="0" parTransId="{2A82585F-4CFA-4A40-A2AF-FDBD93F3CC45}" sibTransId="{2612325A-B0A2-46EA-8932-157EC4793F72}"/>
    <dgm:cxn modelId="{41302045-4DF6-4C13-8398-283C7E1C266E}" type="presOf" srcId="{3C87FB80-4544-4C33-B609-AC7F543B8EEE}" destId="{E661D946-CE52-4C64-836C-DE5D4337DD2D}" srcOrd="1" destOrd="0" presId="urn:microsoft.com/office/officeart/2005/8/layout/hList9"/>
    <dgm:cxn modelId="{7D854A4C-31E0-42E5-8299-C66446C495BF}" type="presOf" srcId="{3BA74639-A7FB-45E4-8887-0E32144ACD0B}" destId="{16FDE07C-40C2-410A-96E1-43FB55F3C888}" srcOrd="0" destOrd="0" presId="urn:microsoft.com/office/officeart/2005/8/layout/hList9"/>
    <dgm:cxn modelId="{11ADEB53-8CB3-48FF-9A36-DFD1C84526AE}" type="presOf" srcId="{C79444B5-CAE4-44BF-BC22-8AE8E470EF77}" destId="{0A5E37CB-E47D-41FF-8475-D8754FB5BBF3}" srcOrd="0" destOrd="0" presId="urn:microsoft.com/office/officeart/2005/8/layout/hList9"/>
    <dgm:cxn modelId="{BF4790A1-C8C6-4FA3-BEE8-272ED7F26CE6}" type="presOf" srcId="{2CA06F4B-669C-4552-A380-D1B10F693B12}" destId="{59483EB8-979F-484D-B82B-9A9B9958B50A}" srcOrd="0" destOrd="0" presId="urn:microsoft.com/office/officeart/2005/8/layout/hList9"/>
    <dgm:cxn modelId="{6FC6B7D4-ED9A-4CBB-A28E-D849FB052178}" srcId="{3BA74639-A7FB-45E4-8887-0E32144ACD0B}" destId="{7D3D6951-0BCA-496D-8A7A-1F20C3022F48}" srcOrd="0" destOrd="0" parTransId="{4B96B525-90B4-45BA-B599-D18F14574387}" sibTransId="{2985878E-3258-4D89-8296-E539FEB169B4}"/>
    <dgm:cxn modelId="{5BB4F1F5-CED9-4690-973F-8072D5BAD695}" srcId="{C79444B5-CAE4-44BF-BC22-8AE8E470EF77}" destId="{2CA06F4B-669C-4552-A380-D1B10F693B12}" srcOrd="0" destOrd="0" parTransId="{AD2E01C2-67FF-433E-80F5-337125A01E31}" sibTransId="{02C6664F-9BDA-40A5-8CCC-09E2C8508933}"/>
    <dgm:cxn modelId="{0963DDC4-A57B-4CC1-8CF9-1EB22D488842}" type="presParOf" srcId="{0A5E37CB-E47D-41FF-8475-D8754FB5BBF3}" destId="{4DF511EF-A3BF-432E-9561-E8A76C9D6B63}" srcOrd="0" destOrd="0" presId="urn:microsoft.com/office/officeart/2005/8/layout/hList9"/>
    <dgm:cxn modelId="{8C893483-86F7-44E9-A7E3-62BEB1E64C0C}" type="presParOf" srcId="{0A5E37CB-E47D-41FF-8475-D8754FB5BBF3}" destId="{4018798B-626F-4976-9065-793D21A138CE}" srcOrd="1" destOrd="0" presId="urn:microsoft.com/office/officeart/2005/8/layout/hList9"/>
    <dgm:cxn modelId="{422AB49C-55C7-48B9-9FB9-AAE4D588C3A1}" type="presParOf" srcId="{4018798B-626F-4976-9065-793D21A138CE}" destId="{46F77864-E4FD-4005-87D2-6E847C30DCF2}" srcOrd="0" destOrd="0" presId="urn:microsoft.com/office/officeart/2005/8/layout/hList9"/>
    <dgm:cxn modelId="{5EFB9AD5-040E-4166-A331-66E854FBB376}" type="presParOf" srcId="{4018798B-626F-4976-9065-793D21A138CE}" destId="{4A80F526-9232-498E-822D-C482150E44E0}" srcOrd="1" destOrd="0" presId="urn:microsoft.com/office/officeart/2005/8/layout/hList9"/>
    <dgm:cxn modelId="{17A1A046-3A05-4245-B039-CECB257703DF}" type="presParOf" srcId="{4A80F526-9232-498E-822D-C482150E44E0}" destId="{BC5FEDC6-427C-4B9C-96D7-B65953F4F16A}" srcOrd="0" destOrd="0" presId="urn:microsoft.com/office/officeart/2005/8/layout/hList9"/>
    <dgm:cxn modelId="{2628442C-4A39-4159-90E2-4732C9E9DC62}" type="presParOf" srcId="{4A80F526-9232-498E-822D-C482150E44E0}" destId="{E661D946-CE52-4C64-836C-DE5D4337DD2D}" srcOrd="1" destOrd="0" presId="urn:microsoft.com/office/officeart/2005/8/layout/hList9"/>
    <dgm:cxn modelId="{3C5CC7AE-F18E-416F-BAD1-7F10BCEE488A}" type="presParOf" srcId="{0A5E37CB-E47D-41FF-8475-D8754FB5BBF3}" destId="{39B0FF0F-931D-4CA7-9F55-61A7D96A91E9}" srcOrd="2" destOrd="0" presId="urn:microsoft.com/office/officeart/2005/8/layout/hList9"/>
    <dgm:cxn modelId="{B7693859-769F-42D4-9084-262E49AA84F8}" type="presParOf" srcId="{0A5E37CB-E47D-41FF-8475-D8754FB5BBF3}" destId="{59483EB8-979F-484D-B82B-9A9B9958B50A}" srcOrd="3" destOrd="0" presId="urn:microsoft.com/office/officeart/2005/8/layout/hList9"/>
    <dgm:cxn modelId="{D2225B71-B61E-44A2-8771-88139955EF6A}" type="presParOf" srcId="{0A5E37CB-E47D-41FF-8475-D8754FB5BBF3}" destId="{E042CEA3-AB80-4161-A85D-514311DAB821}" srcOrd="4" destOrd="0" presId="urn:microsoft.com/office/officeart/2005/8/layout/hList9"/>
    <dgm:cxn modelId="{8745CE81-CDFA-45E6-81F3-C6F0D8155039}" type="presParOf" srcId="{0A5E37CB-E47D-41FF-8475-D8754FB5BBF3}" destId="{A1A1CAD1-B736-4E64-854E-D076EFABC88E}" srcOrd="5" destOrd="0" presId="urn:microsoft.com/office/officeart/2005/8/layout/hList9"/>
    <dgm:cxn modelId="{DB441158-D51C-4B04-8CC7-9AB1F46AB0AE}" type="presParOf" srcId="{0A5E37CB-E47D-41FF-8475-D8754FB5BBF3}" destId="{5880DFB2-8046-4B25-AC98-49A6B2F9CA32}" srcOrd="6" destOrd="0" presId="urn:microsoft.com/office/officeart/2005/8/layout/hList9"/>
    <dgm:cxn modelId="{FE1A06AE-0611-4C2A-9E28-793DB6092357}" type="presParOf" srcId="{5880DFB2-8046-4B25-AC98-49A6B2F9CA32}" destId="{1A2E43C3-0813-4903-8F75-055D4DA96A07}" srcOrd="0" destOrd="0" presId="urn:microsoft.com/office/officeart/2005/8/layout/hList9"/>
    <dgm:cxn modelId="{40C88D96-2A0F-48F2-8BFC-AFCE86B2F9CF}" type="presParOf" srcId="{5880DFB2-8046-4B25-AC98-49A6B2F9CA32}" destId="{1D0988D4-713C-42A2-98F8-FFD619DE20CD}" srcOrd="1" destOrd="0" presId="urn:microsoft.com/office/officeart/2005/8/layout/hList9"/>
    <dgm:cxn modelId="{A13A192A-8711-4F5B-A9AB-FB56972CDF1A}" type="presParOf" srcId="{1D0988D4-713C-42A2-98F8-FFD619DE20CD}" destId="{7163B16F-26C0-4ED5-884E-BA0164FFD800}" srcOrd="0" destOrd="0" presId="urn:microsoft.com/office/officeart/2005/8/layout/hList9"/>
    <dgm:cxn modelId="{8994EC1A-2853-4C8A-9725-9FD581644AF6}" type="presParOf" srcId="{1D0988D4-713C-42A2-98F8-FFD619DE20CD}" destId="{34ABF112-9D42-4C23-BC7A-F323C10BADAA}" srcOrd="1" destOrd="0" presId="urn:microsoft.com/office/officeart/2005/8/layout/hList9"/>
    <dgm:cxn modelId="{67791582-EC18-44F4-A366-4534E76BEB42}" type="presParOf" srcId="{0A5E37CB-E47D-41FF-8475-D8754FB5BBF3}" destId="{BE95E499-1289-4B1D-9F73-5C5C18ADB836}" srcOrd="7" destOrd="0" presId="urn:microsoft.com/office/officeart/2005/8/layout/hList9"/>
    <dgm:cxn modelId="{10D2EE3A-4CCF-4E3E-B138-AF52252524E8}" type="presParOf" srcId="{0A5E37CB-E47D-41FF-8475-D8754FB5BBF3}" destId="{16FDE07C-40C2-410A-96E1-43FB55F3C888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79444B5-CAE4-44BF-BC22-8AE8E470EF77}" type="doc">
      <dgm:prSet loTypeId="urn:microsoft.com/office/officeart/2005/8/layout/hList9" loCatId="list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2CA06F4B-669C-4552-A380-D1B10F693B12}">
      <dgm:prSet phldrT="[Text]"/>
      <dgm:spPr/>
      <dgm:t>
        <a:bodyPr/>
        <a:lstStyle/>
        <a:p>
          <a:r>
            <a:rPr lang="en-GB" dirty="0"/>
            <a:t>? </a:t>
          </a:r>
        </a:p>
        <a:p>
          <a:r>
            <a:rPr lang="en-GB" dirty="0"/>
            <a:t>Appropriate </a:t>
          </a:r>
        </a:p>
      </dgm:t>
    </dgm:pt>
    <dgm:pt modelId="{AD2E01C2-67FF-433E-80F5-337125A01E31}" type="parTrans" cxnId="{5BB4F1F5-CED9-4690-973F-8072D5BAD695}">
      <dgm:prSet/>
      <dgm:spPr/>
      <dgm:t>
        <a:bodyPr/>
        <a:lstStyle/>
        <a:p>
          <a:endParaRPr lang="en-GB"/>
        </a:p>
      </dgm:t>
    </dgm:pt>
    <dgm:pt modelId="{02C6664F-9BDA-40A5-8CCC-09E2C8508933}" type="sibTrans" cxnId="{5BB4F1F5-CED9-4690-973F-8072D5BAD695}">
      <dgm:prSet/>
      <dgm:spPr/>
      <dgm:t>
        <a:bodyPr/>
        <a:lstStyle/>
        <a:p>
          <a:endParaRPr lang="en-GB"/>
        </a:p>
      </dgm:t>
    </dgm:pt>
    <dgm:pt modelId="{3C87FB80-4544-4C33-B609-AC7F543B8EEE}">
      <dgm:prSet/>
      <dgm:spPr/>
      <dgm:t>
        <a:bodyPr/>
        <a:lstStyle/>
        <a:p>
          <a:r>
            <a:rPr lang="en-GB" dirty="0"/>
            <a:t>PD treatment, some of the IHD treatment, COPD Rx, thyroxine</a:t>
          </a:r>
        </a:p>
      </dgm:t>
    </dgm:pt>
    <dgm:pt modelId="{2A82585F-4CFA-4A40-A2AF-FDBD93F3CC45}" type="parTrans" cxnId="{BC20915D-5E22-4615-A16C-6A195BAEB3F1}">
      <dgm:prSet/>
      <dgm:spPr/>
      <dgm:t>
        <a:bodyPr/>
        <a:lstStyle/>
        <a:p>
          <a:endParaRPr lang="en-GB"/>
        </a:p>
      </dgm:t>
    </dgm:pt>
    <dgm:pt modelId="{2612325A-B0A2-46EA-8932-157EC4793F72}" type="sibTrans" cxnId="{BC20915D-5E22-4615-A16C-6A195BAEB3F1}">
      <dgm:prSet/>
      <dgm:spPr/>
      <dgm:t>
        <a:bodyPr/>
        <a:lstStyle/>
        <a:p>
          <a:endParaRPr lang="en-GB"/>
        </a:p>
      </dgm:t>
    </dgm:pt>
    <dgm:pt modelId="{3BA74639-A7FB-45E4-8887-0E32144ACD0B}">
      <dgm:prSet/>
      <dgm:spPr/>
      <dgm:t>
        <a:bodyPr/>
        <a:lstStyle/>
        <a:p>
          <a:r>
            <a:rPr lang="en-GB" dirty="0"/>
            <a:t>? Inappropriate</a:t>
          </a:r>
        </a:p>
      </dgm:t>
    </dgm:pt>
    <dgm:pt modelId="{10EB4522-ED3B-49DB-8AE3-A8ECE43E953B}" type="parTrans" cxnId="{6450D501-0270-4FE9-AA27-38FBD0C3672D}">
      <dgm:prSet/>
      <dgm:spPr/>
      <dgm:t>
        <a:bodyPr/>
        <a:lstStyle/>
        <a:p>
          <a:endParaRPr lang="en-GB"/>
        </a:p>
      </dgm:t>
    </dgm:pt>
    <dgm:pt modelId="{FF67F9F1-364F-400A-B159-BB80C71E4AD9}" type="sibTrans" cxnId="{6450D501-0270-4FE9-AA27-38FBD0C3672D}">
      <dgm:prSet/>
      <dgm:spPr/>
      <dgm:t>
        <a:bodyPr/>
        <a:lstStyle/>
        <a:p>
          <a:endParaRPr lang="en-GB"/>
        </a:p>
      </dgm:t>
    </dgm:pt>
    <dgm:pt modelId="{7D3D6951-0BCA-496D-8A7A-1F20C3022F48}">
      <dgm:prSet/>
      <dgm:spPr/>
      <dgm:t>
        <a:bodyPr/>
        <a:lstStyle/>
        <a:p>
          <a:r>
            <a:rPr lang="en-GB" dirty="0" err="1"/>
            <a:t>Betahistine</a:t>
          </a:r>
          <a:r>
            <a:rPr lang="en-GB" dirty="0"/>
            <a:t>, statin, quinine</a:t>
          </a:r>
        </a:p>
      </dgm:t>
    </dgm:pt>
    <dgm:pt modelId="{4B96B525-90B4-45BA-B599-D18F14574387}" type="parTrans" cxnId="{6FC6B7D4-ED9A-4CBB-A28E-D849FB052178}">
      <dgm:prSet/>
      <dgm:spPr/>
      <dgm:t>
        <a:bodyPr/>
        <a:lstStyle/>
        <a:p>
          <a:endParaRPr lang="en-GB"/>
        </a:p>
      </dgm:t>
    </dgm:pt>
    <dgm:pt modelId="{2985878E-3258-4D89-8296-E539FEB169B4}" type="sibTrans" cxnId="{6FC6B7D4-ED9A-4CBB-A28E-D849FB052178}">
      <dgm:prSet/>
      <dgm:spPr/>
      <dgm:t>
        <a:bodyPr/>
        <a:lstStyle/>
        <a:p>
          <a:endParaRPr lang="en-GB"/>
        </a:p>
      </dgm:t>
    </dgm:pt>
    <dgm:pt modelId="{0A5E37CB-E47D-41FF-8475-D8754FB5BBF3}" type="pres">
      <dgm:prSet presAssocID="{C79444B5-CAE4-44BF-BC22-8AE8E470EF77}" presName="list" presStyleCnt="0">
        <dgm:presLayoutVars>
          <dgm:dir/>
          <dgm:animLvl val="lvl"/>
        </dgm:presLayoutVars>
      </dgm:prSet>
      <dgm:spPr/>
    </dgm:pt>
    <dgm:pt modelId="{4DF511EF-A3BF-432E-9561-E8A76C9D6B63}" type="pres">
      <dgm:prSet presAssocID="{2CA06F4B-669C-4552-A380-D1B10F693B12}" presName="posSpace" presStyleCnt="0"/>
      <dgm:spPr/>
    </dgm:pt>
    <dgm:pt modelId="{4018798B-626F-4976-9065-793D21A138CE}" type="pres">
      <dgm:prSet presAssocID="{2CA06F4B-669C-4552-A380-D1B10F693B12}" presName="vertFlow" presStyleCnt="0"/>
      <dgm:spPr/>
    </dgm:pt>
    <dgm:pt modelId="{46F77864-E4FD-4005-87D2-6E847C30DCF2}" type="pres">
      <dgm:prSet presAssocID="{2CA06F4B-669C-4552-A380-D1B10F693B12}" presName="topSpace" presStyleCnt="0"/>
      <dgm:spPr/>
    </dgm:pt>
    <dgm:pt modelId="{4A80F526-9232-498E-822D-C482150E44E0}" type="pres">
      <dgm:prSet presAssocID="{2CA06F4B-669C-4552-A380-D1B10F693B12}" presName="firstComp" presStyleCnt="0"/>
      <dgm:spPr/>
    </dgm:pt>
    <dgm:pt modelId="{BC5FEDC6-427C-4B9C-96D7-B65953F4F16A}" type="pres">
      <dgm:prSet presAssocID="{2CA06F4B-669C-4552-A380-D1B10F693B12}" presName="firstChild" presStyleLbl="bgAccFollowNode1" presStyleIdx="0" presStyleCnt="2"/>
      <dgm:spPr/>
    </dgm:pt>
    <dgm:pt modelId="{E661D946-CE52-4C64-836C-DE5D4337DD2D}" type="pres">
      <dgm:prSet presAssocID="{2CA06F4B-669C-4552-A380-D1B10F693B12}" presName="firstChildTx" presStyleLbl="bgAccFollowNode1" presStyleIdx="0" presStyleCnt="2">
        <dgm:presLayoutVars>
          <dgm:bulletEnabled val="1"/>
        </dgm:presLayoutVars>
      </dgm:prSet>
      <dgm:spPr/>
    </dgm:pt>
    <dgm:pt modelId="{39B0FF0F-931D-4CA7-9F55-61A7D96A91E9}" type="pres">
      <dgm:prSet presAssocID="{2CA06F4B-669C-4552-A380-D1B10F693B12}" presName="negSpace" presStyleCnt="0"/>
      <dgm:spPr/>
    </dgm:pt>
    <dgm:pt modelId="{59483EB8-979F-484D-B82B-9A9B9958B50A}" type="pres">
      <dgm:prSet presAssocID="{2CA06F4B-669C-4552-A380-D1B10F693B12}" presName="circle" presStyleLbl="node1" presStyleIdx="0" presStyleCnt="2"/>
      <dgm:spPr/>
    </dgm:pt>
    <dgm:pt modelId="{E042CEA3-AB80-4161-A85D-514311DAB821}" type="pres">
      <dgm:prSet presAssocID="{02C6664F-9BDA-40A5-8CCC-09E2C8508933}" presName="transSpace" presStyleCnt="0"/>
      <dgm:spPr/>
    </dgm:pt>
    <dgm:pt modelId="{A1A1CAD1-B736-4E64-854E-D076EFABC88E}" type="pres">
      <dgm:prSet presAssocID="{3BA74639-A7FB-45E4-8887-0E32144ACD0B}" presName="posSpace" presStyleCnt="0"/>
      <dgm:spPr/>
    </dgm:pt>
    <dgm:pt modelId="{5880DFB2-8046-4B25-AC98-49A6B2F9CA32}" type="pres">
      <dgm:prSet presAssocID="{3BA74639-A7FB-45E4-8887-0E32144ACD0B}" presName="vertFlow" presStyleCnt="0"/>
      <dgm:spPr/>
    </dgm:pt>
    <dgm:pt modelId="{1A2E43C3-0813-4903-8F75-055D4DA96A07}" type="pres">
      <dgm:prSet presAssocID="{3BA74639-A7FB-45E4-8887-0E32144ACD0B}" presName="topSpace" presStyleCnt="0"/>
      <dgm:spPr/>
    </dgm:pt>
    <dgm:pt modelId="{1D0988D4-713C-42A2-98F8-FFD619DE20CD}" type="pres">
      <dgm:prSet presAssocID="{3BA74639-A7FB-45E4-8887-0E32144ACD0B}" presName="firstComp" presStyleCnt="0"/>
      <dgm:spPr/>
    </dgm:pt>
    <dgm:pt modelId="{7163B16F-26C0-4ED5-884E-BA0164FFD800}" type="pres">
      <dgm:prSet presAssocID="{3BA74639-A7FB-45E4-8887-0E32144ACD0B}" presName="firstChild" presStyleLbl="bgAccFollowNode1" presStyleIdx="1" presStyleCnt="2"/>
      <dgm:spPr/>
    </dgm:pt>
    <dgm:pt modelId="{34ABF112-9D42-4C23-BC7A-F323C10BADAA}" type="pres">
      <dgm:prSet presAssocID="{3BA74639-A7FB-45E4-8887-0E32144ACD0B}" presName="firstChildTx" presStyleLbl="bgAccFollowNode1" presStyleIdx="1" presStyleCnt="2">
        <dgm:presLayoutVars>
          <dgm:bulletEnabled val="1"/>
        </dgm:presLayoutVars>
      </dgm:prSet>
      <dgm:spPr/>
    </dgm:pt>
    <dgm:pt modelId="{BE95E499-1289-4B1D-9F73-5C5C18ADB836}" type="pres">
      <dgm:prSet presAssocID="{3BA74639-A7FB-45E4-8887-0E32144ACD0B}" presName="negSpace" presStyleCnt="0"/>
      <dgm:spPr/>
    </dgm:pt>
    <dgm:pt modelId="{16FDE07C-40C2-410A-96E1-43FB55F3C888}" type="pres">
      <dgm:prSet presAssocID="{3BA74639-A7FB-45E4-8887-0E32144ACD0B}" presName="circle" presStyleLbl="node1" presStyleIdx="1" presStyleCnt="2" custLinFactNeighborX="-818"/>
      <dgm:spPr/>
    </dgm:pt>
  </dgm:ptLst>
  <dgm:cxnLst>
    <dgm:cxn modelId="{6450D501-0270-4FE9-AA27-38FBD0C3672D}" srcId="{C79444B5-CAE4-44BF-BC22-8AE8E470EF77}" destId="{3BA74639-A7FB-45E4-8887-0E32144ACD0B}" srcOrd="1" destOrd="0" parTransId="{10EB4522-ED3B-49DB-8AE3-A8ECE43E953B}" sibTransId="{FF67F9F1-364F-400A-B159-BB80C71E4AD9}"/>
    <dgm:cxn modelId="{917D3416-40FB-43A1-9F89-83D6E621ACD1}" type="presOf" srcId="{7D3D6951-0BCA-496D-8A7A-1F20C3022F48}" destId="{7163B16F-26C0-4ED5-884E-BA0164FFD800}" srcOrd="0" destOrd="0" presId="urn:microsoft.com/office/officeart/2005/8/layout/hList9"/>
    <dgm:cxn modelId="{D84B5220-0DE1-427F-88D6-D68B96BFDA95}" type="presOf" srcId="{3C87FB80-4544-4C33-B609-AC7F543B8EEE}" destId="{BC5FEDC6-427C-4B9C-96D7-B65953F4F16A}" srcOrd="0" destOrd="0" presId="urn:microsoft.com/office/officeart/2005/8/layout/hList9"/>
    <dgm:cxn modelId="{9B250D35-AC9B-4F0B-9A48-B179B2443023}" type="presOf" srcId="{7D3D6951-0BCA-496D-8A7A-1F20C3022F48}" destId="{34ABF112-9D42-4C23-BC7A-F323C10BADAA}" srcOrd="1" destOrd="0" presId="urn:microsoft.com/office/officeart/2005/8/layout/hList9"/>
    <dgm:cxn modelId="{BC20915D-5E22-4615-A16C-6A195BAEB3F1}" srcId="{2CA06F4B-669C-4552-A380-D1B10F693B12}" destId="{3C87FB80-4544-4C33-B609-AC7F543B8EEE}" srcOrd="0" destOrd="0" parTransId="{2A82585F-4CFA-4A40-A2AF-FDBD93F3CC45}" sibTransId="{2612325A-B0A2-46EA-8932-157EC4793F72}"/>
    <dgm:cxn modelId="{41302045-4DF6-4C13-8398-283C7E1C266E}" type="presOf" srcId="{3C87FB80-4544-4C33-B609-AC7F543B8EEE}" destId="{E661D946-CE52-4C64-836C-DE5D4337DD2D}" srcOrd="1" destOrd="0" presId="urn:microsoft.com/office/officeart/2005/8/layout/hList9"/>
    <dgm:cxn modelId="{7D854A4C-31E0-42E5-8299-C66446C495BF}" type="presOf" srcId="{3BA74639-A7FB-45E4-8887-0E32144ACD0B}" destId="{16FDE07C-40C2-410A-96E1-43FB55F3C888}" srcOrd="0" destOrd="0" presId="urn:microsoft.com/office/officeart/2005/8/layout/hList9"/>
    <dgm:cxn modelId="{11ADEB53-8CB3-48FF-9A36-DFD1C84526AE}" type="presOf" srcId="{C79444B5-CAE4-44BF-BC22-8AE8E470EF77}" destId="{0A5E37CB-E47D-41FF-8475-D8754FB5BBF3}" srcOrd="0" destOrd="0" presId="urn:microsoft.com/office/officeart/2005/8/layout/hList9"/>
    <dgm:cxn modelId="{BF4790A1-C8C6-4FA3-BEE8-272ED7F26CE6}" type="presOf" srcId="{2CA06F4B-669C-4552-A380-D1B10F693B12}" destId="{59483EB8-979F-484D-B82B-9A9B9958B50A}" srcOrd="0" destOrd="0" presId="urn:microsoft.com/office/officeart/2005/8/layout/hList9"/>
    <dgm:cxn modelId="{6FC6B7D4-ED9A-4CBB-A28E-D849FB052178}" srcId="{3BA74639-A7FB-45E4-8887-0E32144ACD0B}" destId="{7D3D6951-0BCA-496D-8A7A-1F20C3022F48}" srcOrd="0" destOrd="0" parTransId="{4B96B525-90B4-45BA-B599-D18F14574387}" sibTransId="{2985878E-3258-4D89-8296-E539FEB169B4}"/>
    <dgm:cxn modelId="{5BB4F1F5-CED9-4690-973F-8072D5BAD695}" srcId="{C79444B5-CAE4-44BF-BC22-8AE8E470EF77}" destId="{2CA06F4B-669C-4552-A380-D1B10F693B12}" srcOrd="0" destOrd="0" parTransId="{AD2E01C2-67FF-433E-80F5-337125A01E31}" sibTransId="{02C6664F-9BDA-40A5-8CCC-09E2C8508933}"/>
    <dgm:cxn modelId="{0963DDC4-A57B-4CC1-8CF9-1EB22D488842}" type="presParOf" srcId="{0A5E37CB-E47D-41FF-8475-D8754FB5BBF3}" destId="{4DF511EF-A3BF-432E-9561-E8A76C9D6B63}" srcOrd="0" destOrd="0" presId="urn:microsoft.com/office/officeart/2005/8/layout/hList9"/>
    <dgm:cxn modelId="{8C893483-86F7-44E9-A7E3-62BEB1E64C0C}" type="presParOf" srcId="{0A5E37CB-E47D-41FF-8475-D8754FB5BBF3}" destId="{4018798B-626F-4976-9065-793D21A138CE}" srcOrd="1" destOrd="0" presId="urn:microsoft.com/office/officeart/2005/8/layout/hList9"/>
    <dgm:cxn modelId="{422AB49C-55C7-48B9-9FB9-AAE4D588C3A1}" type="presParOf" srcId="{4018798B-626F-4976-9065-793D21A138CE}" destId="{46F77864-E4FD-4005-87D2-6E847C30DCF2}" srcOrd="0" destOrd="0" presId="urn:microsoft.com/office/officeart/2005/8/layout/hList9"/>
    <dgm:cxn modelId="{5EFB9AD5-040E-4166-A331-66E854FBB376}" type="presParOf" srcId="{4018798B-626F-4976-9065-793D21A138CE}" destId="{4A80F526-9232-498E-822D-C482150E44E0}" srcOrd="1" destOrd="0" presId="urn:microsoft.com/office/officeart/2005/8/layout/hList9"/>
    <dgm:cxn modelId="{17A1A046-3A05-4245-B039-CECB257703DF}" type="presParOf" srcId="{4A80F526-9232-498E-822D-C482150E44E0}" destId="{BC5FEDC6-427C-4B9C-96D7-B65953F4F16A}" srcOrd="0" destOrd="0" presId="urn:microsoft.com/office/officeart/2005/8/layout/hList9"/>
    <dgm:cxn modelId="{2628442C-4A39-4159-90E2-4732C9E9DC62}" type="presParOf" srcId="{4A80F526-9232-498E-822D-C482150E44E0}" destId="{E661D946-CE52-4C64-836C-DE5D4337DD2D}" srcOrd="1" destOrd="0" presId="urn:microsoft.com/office/officeart/2005/8/layout/hList9"/>
    <dgm:cxn modelId="{3C5CC7AE-F18E-416F-BAD1-7F10BCEE488A}" type="presParOf" srcId="{0A5E37CB-E47D-41FF-8475-D8754FB5BBF3}" destId="{39B0FF0F-931D-4CA7-9F55-61A7D96A91E9}" srcOrd="2" destOrd="0" presId="urn:microsoft.com/office/officeart/2005/8/layout/hList9"/>
    <dgm:cxn modelId="{B7693859-769F-42D4-9084-262E49AA84F8}" type="presParOf" srcId="{0A5E37CB-E47D-41FF-8475-D8754FB5BBF3}" destId="{59483EB8-979F-484D-B82B-9A9B9958B50A}" srcOrd="3" destOrd="0" presId="urn:microsoft.com/office/officeart/2005/8/layout/hList9"/>
    <dgm:cxn modelId="{D2225B71-B61E-44A2-8771-88139955EF6A}" type="presParOf" srcId="{0A5E37CB-E47D-41FF-8475-D8754FB5BBF3}" destId="{E042CEA3-AB80-4161-A85D-514311DAB821}" srcOrd="4" destOrd="0" presId="urn:microsoft.com/office/officeart/2005/8/layout/hList9"/>
    <dgm:cxn modelId="{8745CE81-CDFA-45E6-81F3-C6F0D8155039}" type="presParOf" srcId="{0A5E37CB-E47D-41FF-8475-D8754FB5BBF3}" destId="{A1A1CAD1-B736-4E64-854E-D076EFABC88E}" srcOrd="5" destOrd="0" presId="urn:microsoft.com/office/officeart/2005/8/layout/hList9"/>
    <dgm:cxn modelId="{DB441158-D51C-4B04-8CC7-9AB1F46AB0AE}" type="presParOf" srcId="{0A5E37CB-E47D-41FF-8475-D8754FB5BBF3}" destId="{5880DFB2-8046-4B25-AC98-49A6B2F9CA32}" srcOrd="6" destOrd="0" presId="urn:microsoft.com/office/officeart/2005/8/layout/hList9"/>
    <dgm:cxn modelId="{FE1A06AE-0611-4C2A-9E28-793DB6092357}" type="presParOf" srcId="{5880DFB2-8046-4B25-AC98-49A6B2F9CA32}" destId="{1A2E43C3-0813-4903-8F75-055D4DA96A07}" srcOrd="0" destOrd="0" presId="urn:microsoft.com/office/officeart/2005/8/layout/hList9"/>
    <dgm:cxn modelId="{40C88D96-2A0F-48F2-8BFC-AFCE86B2F9CF}" type="presParOf" srcId="{5880DFB2-8046-4B25-AC98-49A6B2F9CA32}" destId="{1D0988D4-713C-42A2-98F8-FFD619DE20CD}" srcOrd="1" destOrd="0" presId="urn:microsoft.com/office/officeart/2005/8/layout/hList9"/>
    <dgm:cxn modelId="{A13A192A-8711-4F5B-A9AB-FB56972CDF1A}" type="presParOf" srcId="{1D0988D4-713C-42A2-98F8-FFD619DE20CD}" destId="{7163B16F-26C0-4ED5-884E-BA0164FFD800}" srcOrd="0" destOrd="0" presId="urn:microsoft.com/office/officeart/2005/8/layout/hList9"/>
    <dgm:cxn modelId="{8994EC1A-2853-4C8A-9725-9FD581644AF6}" type="presParOf" srcId="{1D0988D4-713C-42A2-98F8-FFD619DE20CD}" destId="{34ABF112-9D42-4C23-BC7A-F323C10BADAA}" srcOrd="1" destOrd="0" presId="urn:microsoft.com/office/officeart/2005/8/layout/hList9"/>
    <dgm:cxn modelId="{67791582-EC18-44F4-A366-4534E76BEB42}" type="presParOf" srcId="{0A5E37CB-E47D-41FF-8475-D8754FB5BBF3}" destId="{BE95E499-1289-4B1D-9F73-5C5C18ADB836}" srcOrd="7" destOrd="0" presId="urn:microsoft.com/office/officeart/2005/8/layout/hList9"/>
    <dgm:cxn modelId="{10D2EE3A-4CCF-4E3E-B138-AF52252524E8}" type="presParOf" srcId="{0A5E37CB-E47D-41FF-8475-D8754FB5BBF3}" destId="{16FDE07C-40C2-410A-96E1-43FB55F3C888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5D0D43-7F97-4391-A367-3EC6A56B1FA5}">
      <dsp:nvSpPr>
        <dsp:cNvPr id="0" name=""/>
        <dsp:cNvSpPr/>
      </dsp:nvSpPr>
      <dsp:spPr>
        <a:xfrm>
          <a:off x="971998" y="986758"/>
          <a:ext cx="1264088" cy="1264088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21A162-EA2E-4942-BE7C-782E54AC6739}">
      <dsp:nvSpPr>
        <dsp:cNvPr id="0" name=""/>
        <dsp:cNvSpPr/>
      </dsp:nvSpPr>
      <dsp:spPr>
        <a:xfrm>
          <a:off x="1241394" y="1256154"/>
          <a:ext cx="725296" cy="725296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EC868B-4997-4A19-8A1A-8C71A20A45D9}">
      <dsp:nvSpPr>
        <dsp:cNvPr id="0" name=""/>
        <dsp:cNvSpPr/>
      </dsp:nvSpPr>
      <dsp:spPr>
        <a:xfrm>
          <a:off x="567904" y="2644579"/>
          <a:ext cx="2072276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300" kern="1200"/>
            <a:t>Why does polypharmacy happen and the main issues / problems</a:t>
          </a:r>
          <a:endParaRPr lang="en-US" sz="1300" kern="1200"/>
        </a:p>
      </dsp:txBody>
      <dsp:txXfrm>
        <a:off x="567904" y="2644579"/>
        <a:ext cx="2072276" cy="720000"/>
      </dsp:txXfrm>
    </dsp:sp>
    <dsp:sp modelId="{62CA5134-F0CF-4E7B-8F27-229F88093565}">
      <dsp:nvSpPr>
        <dsp:cNvPr id="0" name=""/>
        <dsp:cNvSpPr/>
      </dsp:nvSpPr>
      <dsp:spPr>
        <a:xfrm>
          <a:off x="3406923" y="986758"/>
          <a:ext cx="1264088" cy="1264088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F1B8DE-820E-4B45-94EB-54D259AC4207}">
      <dsp:nvSpPr>
        <dsp:cNvPr id="0" name=""/>
        <dsp:cNvSpPr/>
      </dsp:nvSpPr>
      <dsp:spPr>
        <a:xfrm>
          <a:off x="3676319" y="1256154"/>
          <a:ext cx="725296" cy="725296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34D175-CE01-4CE2-BEE9-95F57BE4F370}">
      <dsp:nvSpPr>
        <dsp:cNvPr id="0" name=""/>
        <dsp:cNvSpPr/>
      </dsp:nvSpPr>
      <dsp:spPr>
        <a:xfrm>
          <a:off x="3002829" y="2644579"/>
          <a:ext cx="2072276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300" kern="1200"/>
            <a:t>Why older people are more affected</a:t>
          </a:r>
          <a:endParaRPr lang="en-US" sz="1300" kern="1200"/>
        </a:p>
      </dsp:txBody>
      <dsp:txXfrm>
        <a:off x="3002829" y="2644579"/>
        <a:ext cx="2072276" cy="720000"/>
      </dsp:txXfrm>
    </dsp:sp>
    <dsp:sp modelId="{FA2E7033-C625-428E-A030-742BD1683ACF}">
      <dsp:nvSpPr>
        <dsp:cNvPr id="0" name=""/>
        <dsp:cNvSpPr/>
      </dsp:nvSpPr>
      <dsp:spPr>
        <a:xfrm>
          <a:off x="5841849" y="986758"/>
          <a:ext cx="1264088" cy="1264088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56F3A9-B2D3-4BB7-9B8A-65611A65F4EC}">
      <dsp:nvSpPr>
        <dsp:cNvPr id="0" name=""/>
        <dsp:cNvSpPr/>
      </dsp:nvSpPr>
      <dsp:spPr>
        <a:xfrm>
          <a:off x="6111245" y="1256154"/>
          <a:ext cx="725296" cy="725296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69A08F-8BBE-400B-A972-971ACF9620C1}">
      <dsp:nvSpPr>
        <dsp:cNvPr id="0" name=""/>
        <dsp:cNvSpPr/>
      </dsp:nvSpPr>
      <dsp:spPr>
        <a:xfrm>
          <a:off x="5437755" y="2644579"/>
          <a:ext cx="2072276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300" kern="1200"/>
            <a:t>Some case examples</a:t>
          </a:r>
          <a:endParaRPr lang="en-US" sz="1300" kern="1200"/>
        </a:p>
      </dsp:txBody>
      <dsp:txXfrm>
        <a:off x="5437755" y="2644579"/>
        <a:ext cx="2072276" cy="720000"/>
      </dsp:txXfrm>
    </dsp:sp>
    <dsp:sp modelId="{0478FB5D-7F84-4A1D-938D-AFAF437BEB0A}">
      <dsp:nvSpPr>
        <dsp:cNvPr id="0" name=""/>
        <dsp:cNvSpPr/>
      </dsp:nvSpPr>
      <dsp:spPr>
        <a:xfrm>
          <a:off x="8276774" y="986758"/>
          <a:ext cx="1264088" cy="1264088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B40742-BEC6-49CD-8EFC-3748A5C66FC8}">
      <dsp:nvSpPr>
        <dsp:cNvPr id="0" name=""/>
        <dsp:cNvSpPr/>
      </dsp:nvSpPr>
      <dsp:spPr>
        <a:xfrm>
          <a:off x="8546170" y="1256154"/>
          <a:ext cx="725296" cy="725296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CBDC4F-249C-4EC0-8988-8834934E3C9F}">
      <dsp:nvSpPr>
        <dsp:cNvPr id="0" name=""/>
        <dsp:cNvSpPr/>
      </dsp:nvSpPr>
      <dsp:spPr>
        <a:xfrm>
          <a:off x="7872680" y="2644579"/>
          <a:ext cx="2072276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300" kern="1200"/>
            <a:t>Tips and tools to reduce polypharmacy</a:t>
          </a:r>
          <a:endParaRPr lang="en-US" sz="1300" kern="1200"/>
        </a:p>
      </dsp:txBody>
      <dsp:txXfrm>
        <a:off x="7872680" y="2644579"/>
        <a:ext cx="2072276" cy="72000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231B66-ED8E-4F37-86D6-312A9C8C80E5}">
      <dsp:nvSpPr>
        <dsp:cNvPr id="0" name=""/>
        <dsp:cNvSpPr/>
      </dsp:nvSpPr>
      <dsp:spPr>
        <a:xfrm>
          <a:off x="0" y="79532"/>
          <a:ext cx="4618418" cy="5651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/>
            <a:t>Mrs P</a:t>
          </a:r>
          <a:endParaRPr lang="en-US" sz="2300" kern="1200"/>
        </a:p>
      </dsp:txBody>
      <dsp:txXfrm>
        <a:off x="27586" y="107118"/>
        <a:ext cx="4563246" cy="509938"/>
      </dsp:txXfrm>
    </dsp:sp>
    <dsp:sp modelId="{035D1A46-18F0-46A8-A487-A0B1DE7F6AE1}">
      <dsp:nvSpPr>
        <dsp:cNvPr id="0" name=""/>
        <dsp:cNvSpPr/>
      </dsp:nvSpPr>
      <dsp:spPr>
        <a:xfrm>
          <a:off x="0" y="710882"/>
          <a:ext cx="4618418" cy="5651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/>
            <a:t>Admitted to hospital with a fall</a:t>
          </a:r>
          <a:endParaRPr lang="en-US" sz="2300" kern="1200"/>
        </a:p>
      </dsp:txBody>
      <dsp:txXfrm>
        <a:off x="27586" y="738468"/>
        <a:ext cx="4563246" cy="509938"/>
      </dsp:txXfrm>
    </dsp:sp>
    <dsp:sp modelId="{FB529D49-3620-43F0-8F47-F7CBEFE0347D}">
      <dsp:nvSpPr>
        <dsp:cNvPr id="0" name=""/>
        <dsp:cNvSpPr/>
      </dsp:nvSpPr>
      <dsp:spPr>
        <a:xfrm>
          <a:off x="0" y="1342233"/>
          <a:ext cx="4618418" cy="5651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/>
            <a:t>Medications:</a:t>
          </a:r>
          <a:endParaRPr lang="en-US" sz="2300" kern="1200"/>
        </a:p>
      </dsp:txBody>
      <dsp:txXfrm>
        <a:off x="27586" y="1369819"/>
        <a:ext cx="4563246" cy="509938"/>
      </dsp:txXfrm>
    </dsp:sp>
    <dsp:sp modelId="{5F8AEF1B-74F7-45D2-B323-66BC97E0D77C}">
      <dsp:nvSpPr>
        <dsp:cNvPr id="0" name=""/>
        <dsp:cNvSpPr/>
      </dsp:nvSpPr>
      <dsp:spPr>
        <a:xfrm>
          <a:off x="0" y="1907343"/>
          <a:ext cx="4618418" cy="18567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635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800" kern="1200" dirty="0" err="1"/>
            <a:t>Solifenacin</a:t>
          </a:r>
          <a:r>
            <a:rPr lang="en-GB" sz="1800" kern="1200" dirty="0"/>
            <a:t> – OAB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800" kern="1200" dirty="0"/>
            <a:t>Atenolol and Ramipril – HTN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800" kern="1200"/>
            <a:t>Donepezil – AD</a:t>
          </a:r>
          <a:endParaRPr lang="en-US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800" kern="1200" dirty="0"/>
            <a:t>Citalopram – Low mood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800" kern="1200"/>
            <a:t>Aspirin – CVD risk</a:t>
          </a:r>
          <a:endParaRPr lang="en-US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800" kern="1200"/>
            <a:t>Omeprazole – As on aspirin</a:t>
          </a:r>
          <a:endParaRPr lang="en-US" sz="1800" kern="1200"/>
        </a:p>
      </dsp:txBody>
      <dsp:txXfrm>
        <a:off x="0" y="1907343"/>
        <a:ext cx="4618418" cy="185679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913C6-43EC-41ED-9065-A88BE58CCD6F}">
      <dsp:nvSpPr>
        <dsp:cNvPr id="0" name=""/>
        <dsp:cNvSpPr/>
      </dsp:nvSpPr>
      <dsp:spPr>
        <a:xfrm>
          <a:off x="3079" y="587446"/>
          <a:ext cx="2443419" cy="14660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The condition has now gone (i.e. an infection)</a:t>
          </a:r>
          <a:endParaRPr lang="en-US" sz="1800" kern="1200"/>
        </a:p>
      </dsp:txBody>
      <dsp:txXfrm>
        <a:off x="3079" y="587446"/>
        <a:ext cx="2443419" cy="1466051"/>
      </dsp:txXfrm>
    </dsp:sp>
    <dsp:sp modelId="{4ED0FB08-1981-4BC0-AA7E-FCB36654AC32}">
      <dsp:nvSpPr>
        <dsp:cNvPr id="0" name=""/>
        <dsp:cNvSpPr/>
      </dsp:nvSpPr>
      <dsp:spPr>
        <a:xfrm>
          <a:off x="2690840" y="587446"/>
          <a:ext cx="2443419" cy="14660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The medication has done its job (i.e. Bisphosphonates)</a:t>
          </a:r>
          <a:endParaRPr lang="en-US" sz="1800" kern="1200"/>
        </a:p>
      </dsp:txBody>
      <dsp:txXfrm>
        <a:off x="2690840" y="587446"/>
        <a:ext cx="2443419" cy="1466051"/>
      </dsp:txXfrm>
    </dsp:sp>
    <dsp:sp modelId="{B8988986-C554-4F57-9C1D-B2AD05BB0DF6}">
      <dsp:nvSpPr>
        <dsp:cNvPr id="0" name=""/>
        <dsp:cNvSpPr/>
      </dsp:nvSpPr>
      <dsp:spPr>
        <a:xfrm>
          <a:off x="5378601" y="587446"/>
          <a:ext cx="2443419" cy="14660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The medication has a better alternative (i.e. Atenolol for HTN)</a:t>
          </a:r>
          <a:endParaRPr lang="en-US" sz="1800" kern="1200"/>
        </a:p>
      </dsp:txBody>
      <dsp:txXfrm>
        <a:off x="5378601" y="587446"/>
        <a:ext cx="2443419" cy="1466051"/>
      </dsp:txXfrm>
    </dsp:sp>
    <dsp:sp modelId="{960C370B-4815-431F-BE64-4886697F6A63}">
      <dsp:nvSpPr>
        <dsp:cNvPr id="0" name=""/>
        <dsp:cNvSpPr/>
      </dsp:nvSpPr>
      <dsp:spPr>
        <a:xfrm>
          <a:off x="8066362" y="587446"/>
          <a:ext cx="2443419" cy="14660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The medication is causing harm (i.e. Aspirin in a GI bleed)</a:t>
          </a:r>
          <a:endParaRPr lang="en-US" sz="1800" kern="1200"/>
        </a:p>
      </dsp:txBody>
      <dsp:txXfrm>
        <a:off x="8066362" y="587446"/>
        <a:ext cx="2443419" cy="1466051"/>
      </dsp:txXfrm>
    </dsp:sp>
    <dsp:sp modelId="{B1EECD87-3E6C-44F8-BA11-317D041FE4B8}">
      <dsp:nvSpPr>
        <dsp:cNvPr id="0" name=""/>
        <dsp:cNvSpPr/>
      </dsp:nvSpPr>
      <dsp:spPr>
        <a:xfrm>
          <a:off x="3079" y="2297839"/>
          <a:ext cx="2443419" cy="14660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The patient isn’t taking the medication</a:t>
          </a:r>
          <a:endParaRPr lang="en-US" sz="1800" kern="1200"/>
        </a:p>
      </dsp:txBody>
      <dsp:txXfrm>
        <a:off x="3079" y="2297839"/>
        <a:ext cx="2443419" cy="1466051"/>
      </dsp:txXfrm>
    </dsp:sp>
    <dsp:sp modelId="{8A8239D7-FE55-442F-9AC7-757C9BFF3841}">
      <dsp:nvSpPr>
        <dsp:cNvPr id="0" name=""/>
        <dsp:cNvSpPr/>
      </dsp:nvSpPr>
      <dsp:spPr>
        <a:xfrm>
          <a:off x="2690840" y="2297839"/>
          <a:ext cx="2443419" cy="14660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The patient doesn’t want it</a:t>
          </a:r>
          <a:endParaRPr lang="en-US" sz="1800" kern="1200"/>
        </a:p>
      </dsp:txBody>
      <dsp:txXfrm>
        <a:off x="2690840" y="2297839"/>
        <a:ext cx="2443419" cy="1466051"/>
      </dsp:txXfrm>
    </dsp:sp>
    <dsp:sp modelId="{095BCC91-2BC4-4515-9CF8-BB5BCB685722}">
      <dsp:nvSpPr>
        <dsp:cNvPr id="0" name=""/>
        <dsp:cNvSpPr/>
      </dsp:nvSpPr>
      <dsp:spPr>
        <a:xfrm>
          <a:off x="5378601" y="2297839"/>
          <a:ext cx="2443419" cy="14660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The way the patient is taking it may cause harm (i.e. in dementia and confusion)</a:t>
          </a:r>
          <a:endParaRPr lang="en-US" sz="1800" kern="1200"/>
        </a:p>
      </dsp:txBody>
      <dsp:txXfrm>
        <a:off x="5378601" y="2297839"/>
        <a:ext cx="2443419" cy="1466051"/>
      </dsp:txXfrm>
    </dsp:sp>
    <dsp:sp modelId="{770606CB-F503-4ED2-8266-BFE94FDF0115}">
      <dsp:nvSpPr>
        <dsp:cNvPr id="0" name=""/>
        <dsp:cNvSpPr/>
      </dsp:nvSpPr>
      <dsp:spPr>
        <a:xfrm>
          <a:off x="8066362" y="2297839"/>
          <a:ext cx="2443419" cy="14660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The side effects outweigh the benefits (i.e. Tamsulosin in BPH and postural hypotension falls)</a:t>
          </a:r>
          <a:endParaRPr lang="en-US" sz="1800" kern="1200" dirty="0"/>
        </a:p>
      </dsp:txBody>
      <dsp:txXfrm>
        <a:off x="8066362" y="2297839"/>
        <a:ext cx="2443419" cy="1466051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918551-E3B0-4E92-8876-700061727EBB}">
      <dsp:nvSpPr>
        <dsp:cNvPr id="0" name=""/>
        <dsp:cNvSpPr/>
      </dsp:nvSpPr>
      <dsp:spPr>
        <a:xfrm>
          <a:off x="0" y="454570"/>
          <a:ext cx="2138641" cy="128318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Concern from clinicians to discontinue medications started by another provider</a:t>
          </a:r>
          <a:endParaRPr lang="en-US" sz="1600" kern="1200" dirty="0"/>
        </a:p>
      </dsp:txBody>
      <dsp:txXfrm>
        <a:off x="0" y="454570"/>
        <a:ext cx="2138641" cy="1283184"/>
      </dsp:txXfrm>
    </dsp:sp>
    <dsp:sp modelId="{2F28E644-5063-40BC-B5AD-BAC7DCF2600A}">
      <dsp:nvSpPr>
        <dsp:cNvPr id="0" name=""/>
        <dsp:cNvSpPr/>
      </dsp:nvSpPr>
      <dsp:spPr>
        <a:xfrm>
          <a:off x="2352505" y="454570"/>
          <a:ext cx="2138641" cy="1283184"/>
        </a:xfrm>
        <a:prstGeom prst="rect">
          <a:avLst/>
        </a:prstGeom>
        <a:solidFill>
          <a:schemeClr val="accent5">
            <a:hueOff val="-1519019"/>
            <a:satOff val="-103"/>
            <a:lumOff val="24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Time expenditure</a:t>
          </a:r>
          <a:endParaRPr lang="en-US" sz="1600" kern="1200"/>
        </a:p>
      </dsp:txBody>
      <dsp:txXfrm>
        <a:off x="2352505" y="454570"/>
        <a:ext cx="2138641" cy="1283184"/>
      </dsp:txXfrm>
    </dsp:sp>
    <dsp:sp modelId="{2095F640-19D9-4290-A42C-896A29777ED0}">
      <dsp:nvSpPr>
        <dsp:cNvPr id="0" name=""/>
        <dsp:cNvSpPr/>
      </dsp:nvSpPr>
      <dsp:spPr>
        <a:xfrm>
          <a:off x="4705011" y="454570"/>
          <a:ext cx="2138641" cy="1283184"/>
        </a:xfrm>
        <a:prstGeom prst="rect">
          <a:avLst/>
        </a:prstGeom>
        <a:solidFill>
          <a:schemeClr val="accent5">
            <a:hueOff val="-3038037"/>
            <a:satOff val="-207"/>
            <a:lumOff val="49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Fear of drug-withdrawal side effects</a:t>
          </a:r>
          <a:endParaRPr lang="en-US" sz="1600" kern="1200" dirty="0"/>
        </a:p>
      </dsp:txBody>
      <dsp:txXfrm>
        <a:off x="4705011" y="454570"/>
        <a:ext cx="2138641" cy="1283184"/>
      </dsp:txXfrm>
    </dsp:sp>
    <dsp:sp modelId="{4A38241C-0B92-487E-A742-7DB93C295263}">
      <dsp:nvSpPr>
        <dsp:cNvPr id="0" name=""/>
        <dsp:cNvSpPr/>
      </dsp:nvSpPr>
      <dsp:spPr>
        <a:xfrm>
          <a:off x="0" y="1951619"/>
          <a:ext cx="2138641" cy="1283184"/>
        </a:xfrm>
        <a:prstGeom prst="rect">
          <a:avLst/>
        </a:prstGeom>
        <a:solidFill>
          <a:schemeClr val="accent5">
            <a:hueOff val="-4557056"/>
            <a:satOff val="-310"/>
            <a:lumOff val="73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Lack of resources </a:t>
          </a:r>
          <a:endParaRPr lang="en-US" sz="1600" kern="1200"/>
        </a:p>
      </dsp:txBody>
      <dsp:txXfrm>
        <a:off x="0" y="1951619"/>
        <a:ext cx="2138641" cy="1283184"/>
      </dsp:txXfrm>
    </dsp:sp>
    <dsp:sp modelId="{3E37DED8-6FBB-48E3-9BA6-B1ED0374CF62}">
      <dsp:nvSpPr>
        <dsp:cNvPr id="0" name=""/>
        <dsp:cNvSpPr/>
      </dsp:nvSpPr>
      <dsp:spPr>
        <a:xfrm>
          <a:off x="2352505" y="1951619"/>
          <a:ext cx="2138641" cy="1283184"/>
        </a:xfrm>
        <a:prstGeom prst="rect">
          <a:avLst/>
        </a:prstGeom>
        <a:solidFill>
          <a:schemeClr val="accent5">
            <a:hueOff val="-6076075"/>
            <a:satOff val="-413"/>
            <a:lumOff val="98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Resistance from patients or family members</a:t>
          </a:r>
          <a:endParaRPr lang="en-US" sz="1600" kern="1200" dirty="0"/>
        </a:p>
      </dsp:txBody>
      <dsp:txXfrm>
        <a:off x="2352505" y="1951619"/>
        <a:ext cx="2138641" cy="1283184"/>
      </dsp:txXfrm>
    </dsp:sp>
    <dsp:sp modelId="{A91804C8-AE32-424B-9C47-5AB91C54B997}">
      <dsp:nvSpPr>
        <dsp:cNvPr id="0" name=""/>
        <dsp:cNvSpPr/>
      </dsp:nvSpPr>
      <dsp:spPr>
        <a:xfrm>
          <a:off x="4705011" y="1951619"/>
          <a:ext cx="2138641" cy="1283184"/>
        </a:xfrm>
        <a:prstGeom prst="rect">
          <a:avLst/>
        </a:prstGeom>
        <a:solidFill>
          <a:schemeClr val="accent5">
            <a:hueOff val="-7595094"/>
            <a:satOff val="-516"/>
            <a:lumOff val="122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Fear of losing patient-provider relationship</a:t>
          </a:r>
          <a:endParaRPr lang="en-US" sz="1600" kern="1200" dirty="0"/>
        </a:p>
      </dsp:txBody>
      <dsp:txXfrm>
        <a:off x="4705011" y="1951619"/>
        <a:ext cx="2138641" cy="1283184"/>
      </dsp:txXfrm>
    </dsp:sp>
    <dsp:sp modelId="{76CF94A1-2D85-480C-B459-0231E8C06A74}">
      <dsp:nvSpPr>
        <dsp:cNvPr id="0" name=""/>
        <dsp:cNvSpPr/>
      </dsp:nvSpPr>
      <dsp:spPr>
        <a:xfrm>
          <a:off x="0" y="3448668"/>
          <a:ext cx="2138641" cy="1283184"/>
        </a:xfrm>
        <a:prstGeom prst="rect">
          <a:avLst/>
        </a:prstGeom>
        <a:solidFill>
          <a:schemeClr val="accent5">
            <a:hueOff val="-9114112"/>
            <a:satOff val="-620"/>
            <a:lumOff val="147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Fear of loosing focus on the acute issue</a:t>
          </a:r>
        </a:p>
      </dsp:txBody>
      <dsp:txXfrm>
        <a:off x="0" y="3448668"/>
        <a:ext cx="2138641" cy="1283184"/>
      </dsp:txXfrm>
    </dsp:sp>
    <dsp:sp modelId="{4A43C106-4C86-4AE7-8A36-A29891ADB401}">
      <dsp:nvSpPr>
        <dsp:cNvPr id="0" name=""/>
        <dsp:cNvSpPr/>
      </dsp:nvSpPr>
      <dsp:spPr>
        <a:xfrm>
          <a:off x="2352505" y="3448668"/>
          <a:ext cx="2138641" cy="1283184"/>
        </a:xfrm>
        <a:prstGeom prst="rect">
          <a:avLst/>
        </a:prstGeom>
        <a:solidFill>
          <a:schemeClr val="accent5">
            <a:hueOff val="-10633130"/>
            <a:satOff val="-723"/>
            <a:lumOff val="171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Concerns about follow up ability and accountability</a:t>
          </a:r>
          <a:endParaRPr lang="en-US" sz="1600" kern="1200" dirty="0"/>
        </a:p>
      </dsp:txBody>
      <dsp:txXfrm>
        <a:off x="2352505" y="3448668"/>
        <a:ext cx="2138641" cy="1283184"/>
      </dsp:txXfrm>
    </dsp:sp>
    <dsp:sp modelId="{6646521D-085E-4C29-8DFF-230896F3EB2E}">
      <dsp:nvSpPr>
        <dsp:cNvPr id="0" name=""/>
        <dsp:cNvSpPr/>
      </dsp:nvSpPr>
      <dsp:spPr>
        <a:xfrm>
          <a:off x="4705011" y="3448668"/>
          <a:ext cx="2138641" cy="1283184"/>
        </a:xfrm>
        <a:prstGeom prst="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Lack of continuity</a:t>
          </a:r>
          <a:endParaRPr lang="en-US" sz="1600" kern="1200" dirty="0"/>
        </a:p>
      </dsp:txBody>
      <dsp:txXfrm>
        <a:off x="4705011" y="3448668"/>
        <a:ext cx="2138641" cy="128318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F571B0-5B8A-4E4A-94DB-43FE38DBB97A}">
      <dsp:nvSpPr>
        <dsp:cNvPr id="0" name=""/>
        <dsp:cNvSpPr/>
      </dsp:nvSpPr>
      <dsp:spPr>
        <a:xfrm rot="5400000">
          <a:off x="5579312" y="-2393969"/>
          <a:ext cx="593080" cy="5530214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1600" b="0" u="none" strike="noStrike" kern="1200">
              <a:effectLst/>
            </a:rPr>
            <a:t>Has the diagnosis changed? Was long term treatment intended? Is the dose correct? </a:t>
          </a:r>
          <a:endParaRPr lang="en-GB" sz="1600" kern="1200" dirty="0"/>
        </a:p>
      </dsp:txBody>
      <dsp:txXfrm rot="-5400000">
        <a:off x="3110745" y="103550"/>
        <a:ext cx="5501262" cy="535176"/>
      </dsp:txXfrm>
    </dsp:sp>
    <dsp:sp modelId="{262CECFF-C6A0-4A69-BE7C-7E51C5AD28A7}">
      <dsp:nvSpPr>
        <dsp:cNvPr id="0" name=""/>
        <dsp:cNvSpPr/>
      </dsp:nvSpPr>
      <dsp:spPr>
        <a:xfrm>
          <a:off x="0" y="462"/>
          <a:ext cx="3110745" cy="74135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b="1" u="none" strike="noStrike" kern="1200" dirty="0">
              <a:effectLst/>
            </a:rPr>
            <a:t>N</a:t>
          </a:r>
          <a:r>
            <a:rPr lang="en-GB" sz="2100" b="0" u="none" strike="noStrike" kern="1200" dirty="0">
              <a:effectLst/>
            </a:rPr>
            <a:t>eed and indication </a:t>
          </a:r>
          <a:endParaRPr lang="en-GB" sz="2100" kern="1200" dirty="0"/>
        </a:p>
      </dsp:txBody>
      <dsp:txXfrm>
        <a:off x="36190" y="36652"/>
        <a:ext cx="3038365" cy="668970"/>
      </dsp:txXfrm>
    </dsp:sp>
    <dsp:sp modelId="{A7BDAD3D-E2CA-470F-99F3-B4A16186D756}">
      <dsp:nvSpPr>
        <dsp:cNvPr id="0" name=""/>
        <dsp:cNvSpPr/>
      </dsp:nvSpPr>
      <dsp:spPr>
        <a:xfrm rot="5400000">
          <a:off x="5579312" y="-1615551"/>
          <a:ext cx="593080" cy="5530214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1600" b="0" u="none" strike="noStrike" kern="1200">
              <a:effectLst/>
            </a:rPr>
            <a:t>Solicit the patient's opinion and concordance</a:t>
          </a:r>
          <a:endParaRPr lang="en-GB" sz="1600" kern="1200" dirty="0"/>
        </a:p>
      </dsp:txBody>
      <dsp:txXfrm rot="-5400000">
        <a:off x="3110745" y="881968"/>
        <a:ext cx="5501262" cy="535176"/>
      </dsp:txXfrm>
    </dsp:sp>
    <dsp:sp modelId="{3B3DE19F-B892-47BB-B662-EEF97DF88DD2}">
      <dsp:nvSpPr>
        <dsp:cNvPr id="0" name=""/>
        <dsp:cNvSpPr/>
      </dsp:nvSpPr>
      <dsp:spPr>
        <a:xfrm>
          <a:off x="0" y="778880"/>
          <a:ext cx="3110745" cy="74135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b="1" u="none" strike="noStrike" kern="1200" dirty="0">
              <a:effectLst/>
            </a:rPr>
            <a:t>O</a:t>
          </a:r>
          <a:r>
            <a:rPr lang="en-GB" sz="2100" b="0" u="none" strike="noStrike" kern="1200" dirty="0">
              <a:effectLst/>
            </a:rPr>
            <a:t>pen Questions</a:t>
          </a:r>
          <a:endParaRPr lang="en-GB" sz="2100" kern="1200" dirty="0"/>
        </a:p>
      </dsp:txBody>
      <dsp:txXfrm>
        <a:off x="36190" y="815070"/>
        <a:ext cx="3038365" cy="668970"/>
      </dsp:txXfrm>
    </dsp:sp>
    <dsp:sp modelId="{6D5EACBE-6B39-48C0-AE2B-506F9D943FB9}">
      <dsp:nvSpPr>
        <dsp:cNvPr id="0" name=""/>
        <dsp:cNvSpPr/>
      </dsp:nvSpPr>
      <dsp:spPr>
        <a:xfrm rot="5400000">
          <a:off x="5579312" y="-837132"/>
          <a:ext cx="593080" cy="5530214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1600" b="0" u="none" strike="noStrike" kern="1200">
              <a:effectLst/>
            </a:rPr>
            <a:t>Are further tests needed?</a:t>
          </a:r>
          <a:endParaRPr lang="en-GB" sz="1600" kern="1200" dirty="0"/>
        </a:p>
      </dsp:txBody>
      <dsp:txXfrm rot="-5400000">
        <a:off x="3110745" y="1660387"/>
        <a:ext cx="5501262" cy="535176"/>
      </dsp:txXfrm>
    </dsp:sp>
    <dsp:sp modelId="{D347CBAA-EFF8-4F60-BE7C-EB4CB1028DC0}">
      <dsp:nvSpPr>
        <dsp:cNvPr id="0" name=""/>
        <dsp:cNvSpPr/>
      </dsp:nvSpPr>
      <dsp:spPr>
        <a:xfrm>
          <a:off x="0" y="1557298"/>
          <a:ext cx="3110745" cy="74135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b="1" u="none" strike="noStrike" kern="1200" dirty="0">
              <a:effectLst/>
            </a:rPr>
            <a:t>T</a:t>
          </a:r>
          <a:r>
            <a:rPr lang="en-GB" sz="2100" b="0" u="none" strike="noStrike" kern="1200" dirty="0">
              <a:effectLst/>
            </a:rPr>
            <a:t>ests and monitoring</a:t>
          </a:r>
          <a:endParaRPr lang="en-GB" sz="2100" kern="1200" dirty="0"/>
        </a:p>
      </dsp:txBody>
      <dsp:txXfrm>
        <a:off x="36190" y="1593488"/>
        <a:ext cx="3038365" cy="668970"/>
      </dsp:txXfrm>
    </dsp:sp>
    <dsp:sp modelId="{90185199-DEA9-4B12-9EE5-815B2559351F}">
      <dsp:nvSpPr>
        <dsp:cNvPr id="0" name=""/>
        <dsp:cNvSpPr/>
      </dsp:nvSpPr>
      <dsp:spPr>
        <a:xfrm rot="5400000">
          <a:off x="5579312" y="-58714"/>
          <a:ext cx="593080" cy="5530214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1600" b="0" u="none" strike="noStrike" kern="1200">
              <a:effectLst/>
            </a:rPr>
            <a:t>Is there a better approach to this illness now? e.g. new guidelines</a:t>
          </a:r>
          <a:endParaRPr lang="en-GB" sz="1600" kern="1200" dirty="0">
            <a:effectLst/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3110745" y="2438805"/>
        <a:ext cx="5501262" cy="535176"/>
      </dsp:txXfrm>
    </dsp:sp>
    <dsp:sp modelId="{DEE32EB1-0C11-4AB0-8225-265877E5EED1}">
      <dsp:nvSpPr>
        <dsp:cNvPr id="0" name=""/>
        <dsp:cNvSpPr/>
      </dsp:nvSpPr>
      <dsp:spPr>
        <a:xfrm>
          <a:off x="0" y="2335717"/>
          <a:ext cx="3110745" cy="74135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b="1" u="none" strike="noStrike" kern="1200" dirty="0">
              <a:effectLst/>
            </a:rPr>
            <a:t>E</a:t>
          </a:r>
          <a:r>
            <a:rPr lang="en-GB" sz="2100" b="0" u="none" strike="noStrike" kern="1200" dirty="0">
              <a:effectLst/>
            </a:rPr>
            <a:t>vidence and guidelines</a:t>
          </a:r>
          <a:endParaRPr lang="en-GB" sz="2100" kern="1200" dirty="0">
            <a:effectLst/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36190" y="2371907"/>
        <a:ext cx="3038365" cy="668970"/>
      </dsp:txXfrm>
    </dsp:sp>
    <dsp:sp modelId="{21EF59B9-8012-4247-A97A-78444715E603}">
      <dsp:nvSpPr>
        <dsp:cNvPr id="0" name=""/>
        <dsp:cNvSpPr/>
      </dsp:nvSpPr>
      <dsp:spPr>
        <a:xfrm rot="5400000">
          <a:off x="5579312" y="719703"/>
          <a:ext cx="593080" cy="5530214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1600" b="0" u="none" strike="noStrike" kern="1200">
              <a:effectLst/>
            </a:rPr>
            <a:t>Consider iatrogenic problems (Side effects, drug interactions)</a:t>
          </a:r>
          <a:endParaRPr lang="en-GB" sz="1600" kern="1200" dirty="0"/>
        </a:p>
      </dsp:txBody>
      <dsp:txXfrm rot="-5400000">
        <a:off x="3110745" y="3217222"/>
        <a:ext cx="5501262" cy="535176"/>
      </dsp:txXfrm>
    </dsp:sp>
    <dsp:sp modelId="{AF82B5ED-4CBA-49C2-B7E3-A3F82667EBA7}">
      <dsp:nvSpPr>
        <dsp:cNvPr id="0" name=""/>
        <dsp:cNvSpPr/>
      </dsp:nvSpPr>
      <dsp:spPr>
        <a:xfrm>
          <a:off x="0" y="3114135"/>
          <a:ext cx="3110745" cy="74135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b="1" u="none" strike="noStrike" kern="1200" dirty="0">
              <a:effectLst/>
            </a:rPr>
            <a:t>A</a:t>
          </a:r>
          <a:r>
            <a:rPr lang="en-GB" sz="2100" b="0" u="none" strike="noStrike" kern="1200" dirty="0">
              <a:effectLst/>
            </a:rPr>
            <a:t>dverse Events</a:t>
          </a:r>
          <a:endParaRPr lang="en-GB" sz="2100" kern="1200" dirty="0"/>
        </a:p>
      </dsp:txBody>
      <dsp:txXfrm>
        <a:off x="36190" y="3150325"/>
        <a:ext cx="3038365" cy="668970"/>
      </dsp:txXfrm>
    </dsp:sp>
    <dsp:sp modelId="{46C55F3B-777F-46F1-BE83-8009C7B23F94}">
      <dsp:nvSpPr>
        <dsp:cNvPr id="0" name=""/>
        <dsp:cNvSpPr/>
      </dsp:nvSpPr>
      <dsp:spPr>
        <a:xfrm rot="5400000">
          <a:off x="5579312" y="1498121"/>
          <a:ext cx="593080" cy="5530214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1600" b="0" u="none" strike="noStrike" kern="1200">
              <a:effectLst/>
            </a:rPr>
            <a:t>Identify the individual patients risks</a:t>
          </a:r>
          <a:endParaRPr lang="en-GB" sz="1600" kern="1200" dirty="0"/>
        </a:p>
      </dsp:txBody>
      <dsp:txXfrm rot="-5400000">
        <a:off x="3110745" y="3995640"/>
        <a:ext cx="5501262" cy="535176"/>
      </dsp:txXfrm>
    </dsp:sp>
    <dsp:sp modelId="{89F43651-2D56-41DA-B690-8D690FCAE7A4}">
      <dsp:nvSpPr>
        <dsp:cNvPr id="0" name=""/>
        <dsp:cNvSpPr/>
      </dsp:nvSpPr>
      <dsp:spPr>
        <a:xfrm>
          <a:off x="0" y="3892553"/>
          <a:ext cx="3110745" cy="74135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b="1" u="none" strike="noStrike" kern="1200" dirty="0">
              <a:effectLst/>
            </a:rPr>
            <a:t>R</a:t>
          </a:r>
          <a:r>
            <a:rPr lang="en-GB" sz="2100" b="0" u="none" strike="noStrike" kern="1200" dirty="0">
              <a:effectLst/>
            </a:rPr>
            <a:t>isk reduction or prevention</a:t>
          </a:r>
          <a:endParaRPr lang="en-GB" sz="2100" kern="1200" dirty="0"/>
        </a:p>
      </dsp:txBody>
      <dsp:txXfrm>
        <a:off x="36190" y="3928743"/>
        <a:ext cx="3038365" cy="668970"/>
      </dsp:txXfrm>
    </dsp:sp>
    <dsp:sp modelId="{CF405E60-D597-42C3-8AC7-771D2EFEBBB7}">
      <dsp:nvSpPr>
        <dsp:cNvPr id="0" name=""/>
        <dsp:cNvSpPr/>
      </dsp:nvSpPr>
      <dsp:spPr>
        <a:xfrm rot="5400000">
          <a:off x="5579312" y="2276539"/>
          <a:ext cx="593080" cy="5530214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1600" b="0" u="none" strike="noStrike" kern="1200">
              <a:effectLst/>
            </a:rPr>
            <a:t>Simplify the regimen and implement cost effective switches</a:t>
          </a:r>
          <a:endParaRPr lang="en-GB" sz="1600" kern="1200" dirty="0"/>
        </a:p>
      </dsp:txBody>
      <dsp:txXfrm rot="-5400000">
        <a:off x="3110745" y="4774058"/>
        <a:ext cx="5501262" cy="535176"/>
      </dsp:txXfrm>
    </dsp:sp>
    <dsp:sp modelId="{313A5A91-ADFA-4D54-8351-F6794ACBD934}">
      <dsp:nvSpPr>
        <dsp:cNvPr id="0" name=""/>
        <dsp:cNvSpPr/>
      </dsp:nvSpPr>
      <dsp:spPr>
        <a:xfrm>
          <a:off x="0" y="4670971"/>
          <a:ext cx="3110745" cy="74135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b="1" u="none" strike="noStrike" kern="1200" dirty="0">
              <a:effectLst/>
            </a:rPr>
            <a:t>S</a:t>
          </a:r>
          <a:r>
            <a:rPr lang="en-GB" sz="2100" b="0" u="none" strike="noStrike" kern="1200" dirty="0">
              <a:effectLst/>
            </a:rPr>
            <a:t>implification and switches</a:t>
          </a:r>
          <a:endParaRPr lang="en-GB" sz="2100" kern="1200" dirty="0"/>
        </a:p>
      </dsp:txBody>
      <dsp:txXfrm>
        <a:off x="36190" y="4707161"/>
        <a:ext cx="3038365" cy="66897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46EB0E-2AF2-422B-B10B-FAFF100CB17B}">
      <dsp:nvSpPr>
        <dsp:cNvPr id="0" name=""/>
        <dsp:cNvSpPr/>
      </dsp:nvSpPr>
      <dsp:spPr>
        <a:xfrm>
          <a:off x="32" y="75152"/>
          <a:ext cx="3127097" cy="5842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Examples of STOPP Criteria (To Stop)</a:t>
          </a:r>
          <a:endParaRPr lang="en-US" sz="1600" kern="1200"/>
        </a:p>
      </dsp:txBody>
      <dsp:txXfrm>
        <a:off x="32" y="75152"/>
        <a:ext cx="3127097" cy="584243"/>
      </dsp:txXfrm>
    </dsp:sp>
    <dsp:sp modelId="{E3EE9DD0-8DA6-4830-9495-4282191C413C}">
      <dsp:nvSpPr>
        <dsp:cNvPr id="0" name=""/>
        <dsp:cNvSpPr/>
      </dsp:nvSpPr>
      <dsp:spPr>
        <a:xfrm>
          <a:off x="32" y="659396"/>
          <a:ext cx="3127097" cy="35136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b="1" kern="1200" dirty="0"/>
            <a:t>Cardiovascular</a:t>
          </a:r>
          <a:r>
            <a:rPr lang="en-GB" sz="1600" kern="1200" dirty="0"/>
            <a:t>: Loop diuretics for dependent ankle oedema only (no signs of heart failure).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b="1" kern="1200" dirty="0"/>
            <a:t>CNS</a:t>
          </a:r>
          <a:r>
            <a:rPr lang="en-GB" sz="1600" kern="1200" dirty="0"/>
            <a:t>: Long-term opiates in patients with dementia.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b="1" kern="1200" dirty="0"/>
            <a:t>Gastrointestinal</a:t>
          </a:r>
          <a:r>
            <a:rPr lang="en-GB" sz="1600" kern="1200" dirty="0"/>
            <a:t>: Diphenoxylate, loperamide, or codeine phosphate for severe gastroenteritis.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b="1" kern="1200" dirty="0"/>
            <a:t>Falls</a:t>
          </a:r>
          <a:r>
            <a:rPr lang="en-GB" sz="1600" kern="1200" dirty="0"/>
            <a:t>: First-generation antihistamines, long-term opioids, or benzodiazepines in patients with a history of falls. </a:t>
          </a:r>
          <a:endParaRPr lang="en-US" sz="1600" kern="1200" dirty="0"/>
        </a:p>
      </dsp:txBody>
      <dsp:txXfrm>
        <a:off x="32" y="659396"/>
        <a:ext cx="3127097" cy="3513600"/>
      </dsp:txXfrm>
    </dsp:sp>
    <dsp:sp modelId="{4A8FD9E5-B294-440E-A031-E055BE45C27D}">
      <dsp:nvSpPr>
        <dsp:cNvPr id="0" name=""/>
        <dsp:cNvSpPr/>
      </dsp:nvSpPr>
      <dsp:spPr>
        <a:xfrm>
          <a:off x="3564924" y="75152"/>
          <a:ext cx="3127097" cy="5842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Examples of START Criteria (To Start)</a:t>
          </a:r>
          <a:endParaRPr lang="en-US" sz="1600" kern="1200"/>
        </a:p>
      </dsp:txBody>
      <dsp:txXfrm>
        <a:off x="3564924" y="75152"/>
        <a:ext cx="3127097" cy="584243"/>
      </dsp:txXfrm>
    </dsp:sp>
    <dsp:sp modelId="{578FC555-4357-4EC1-9AC0-85E3F89269E4}">
      <dsp:nvSpPr>
        <dsp:cNvPr id="0" name=""/>
        <dsp:cNvSpPr/>
      </dsp:nvSpPr>
      <dsp:spPr>
        <a:xfrm>
          <a:off x="3564924" y="659396"/>
          <a:ext cx="3127097" cy="35136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b="1" kern="1200" dirty="0"/>
            <a:t>Cardiovascular</a:t>
          </a:r>
          <a:r>
            <a:rPr lang="en-GB" sz="1600" kern="1200" dirty="0"/>
            <a:t>: Statins or antiplatelet therapy for patients with documented atherosclerotic disease.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b="1" kern="1200" dirty="0"/>
            <a:t>Metabolic</a:t>
          </a:r>
          <a:r>
            <a:rPr lang="en-GB" sz="1600" kern="1200" dirty="0"/>
            <a:t>: Metformin for Type 2 diabetes mellitus, if not contraindicated.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b="1" kern="1200" dirty="0"/>
            <a:t>Respiratory</a:t>
          </a:r>
          <a:r>
            <a:rPr lang="en-GB" sz="1600" kern="1200" dirty="0"/>
            <a:t>: Regular inhaled agonist or anticholinergic for mild-to-moderate asthma or COPD. </a:t>
          </a:r>
          <a:endParaRPr lang="en-US" sz="1600" kern="1200" dirty="0"/>
        </a:p>
      </dsp:txBody>
      <dsp:txXfrm>
        <a:off x="3564924" y="659396"/>
        <a:ext cx="3127097" cy="35136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4B39A7-6B50-45E8-8DBE-6104DB5FE19E}">
      <dsp:nvSpPr>
        <dsp:cNvPr id="0" name=""/>
        <dsp:cNvSpPr/>
      </dsp:nvSpPr>
      <dsp:spPr>
        <a:xfrm>
          <a:off x="0" y="0"/>
          <a:ext cx="4125664" cy="122581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/>
            <a:t>Worsening confusion since taking Lamotragine</a:t>
          </a:r>
          <a:endParaRPr lang="en-US" sz="2300" kern="1200"/>
        </a:p>
      </dsp:txBody>
      <dsp:txXfrm>
        <a:off x="35903" y="35903"/>
        <a:ext cx="2699330" cy="1154011"/>
      </dsp:txXfrm>
    </dsp:sp>
    <dsp:sp modelId="{0D79E440-3ED9-4C5F-BE36-17A24FF078C2}">
      <dsp:nvSpPr>
        <dsp:cNvPr id="0" name=""/>
        <dsp:cNvSpPr/>
      </dsp:nvSpPr>
      <dsp:spPr>
        <a:xfrm>
          <a:off x="345524" y="1448693"/>
          <a:ext cx="4125664" cy="122581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/>
            <a:t>Getting mixed up with his tablets</a:t>
          </a:r>
          <a:endParaRPr lang="en-US" sz="2300" kern="1200"/>
        </a:p>
      </dsp:txBody>
      <dsp:txXfrm>
        <a:off x="381427" y="1484596"/>
        <a:ext cx="2911552" cy="1154011"/>
      </dsp:txXfrm>
    </dsp:sp>
    <dsp:sp modelId="{630A5CB8-7378-49B0-B6A6-5573D3C4177E}">
      <dsp:nvSpPr>
        <dsp:cNvPr id="0" name=""/>
        <dsp:cNvSpPr/>
      </dsp:nvSpPr>
      <dsp:spPr>
        <a:xfrm>
          <a:off x="685891" y="2897387"/>
          <a:ext cx="4125664" cy="122581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/>
            <a:t>? Taking too many – won’t let his wife help</a:t>
          </a:r>
          <a:endParaRPr lang="en-US" sz="2300" kern="1200"/>
        </a:p>
      </dsp:txBody>
      <dsp:txXfrm>
        <a:off x="721794" y="2933290"/>
        <a:ext cx="2916709" cy="1154011"/>
      </dsp:txXfrm>
    </dsp:sp>
    <dsp:sp modelId="{7A6AB225-669F-430D-9677-36D749338F2E}">
      <dsp:nvSpPr>
        <dsp:cNvPr id="0" name=""/>
        <dsp:cNvSpPr/>
      </dsp:nvSpPr>
      <dsp:spPr>
        <a:xfrm>
          <a:off x="1031416" y="4346081"/>
          <a:ext cx="4125664" cy="122581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/>
            <a:t>Falls probably due to the amitryptyline</a:t>
          </a:r>
          <a:endParaRPr lang="en-US" sz="2300" kern="1200"/>
        </a:p>
      </dsp:txBody>
      <dsp:txXfrm>
        <a:off x="1067319" y="4381984"/>
        <a:ext cx="2911552" cy="1154011"/>
      </dsp:txXfrm>
    </dsp:sp>
    <dsp:sp modelId="{A1FE6CD9-FBA0-4FE9-AD73-0C731868D74E}">
      <dsp:nvSpPr>
        <dsp:cNvPr id="0" name=""/>
        <dsp:cNvSpPr/>
      </dsp:nvSpPr>
      <dsp:spPr>
        <a:xfrm>
          <a:off x="3328883" y="938864"/>
          <a:ext cx="796781" cy="79678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3508159" y="938864"/>
        <a:ext cx="438229" cy="599578"/>
      </dsp:txXfrm>
    </dsp:sp>
    <dsp:sp modelId="{68A49080-AB95-4A09-A277-F90E96DF0E08}">
      <dsp:nvSpPr>
        <dsp:cNvPr id="0" name=""/>
        <dsp:cNvSpPr/>
      </dsp:nvSpPr>
      <dsp:spPr>
        <a:xfrm>
          <a:off x="3674407" y="2387558"/>
          <a:ext cx="796781" cy="79678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3853683" y="2387558"/>
        <a:ext cx="438229" cy="599578"/>
      </dsp:txXfrm>
    </dsp:sp>
    <dsp:sp modelId="{4685E107-571C-41D2-8F02-C2F1BE86CEAA}">
      <dsp:nvSpPr>
        <dsp:cNvPr id="0" name=""/>
        <dsp:cNvSpPr/>
      </dsp:nvSpPr>
      <dsp:spPr>
        <a:xfrm>
          <a:off x="4014775" y="3836252"/>
          <a:ext cx="796781" cy="79678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4194051" y="3836252"/>
        <a:ext cx="438229" cy="59957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D7565C-D2DB-490A-98AC-5D46A6CB936C}">
      <dsp:nvSpPr>
        <dsp:cNvPr id="0" name=""/>
        <dsp:cNvSpPr/>
      </dsp:nvSpPr>
      <dsp:spPr>
        <a:xfrm>
          <a:off x="0" y="708097"/>
          <a:ext cx="10512862" cy="130725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6D566A-C33B-428D-80D1-553030C56C5D}">
      <dsp:nvSpPr>
        <dsp:cNvPr id="0" name=""/>
        <dsp:cNvSpPr/>
      </dsp:nvSpPr>
      <dsp:spPr>
        <a:xfrm>
          <a:off x="395445" y="1002230"/>
          <a:ext cx="718991" cy="718991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27069B-7DF7-46EE-9CC2-7E809624A977}">
      <dsp:nvSpPr>
        <dsp:cNvPr id="0" name=""/>
        <dsp:cNvSpPr/>
      </dsp:nvSpPr>
      <dsp:spPr>
        <a:xfrm>
          <a:off x="1509882" y="708097"/>
          <a:ext cx="9002979" cy="1307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351" tIns="138351" rIns="138351" bIns="138351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Research indicates that deprived populations often face barriers to non-pharmacological interventions (</a:t>
          </a:r>
          <a:r>
            <a:rPr lang="en-GB" sz="2400" kern="1200" dirty="0" err="1"/>
            <a:t>eg</a:t>
          </a:r>
          <a:r>
            <a:rPr lang="en-GB" sz="2400" kern="1200" dirty="0"/>
            <a:t> physiotherapy or dietary counselling)&gt;&gt;&gt; a greater reliance on medications</a:t>
          </a:r>
          <a:endParaRPr lang="en-US" sz="2400" kern="1200" dirty="0"/>
        </a:p>
      </dsp:txBody>
      <dsp:txXfrm>
        <a:off x="1509882" y="708097"/>
        <a:ext cx="9002979" cy="1307257"/>
      </dsp:txXfrm>
    </dsp:sp>
    <dsp:sp modelId="{44FA7B34-B783-4338-B669-1A4BC14A5468}">
      <dsp:nvSpPr>
        <dsp:cNvPr id="0" name=""/>
        <dsp:cNvSpPr/>
      </dsp:nvSpPr>
      <dsp:spPr>
        <a:xfrm>
          <a:off x="0" y="2342169"/>
          <a:ext cx="10512862" cy="130725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980EE3-FBF3-4566-85CE-569D0274AECE}">
      <dsp:nvSpPr>
        <dsp:cNvPr id="0" name=""/>
        <dsp:cNvSpPr/>
      </dsp:nvSpPr>
      <dsp:spPr>
        <a:xfrm>
          <a:off x="395445" y="2636302"/>
          <a:ext cx="718991" cy="718991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E4FD5B-4015-44C7-837F-7265FF556DBF}">
      <dsp:nvSpPr>
        <dsp:cNvPr id="0" name=""/>
        <dsp:cNvSpPr/>
      </dsp:nvSpPr>
      <dsp:spPr>
        <a:xfrm>
          <a:off x="1509882" y="2342169"/>
          <a:ext cx="9002979" cy="1307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351" tIns="138351" rIns="138351" bIns="138351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When adjusted for GP visit frequency - more frequent healthcare interactions in deprived areas resulted in additional prescriptions</a:t>
          </a:r>
          <a:endParaRPr lang="en-US" sz="2400" kern="1200" dirty="0"/>
        </a:p>
      </dsp:txBody>
      <dsp:txXfrm>
        <a:off x="1509882" y="2342169"/>
        <a:ext cx="9002979" cy="130725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097F6A-8717-4EA6-AD81-60EA25A35F75}">
      <dsp:nvSpPr>
        <dsp:cNvPr id="0" name=""/>
        <dsp:cNvSpPr/>
      </dsp:nvSpPr>
      <dsp:spPr>
        <a:xfrm>
          <a:off x="3359" y="0"/>
          <a:ext cx="3231366" cy="4119172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Mental health components are common</a:t>
          </a:r>
          <a:endParaRPr lang="en-US" sz="1900" kern="1200" dirty="0"/>
        </a:p>
      </dsp:txBody>
      <dsp:txXfrm>
        <a:off x="3359" y="0"/>
        <a:ext cx="3231366" cy="1235751"/>
      </dsp:txXfrm>
    </dsp:sp>
    <dsp:sp modelId="{ACB0A23B-787D-43E5-B575-73D3496458A8}">
      <dsp:nvSpPr>
        <dsp:cNvPr id="0" name=""/>
        <dsp:cNvSpPr/>
      </dsp:nvSpPr>
      <dsp:spPr>
        <a:xfrm>
          <a:off x="326495" y="1235751"/>
          <a:ext cx="2585093" cy="267746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Present in</a:t>
          </a:r>
          <a:endParaRPr lang="en-US" sz="21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4.1% of people with two or more conditions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34.1% of people with four or more conditions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This pattern is expected to change little by 2035.</a:t>
          </a:r>
          <a:endParaRPr lang="en-US" sz="1600" kern="1200" dirty="0"/>
        </a:p>
      </dsp:txBody>
      <dsp:txXfrm>
        <a:off x="402210" y="1311466"/>
        <a:ext cx="2433663" cy="2526031"/>
      </dsp:txXfrm>
    </dsp:sp>
    <dsp:sp modelId="{AC37F409-0B10-4853-BD88-427BDDF1F1BB}">
      <dsp:nvSpPr>
        <dsp:cNvPr id="0" name=""/>
        <dsp:cNvSpPr/>
      </dsp:nvSpPr>
      <dsp:spPr>
        <a:xfrm>
          <a:off x="3477078" y="0"/>
          <a:ext cx="3231366" cy="4119172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Life expectancy is predicted to increase by 3.6 years for men and 2.9 years for women by 2035.</a:t>
          </a:r>
          <a:endParaRPr lang="en-US" sz="1900" kern="1200" dirty="0"/>
        </a:p>
      </dsp:txBody>
      <dsp:txXfrm>
        <a:off x="3477078" y="0"/>
        <a:ext cx="3231366" cy="1235751"/>
      </dsp:txXfrm>
    </dsp:sp>
    <dsp:sp modelId="{6C735A14-FD7F-4786-91DF-411A3834FFBE}">
      <dsp:nvSpPr>
        <dsp:cNvPr id="0" name=""/>
        <dsp:cNvSpPr/>
      </dsp:nvSpPr>
      <dsp:spPr>
        <a:xfrm>
          <a:off x="3800214" y="1236958"/>
          <a:ext cx="2585093" cy="1241986"/>
        </a:xfrm>
        <a:prstGeom prst="roundRect">
          <a:avLst>
            <a:gd name="adj" fmla="val 10000"/>
          </a:avLst>
        </a:prstGeom>
        <a:solidFill>
          <a:schemeClr val="accent4">
            <a:hueOff val="3299968"/>
            <a:satOff val="-14601"/>
            <a:lumOff val="-245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Reduction in years lived with no or only one health condition</a:t>
          </a:r>
          <a:endParaRPr lang="en-US" sz="2100" kern="1200" dirty="0"/>
        </a:p>
      </dsp:txBody>
      <dsp:txXfrm>
        <a:off x="3836591" y="1273335"/>
        <a:ext cx="2512339" cy="1169232"/>
      </dsp:txXfrm>
    </dsp:sp>
    <dsp:sp modelId="{99BDA0F2-9C2B-4AF9-B931-A9DB3B734CC0}">
      <dsp:nvSpPr>
        <dsp:cNvPr id="0" name=""/>
        <dsp:cNvSpPr/>
      </dsp:nvSpPr>
      <dsp:spPr>
        <a:xfrm>
          <a:off x="3800214" y="2670019"/>
          <a:ext cx="2585093" cy="1241986"/>
        </a:xfrm>
        <a:prstGeom prst="roundRect">
          <a:avLst>
            <a:gd name="adj" fmla="val 10000"/>
          </a:avLst>
        </a:prstGeom>
        <a:solidFill>
          <a:schemeClr val="accent4">
            <a:hueOff val="6599937"/>
            <a:satOff val="-29202"/>
            <a:lumOff val="-490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Increase in years lived with multi-morbidity.</a:t>
          </a:r>
          <a:endParaRPr lang="en-US" sz="2100" kern="1200" dirty="0"/>
        </a:p>
      </dsp:txBody>
      <dsp:txXfrm>
        <a:off x="3836591" y="2706396"/>
        <a:ext cx="2512339" cy="116923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5DA0EF-79C6-4163-B304-B62A1C664F1F}">
      <dsp:nvSpPr>
        <dsp:cNvPr id="0" name=""/>
        <dsp:cNvSpPr/>
      </dsp:nvSpPr>
      <dsp:spPr>
        <a:xfrm>
          <a:off x="3079" y="588049"/>
          <a:ext cx="2443419" cy="146605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Single-condition clinical guidelines</a:t>
          </a:r>
          <a:endParaRPr lang="en-US" sz="1800" kern="1200" dirty="0"/>
        </a:p>
      </dsp:txBody>
      <dsp:txXfrm>
        <a:off x="3079" y="588049"/>
        <a:ext cx="2443419" cy="1466051"/>
      </dsp:txXfrm>
    </dsp:sp>
    <dsp:sp modelId="{DD668864-8249-43C4-AFE1-9411FE89A843}">
      <dsp:nvSpPr>
        <dsp:cNvPr id="0" name=""/>
        <dsp:cNvSpPr/>
      </dsp:nvSpPr>
      <dsp:spPr>
        <a:xfrm>
          <a:off x="2690840" y="588049"/>
          <a:ext cx="2443419" cy="146605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Lack of alternatives to prescribing a medicine </a:t>
          </a:r>
          <a:endParaRPr lang="en-US" sz="1800" kern="1200" dirty="0"/>
        </a:p>
      </dsp:txBody>
      <dsp:txXfrm>
        <a:off x="2690840" y="588049"/>
        <a:ext cx="2443419" cy="1466051"/>
      </dsp:txXfrm>
    </dsp:sp>
    <dsp:sp modelId="{84293BD8-029E-426A-AB45-DD61291A09B2}">
      <dsp:nvSpPr>
        <dsp:cNvPr id="0" name=""/>
        <dsp:cNvSpPr/>
      </dsp:nvSpPr>
      <dsp:spPr>
        <a:xfrm>
          <a:off x="5378601" y="588049"/>
          <a:ext cx="2443419" cy="146605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Need for on-going review and deprescribing to be built into the process of prescribing</a:t>
          </a:r>
          <a:endParaRPr lang="en-US" sz="1800" kern="1200" dirty="0"/>
        </a:p>
      </dsp:txBody>
      <dsp:txXfrm>
        <a:off x="5378601" y="588049"/>
        <a:ext cx="2443419" cy="1466051"/>
      </dsp:txXfrm>
    </dsp:sp>
    <dsp:sp modelId="{9DD77BAA-3DA5-4A43-ABFC-03B97D59418A}">
      <dsp:nvSpPr>
        <dsp:cNvPr id="0" name=""/>
        <dsp:cNvSpPr/>
      </dsp:nvSpPr>
      <dsp:spPr>
        <a:xfrm>
          <a:off x="8066362" y="588049"/>
          <a:ext cx="2443419" cy="146605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Inability to access comprehensive patient records </a:t>
          </a:r>
          <a:endParaRPr lang="en-US" sz="1800" kern="1200" dirty="0"/>
        </a:p>
      </dsp:txBody>
      <dsp:txXfrm>
        <a:off x="8066362" y="588049"/>
        <a:ext cx="2443419" cy="1466051"/>
      </dsp:txXfrm>
    </dsp:sp>
    <dsp:sp modelId="{DF37A999-D77E-49E0-80AE-4E4ECAD4407E}">
      <dsp:nvSpPr>
        <dsp:cNvPr id="0" name=""/>
        <dsp:cNvSpPr/>
      </dsp:nvSpPr>
      <dsp:spPr>
        <a:xfrm>
          <a:off x="3079" y="2298442"/>
          <a:ext cx="2443419" cy="146605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Lack of digital interoperability </a:t>
          </a:r>
          <a:endParaRPr lang="en-US" sz="1800" kern="1200" dirty="0"/>
        </a:p>
      </dsp:txBody>
      <dsp:txXfrm>
        <a:off x="3079" y="2298442"/>
        <a:ext cx="2443419" cy="1466051"/>
      </dsp:txXfrm>
    </dsp:sp>
    <dsp:sp modelId="{F0C137B2-CF03-41DA-9DE8-F4CF5E991A4D}">
      <dsp:nvSpPr>
        <dsp:cNvPr id="0" name=""/>
        <dsp:cNvSpPr/>
      </dsp:nvSpPr>
      <dsp:spPr>
        <a:xfrm>
          <a:off x="2690840" y="2298442"/>
          <a:ext cx="2443419" cy="146605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Time</a:t>
          </a:r>
          <a:endParaRPr lang="en-US" sz="1800" kern="1200"/>
        </a:p>
      </dsp:txBody>
      <dsp:txXfrm>
        <a:off x="2690840" y="2298442"/>
        <a:ext cx="2443419" cy="1466051"/>
      </dsp:txXfrm>
    </dsp:sp>
    <dsp:sp modelId="{E9CDF164-E468-483B-9C76-C273805E2C12}">
      <dsp:nvSpPr>
        <dsp:cNvPr id="0" name=""/>
        <dsp:cNvSpPr/>
      </dsp:nvSpPr>
      <dsp:spPr>
        <a:xfrm>
          <a:off x="5378601" y="2298442"/>
          <a:ext cx="2443419" cy="146605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Cultural – we have a healthcare culture that favours medicines over alternatives</a:t>
          </a:r>
          <a:endParaRPr lang="en-US" sz="1800" kern="1200" dirty="0"/>
        </a:p>
      </dsp:txBody>
      <dsp:txXfrm>
        <a:off x="5378601" y="2298442"/>
        <a:ext cx="2443419" cy="1466051"/>
      </dsp:txXfrm>
    </dsp:sp>
    <dsp:sp modelId="{048DF9C6-0EA3-478D-B7C5-FE878E70D359}">
      <dsp:nvSpPr>
        <dsp:cNvPr id="0" name=""/>
        <dsp:cNvSpPr/>
      </dsp:nvSpPr>
      <dsp:spPr>
        <a:xfrm>
          <a:off x="8066362" y="2298442"/>
          <a:ext cx="2443419" cy="146605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Patient voice </a:t>
          </a:r>
        </a:p>
      </dsp:txBody>
      <dsp:txXfrm>
        <a:off x="8066362" y="2298442"/>
        <a:ext cx="2443419" cy="146605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C29141-A903-4041-9A01-75BD69C853B8}">
      <dsp:nvSpPr>
        <dsp:cNvPr id="0" name=""/>
        <dsp:cNvSpPr/>
      </dsp:nvSpPr>
      <dsp:spPr>
        <a:xfrm>
          <a:off x="821" y="179867"/>
          <a:ext cx="3326335" cy="399160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8568" tIns="0" rIns="328568" bIns="33020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/>
            <a:t>A population that is ageing</a:t>
          </a:r>
          <a:endParaRPr lang="en-US" sz="2500" kern="1200"/>
        </a:p>
      </dsp:txBody>
      <dsp:txXfrm>
        <a:off x="821" y="1776508"/>
        <a:ext cx="3326335" cy="2394961"/>
      </dsp:txXfrm>
    </dsp:sp>
    <dsp:sp modelId="{75D6CEF0-89F6-4369-A641-AE58A541E311}">
      <dsp:nvSpPr>
        <dsp:cNvPr id="0" name=""/>
        <dsp:cNvSpPr/>
      </dsp:nvSpPr>
      <dsp:spPr>
        <a:xfrm>
          <a:off x="821" y="179867"/>
          <a:ext cx="3326335" cy="1596640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8568" tIns="165100" rIns="328568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01</a:t>
          </a:r>
        </a:p>
      </dsp:txBody>
      <dsp:txXfrm>
        <a:off x="821" y="179867"/>
        <a:ext cx="3326335" cy="1596640"/>
      </dsp:txXfrm>
    </dsp:sp>
    <dsp:sp modelId="{C7657931-23CB-4B2E-94FE-6C0189BEE01E}">
      <dsp:nvSpPr>
        <dsp:cNvPr id="0" name=""/>
        <dsp:cNvSpPr/>
      </dsp:nvSpPr>
      <dsp:spPr>
        <a:xfrm>
          <a:off x="3593263" y="179867"/>
          <a:ext cx="3326335" cy="3991602"/>
        </a:xfrm>
        <a:prstGeom prst="rect">
          <a:avLst/>
        </a:prstGeom>
        <a:solidFill>
          <a:schemeClr val="accent5">
            <a:hueOff val="-6076075"/>
            <a:satOff val="-413"/>
            <a:lumOff val="981"/>
            <a:alphaOff val="0"/>
          </a:schemeClr>
        </a:solidFill>
        <a:ln w="19050" cap="flat" cmpd="sng" algn="ctr">
          <a:solidFill>
            <a:schemeClr val="accent5">
              <a:hueOff val="-6076075"/>
              <a:satOff val="-413"/>
              <a:lumOff val="9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8568" tIns="0" rIns="328568" bIns="33020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More years living with multimorbidity</a:t>
          </a:r>
          <a:endParaRPr lang="en-US" sz="2500" kern="1200" dirty="0"/>
        </a:p>
      </dsp:txBody>
      <dsp:txXfrm>
        <a:off x="3593263" y="1776508"/>
        <a:ext cx="3326335" cy="2394961"/>
      </dsp:txXfrm>
    </dsp:sp>
    <dsp:sp modelId="{BC336028-9D75-4CD5-80DB-569AEF4DCD47}">
      <dsp:nvSpPr>
        <dsp:cNvPr id="0" name=""/>
        <dsp:cNvSpPr/>
      </dsp:nvSpPr>
      <dsp:spPr>
        <a:xfrm>
          <a:off x="3593263" y="179867"/>
          <a:ext cx="3326335" cy="1596640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8568" tIns="165100" rIns="328568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02</a:t>
          </a:r>
        </a:p>
      </dsp:txBody>
      <dsp:txXfrm>
        <a:off x="3593263" y="179867"/>
        <a:ext cx="3326335" cy="1596640"/>
      </dsp:txXfrm>
    </dsp:sp>
    <dsp:sp modelId="{C694D186-3C56-42B9-A1FF-89F1137427EA}">
      <dsp:nvSpPr>
        <dsp:cNvPr id="0" name=""/>
        <dsp:cNvSpPr/>
      </dsp:nvSpPr>
      <dsp:spPr>
        <a:xfrm>
          <a:off x="7185705" y="179867"/>
          <a:ext cx="3326335" cy="3991602"/>
        </a:xfrm>
        <a:prstGeom prst="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accent5">
              <a:hueOff val="-12152150"/>
              <a:satOff val="-826"/>
              <a:lumOff val="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8568" tIns="0" rIns="328568" bIns="33020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An increased focus on preventative medicine (and thus risk factor management)</a:t>
          </a:r>
          <a:endParaRPr lang="en-US" sz="2500" kern="1200" dirty="0"/>
        </a:p>
      </dsp:txBody>
      <dsp:txXfrm>
        <a:off x="7185705" y="1776508"/>
        <a:ext cx="3326335" cy="2394961"/>
      </dsp:txXfrm>
    </dsp:sp>
    <dsp:sp modelId="{C84F7AD6-5CB7-460D-8856-FB6C5DC66F76}">
      <dsp:nvSpPr>
        <dsp:cNvPr id="0" name=""/>
        <dsp:cNvSpPr/>
      </dsp:nvSpPr>
      <dsp:spPr>
        <a:xfrm>
          <a:off x="7185705" y="179867"/>
          <a:ext cx="3326335" cy="1596640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8568" tIns="165100" rIns="328568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03</a:t>
          </a:r>
        </a:p>
      </dsp:txBody>
      <dsp:txXfrm>
        <a:off x="7185705" y="179867"/>
        <a:ext cx="3326335" cy="159664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0FDDCE-5D55-4E61-8100-B1327588DD5F}">
      <dsp:nvSpPr>
        <dsp:cNvPr id="0" name=""/>
        <dsp:cNvSpPr/>
      </dsp:nvSpPr>
      <dsp:spPr>
        <a:xfrm>
          <a:off x="0" y="0"/>
          <a:ext cx="4938172" cy="170346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Older people are often underrepresented</a:t>
          </a:r>
          <a:endParaRPr lang="en-US" sz="2200" kern="1200"/>
        </a:p>
      </dsp:txBody>
      <dsp:txXfrm>
        <a:off x="49893" y="49893"/>
        <a:ext cx="3100000" cy="1603679"/>
      </dsp:txXfrm>
    </dsp:sp>
    <dsp:sp modelId="{76DC765E-53A0-4A6A-A125-C58792985C0C}">
      <dsp:nvSpPr>
        <dsp:cNvPr id="0" name=""/>
        <dsp:cNvSpPr/>
      </dsp:nvSpPr>
      <dsp:spPr>
        <a:xfrm>
          <a:off x="435721" y="1987376"/>
          <a:ext cx="4938172" cy="170346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When they are included often they are ‘healthy’ older people</a:t>
          </a:r>
          <a:endParaRPr lang="en-US" sz="2200" kern="1200"/>
        </a:p>
      </dsp:txBody>
      <dsp:txXfrm>
        <a:off x="485614" y="2037269"/>
        <a:ext cx="3295412" cy="1603679"/>
      </dsp:txXfrm>
    </dsp:sp>
    <dsp:sp modelId="{59C37B25-9946-4E69-8E07-29091257FD0E}">
      <dsp:nvSpPr>
        <dsp:cNvPr id="0" name=""/>
        <dsp:cNvSpPr/>
      </dsp:nvSpPr>
      <dsp:spPr>
        <a:xfrm>
          <a:off x="871442" y="3974753"/>
          <a:ext cx="4938172" cy="170346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Frailty, multimorbidity, cognitive impairment, care home residents often an exclusion criteria</a:t>
          </a:r>
          <a:endParaRPr lang="en-US" sz="2200" kern="1200"/>
        </a:p>
      </dsp:txBody>
      <dsp:txXfrm>
        <a:off x="921335" y="4024646"/>
        <a:ext cx="3295412" cy="1603679"/>
      </dsp:txXfrm>
    </dsp:sp>
    <dsp:sp modelId="{ED5DAEE7-B14B-451E-95EE-AC5EFF4C6E78}">
      <dsp:nvSpPr>
        <dsp:cNvPr id="0" name=""/>
        <dsp:cNvSpPr/>
      </dsp:nvSpPr>
      <dsp:spPr>
        <a:xfrm>
          <a:off x="3830920" y="1291794"/>
          <a:ext cx="1107252" cy="1107252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4080052" y="1291794"/>
        <a:ext cx="608988" cy="833207"/>
      </dsp:txXfrm>
    </dsp:sp>
    <dsp:sp modelId="{BFC7ADCE-2325-444E-BA9A-9177B401543B}">
      <dsp:nvSpPr>
        <dsp:cNvPr id="0" name=""/>
        <dsp:cNvSpPr/>
      </dsp:nvSpPr>
      <dsp:spPr>
        <a:xfrm>
          <a:off x="4266641" y="3267815"/>
          <a:ext cx="1107252" cy="1107252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4515773" y="3267815"/>
        <a:ext cx="608988" cy="83320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5FEDC6-427C-4B9C-96D7-B65953F4F16A}">
      <dsp:nvSpPr>
        <dsp:cNvPr id="0" name=""/>
        <dsp:cNvSpPr/>
      </dsp:nvSpPr>
      <dsp:spPr>
        <a:xfrm>
          <a:off x="1715486" y="1283175"/>
          <a:ext cx="3212771" cy="2142918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9352" rIns="149352" bIns="149352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Needs multiple </a:t>
          </a:r>
          <a:r>
            <a:rPr lang="en-GB" sz="2100" kern="1200" dirty="0" err="1"/>
            <a:t>Rxs</a:t>
          </a:r>
          <a:r>
            <a:rPr lang="en-GB" sz="2100" kern="1200" dirty="0"/>
            <a:t> for HTN</a:t>
          </a:r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ARB for CKD</a:t>
          </a:r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Mild COPD Mx correct</a:t>
          </a:r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Low dose statin</a:t>
          </a:r>
        </a:p>
      </dsp:txBody>
      <dsp:txXfrm>
        <a:off x="2229530" y="1283175"/>
        <a:ext cx="2698727" cy="2142918"/>
      </dsp:txXfrm>
    </dsp:sp>
    <dsp:sp modelId="{59483EB8-979F-484D-B82B-9A9B9958B50A}">
      <dsp:nvSpPr>
        <dsp:cNvPr id="0" name=""/>
        <dsp:cNvSpPr/>
      </dsp:nvSpPr>
      <dsp:spPr>
        <a:xfrm>
          <a:off x="2008" y="426436"/>
          <a:ext cx="2141847" cy="2141847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?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Appropriate </a:t>
          </a:r>
        </a:p>
      </dsp:txBody>
      <dsp:txXfrm>
        <a:off x="315674" y="740102"/>
        <a:ext cx="1514515" cy="1514515"/>
      </dsp:txXfrm>
    </dsp:sp>
    <dsp:sp modelId="{7163B16F-26C0-4ED5-884E-BA0164FFD800}">
      <dsp:nvSpPr>
        <dsp:cNvPr id="0" name=""/>
        <dsp:cNvSpPr/>
      </dsp:nvSpPr>
      <dsp:spPr>
        <a:xfrm>
          <a:off x="7070105" y="1283175"/>
          <a:ext cx="3212771" cy="2142918"/>
        </a:xfrm>
        <a:prstGeom prst="rect">
          <a:avLst/>
        </a:prstGeom>
        <a:solidFill>
          <a:schemeClr val="accent3">
            <a:tint val="40000"/>
            <a:alpha val="90000"/>
            <a:hueOff val="5055155"/>
            <a:satOff val="44705"/>
            <a:lumOff val="5295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5055155"/>
              <a:satOff val="44705"/>
              <a:lumOff val="529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9352" rIns="149352" bIns="149352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Not on diuretic </a:t>
          </a:r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Still on Atenolol</a:t>
          </a:r>
        </a:p>
      </dsp:txBody>
      <dsp:txXfrm>
        <a:off x="7584149" y="1283175"/>
        <a:ext cx="2698727" cy="2142918"/>
      </dsp:txXfrm>
    </dsp:sp>
    <dsp:sp modelId="{16FDE07C-40C2-410A-96E1-43FB55F3C888}">
      <dsp:nvSpPr>
        <dsp:cNvPr id="0" name=""/>
        <dsp:cNvSpPr/>
      </dsp:nvSpPr>
      <dsp:spPr>
        <a:xfrm>
          <a:off x="5316331" y="426436"/>
          <a:ext cx="2141847" cy="2141847"/>
        </a:xfrm>
        <a:prstGeom prst="ellipse">
          <a:avLst/>
        </a:prstGeom>
        <a:gradFill rotWithShape="0">
          <a:gsLst>
            <a:gs pos="0">
              <a:schemeClr val="accent3">
                <a:hueOff val="4117163"/>
                <a:satOff val="24712"/>
                <a:lumOff val="1882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4117163"/>
                <a:satOff val="24712"/>
                <a:lumOff val="1882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4117163"/>
                <a:satOff val="24712"/>
                <a:lumOff val="1882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? Inappropriate</a:t>
          </a:r>
        </a:p>
      </dsp:txBody>
      <dsp:txXfrm>
        <a:off x="5629997" y="740102"/>
        <a:ext cx="1514515" cy="151451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5FEDC6-427C-4B9C-96D7-B65953F4F16A}">
      <dsp:nvSpPr>
        <dsp:cNvPr id="0" name=""/>
        <dsp:cNvSpPr/>
      </dsp:nvSpPr>
      <dsp:spPr>
        <a:xfrm>
          <a:off x="1715486" y="1283175"/>
          <a:ext cx="3212771" cy="2142918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84912" rIns="184912" bIns="184912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/>
            <a:t>PD treatment, some of the IHD treatment, COPD Rx, thyroxine</a:t>
          </a:r>
        </a:p>
      </dsp:txBody>
      <dsp:txXfrm>
        <a:off x="2229530" y="1283175"/>
        <a:ext cx="2698727" cy="2142918"/>
      </dsp:txXfrm>
    </dsp:sp>
    <dsp:sp modelId="{59483EB8-979F-484D-B82B-9A9B9958B50A}">
      <dsp:nvSpPr>
        <dsp:cNvPr id="0" name=""/>
        <dsp:cNvSpPr/>
      </dsp:nvSpPr>
      <dsp:spPr>
        <a:xfrm>
          <a:off x="2008" y="426436"/>
          <a:ext cx="2141847" cy="2141847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?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Appropriate </a:t>
          </a:r>
        </a:p>
      </dsp:txBody>
      <dsp:txXfrm>
        <a:off x="315674" y="740102"/>
        <a:ext cx="1514515" cy="1514515"/>
      </dsp:txXfrm>
    </dsp:sp>
    <dsp:sp modelId="{7163B16F-26C0-4ED5-884E-BA0164FFD800}">
      <dsp:nvSpPr>
        <dsp:cNvPr id="0" name=""/>
        <dsp:cNvSpPr/>
      </dsp:nvSpPr>
      <dsp:spPr>
        <a:xfrm>
          <a:off x="7070105" y="1283175"/>
          <a:ext cx="3212771" cy="2142918"/>
        </a:xfrm>
        <a:prstGeom prst="rect">
          <a:avLst/>
        </a:prstGeom>
        <a:solidFill>
          <a:schemeClr val="accent3">
            <a:tint val="40000"/>
            <a:alpha val="90000"/>
            <a:hueOff val="5055155"/>
            <a:satOff val="44705"/>
            <a:lumOff val="5295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5055155"/>
              <a:satOff val="44705"/>
              <a:lumOff val="529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84912" rIns="184912" bIns="184912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 err="1"/>
            <a:t>Betahistine</a:t>
          </a:r>
          <a:r>
            <a:rPr lang="en-GB" sz="2600" kern="1200" dirty="0"/>
            <a:t>, statin, quinine</a:t>
          </a:r>
        </a:p>
      </dsp:txBody>
      <dsp:txXfrm>
        <a:off x="7584149" y="1283175"/>
        <a:ext cx="2698727" cy="2142918"/>
      </dsp:txXfrm>
    </dsp:sp>
    <dsp:sp modelId="{16FDE07C-40C2-410A-96E1-43FB55F3C888}">
      <dsp:nvSpPr>
        <dsp:cNvPr id="0" name=""/>
        <dsp:cNvSpPr/>
      </dsp:nvSpPr>
      <dsp:spPr>
        <a:xfrm>
          <a:off x="5316331" y="426436"/>
          <a:ext cx="2141847" cy="2141847"/>
        </a:xfrm>
        <a:prstGeom prst="ellipse">
          <a:avLst/>
        </a:prstGeom>
        <a:gradFill rotWithShape="0">
          <a:gsLst>
            <a:gs pos="0">
              <a:schemeClr val="accent3">
                <a:hueOff val="4117163"/>
                <a:satOff val="24712"/>
                <a:lumOff val="1882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4117163"/>
                <a:satOff val="24712"/>
                <a:lumOff val="1882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4117163"/>
                <a:satOff val="24712"/>
                <a:lumOff val="1882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? Inappropriate</a:t>
          </a:r>
        </a:p>
      </dsp:txBody>
      <dsp:txXfrm>
        <a:off x="5629997" y="740102"/>
        <a:ext cx="1514515" cy="15145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B7646E-8811-423A-9C42-2CBFADA00A9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360E59-1627-4404-ACC5-51C744AB0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2254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D677E230-58DD-43ED-96A1-552DDAB53532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841221E5-7225-48EB-A4EE-420E7BFCF7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669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221E5-7225-48EB-A4EE-420E7BFCF70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576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 study 3 tool development 1 study had mean age 73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221E5-7225-48EB-A4EE-420E7BFCF705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4396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946782-8EC7-154F-01CC-3954B40A9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C2D4D6-CC88-CF98-2757-7BB16DD28F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1C6E3B-E49B-61BA-317D-7E7E0966FE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Medications now inappropriate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AB8656-68C3-82C8-3104-8781EDEEDB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221E5-7225-48EB-A4EE-420E7BFCF705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4670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How many medications is that?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221E5-7225-48EB-A4EE-420E7BFCF705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5946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Medications now inappropriate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221E5-7225-48EB-A4EE-420E7BFCF705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7993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221E5-7225-48EB-A4EE-420E7BFCF705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9983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u="sng" strike="noStrike" dirty="0">
              <a:solidFill>
                <a:srgbClr val="1155CC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Raleway" pitchFamily="2" charset="0"/>
              </a:rPr>
              <a:t>A useful prompt to aid efficient medication review and maximise the potential of the 10 minute consultation </a:t>
            </a:r>
            <a:endParaRPr lang="en-GB" b="0" dirty="0">
              <a:effectLst/>
            </a:endParaRP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221E5-7225-48EB-A4EE-420E7BFCF705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194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Right now…</a:t>
            </a:r>
          </a:p>
          <a:p>
            <a:r>
              <a:rPr lang="en-GB" dirty="0"/>
              <a:t>- 3 million + people in the UK with long term health conditions managed by polypharmacy</a:t>
            </a:r>
          </a:p>
          <a:p>
            <a:pPr marL="171450" indent="-171450">
              <a:buFontTx/>
              <a:buChar char="-"/>
            </a:pPr>
            <a:r>
              <a:rPr lang="en-GB" dirty="0"/>
              <a:t>Some people looking at their tablets laid out working out what to take when</a:t>
            </a:r>
          </a:p>
          <a:p>
            <a:pPr marL="171450" indent="-171450">
              <a:buFontTx/>
              <a:buChar char="-"/>
            </a:pPr>
            <a:r>
              <a:rPr lang="en-GB" dirty="0"/>
              <a:t>Getting a prescription but not taking their tablets</a:t>
            </a:r>
          </a:p>
          <a:p>
            <a:pPr marL="171450" indent="-171450">
              <a:buFontTx/>
              <a:buChar char="-"/>
            </a:pPr>
            <a:r>
              <a:rPr lang="en-GB" dirty="0"/>
              <a:t>Someone confused by the number of their medications and not taking them correctly</a:t>
            </a:r>
          </a:p>
          <a:p>
            <a:pPr marL="171450" indent="-171450">
              <a:buFontTx/>
              <a:buChar char="-"/>
            </a:pPr>
            <a:r>
              <a:rPr lang="en-GB" dirty="0"/>
              <a:t>Is being admitted to hospital as a direct consequence of their medications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221E5-7225-48EB-A4EE-420E7BFCF70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65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With these come medications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221E5-7225-48EB-A4EE-420E7BFCF70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389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221E5-7225-48EB-A4EE-420E7BFCF70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1487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 pr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221E5-7225-48EB-A4EE-420E7BFCF70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8720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7" name="Google Shape;16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0" name="Google Shape;20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Progression is associated with greater morbidity, functional decline, and mortality  in wide-ranging contexts.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1" name="Google Shape;201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1" name="Google Shape;441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8" name="Google Shape;528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82108-A143-AE91-EA79-E80110DCC7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561BDF-3312-D12C-8E7B-410219F45E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2B0530-B6FF-1682-CC5F-33CCD1C59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BE6BF-C811-45BB-8BA9-22EFF2B83FFA}" type="datetime1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8187F-E8E0-423B-820B-931D9FA6E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FBE124-48BE-DC69-ADC4-35229F0A0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374CA4D-4BEC-4910-832E-D817DF438EA4}"/>
              </a:ext>
            </a:extLst>
          </p:cNvPr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0" y="0"/>
            <a:ext cx="18034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A28767C-7795-F032-491D-F1F83ACD642B}"/>
              </a:ext>
            </a:extLst>
          </p:cNvPr>
          <p:cNvSpPr/>
          <p:nvPr userDrawn="1"/>
        </p:nvSpPr>
        <p:spPr>
          <a:xfrm>
            <a:off x="11892563" y="0"/>
            <a:ext cx="304721" cy="6858000"/>
          </a:xfrm>
          <a:prstGeom prst="rect">
            <a:avLst/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215560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31784-9D94-7FF8-2D88-50BCA7D40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449FD1-052B-F0C0-91FC-7D283D6A1B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28A136-F36C-7C75-3FD9-E9EECFBA9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F41C5-B5F2-469F-BA25-292CFCDAF6E0}" type="datetime1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0D44F3-9AB1-9397-3AFE-E523CFB91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6FB393-1C08-51EC-FFB8-EA60C320A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1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CBAF87-0DEF-9407-A1D2-C8FE2249B6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2FA790-C202-9BFB-027C-9B30DC5515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4BF83E-46CB-6AF5-6744-37AC3A18A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D85FE-5443-4629-8A1C-6F6EA57CBD60}" type="datetime1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24F817-879E-C6A9-2219-42AA51DAF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EB8396-3754-6858-3600-07ED753BE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A96457-0A97-4193-7EC2-C925564EDF03}"/>
              </a:ext>
            </a:extLst>
          </p:cNvPr>
          <p:cNvSpPr/>
          <p:nvPr userDrawn="1"/>
        </p:nvSpPr>
        <p:spPr>
          <a:xfrm>
            <a:off x="11885691" y="0"/>
            <a:ext cx="304721" cy="6858000"/>
          </a:xfrm>
          <a:prstGeom prst="rect">
            <a:avLst/>
          </a:prstGeom>
          <a:solidFill>
            <a:schemeClr val="tx2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74550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Photo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519" y="550217"/>
            <a:ext cx="3656650" cy="1453896"/>
          </a:xfrm>
        </p:spPr>
        <p:txBody>
          <a:bodyPr anchor="t">
            <a:normAutofit/>
          </a:bodyPr>
          <a:lstStyle>
            <a:lvl1pPr>
              <a:defRPr sz="3199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1331" y="2295144"/>
            <a:ext cx="3489267" cy="4041648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15194" y="549275"/>
            <a:ext cx="6559429" cy="57594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65DCA-443F-4667-9ED1-418507CE45A8}" type="datetime1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39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0A312-67D7-AE41-1644-DBA04328C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39F6A8-15D2-52CC-CE48-86783471BE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DBF734-B455-1C6A-D364-2ECE737E2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62CC-4597-4E8E-AFE5-237B3DA1FF07}" type="datetime1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EB270D-E21E-15EB-EC62-D4F1C070C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77117E-C2B9-35D1-9C89-7E4D01881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18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A39B5-9BCF-F18D-D836-2D4314FE7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CEF0AD-8B10-EB98-25CE-EC5E5A725E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82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82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82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3ED88-6D6A-74E2-3D44-CC771CA79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63988-78D4-46C4-B808-1786C6A42859}" type="datetime1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01B74D-BCED-7A98-6D9C-748BB1747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732495-1CAC-2FAC-F82F-91827096B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45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7EC62-A93F-9DC2-A837-7DB779578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F8E48-5A2C-E09C-B315-AB12900A63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B8D286-902C-275E-BFDC-86952396CE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D7F10D-CD43-4A1F-D4DD-F4DA5ECA8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2C1EE-CCC0-4F27-8918-BF938AC1419F}" type="datetime1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BDCC98-D8F2-3B59-B0E3-88B2F9B80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087540-1A95-2EDE-CE6E-F572BE4E7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88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A4C95-0265-8D6B-8E7E-9BF95CDA2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1F45E-4830-7D00-51FA-1BDD9852CD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8B7964-8A42-CE3D-9575-C0CFFC19CA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F6C428-7D2E-C747-6858-8AAB81CF15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10DAAD-731B-557B-034E-8F55900FBC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660875-DF9D-8A7B-04F7-BED90429C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0C48B-9D86-4C33-9BD3-2929B1D74E3D}" type="datetime1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EF7589-8A45-0699-C0D4-080650AF7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DDD772-28A5-1E8F-DF20-85BC6D6B2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38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3B991-C115-153B-3D1C-1D21E438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B86FE-A741-6AE0-F1B1-3484D81D7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B711C-F9D6-42CE-B848-D107B7756573}" type="datetime1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3D1F84-8A60-E84E-2D5B-6FDF82912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383E41-D2BF-A7EB-8528-C4C9D6415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63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7765A0-D70C-2176-0BD6-9DBBD81CE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EAC44-87EE-4E25-9BCB-D1B8F4FDD9D1}" type="datetime1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600AD8-EE3C-E996-0C56-F5CE913A3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0F0CE1-84F8-08D7-9648-AD2CC7C75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46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B49BA-5989-B848-B611-82B5EE81D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9F6B74-B4B5-3025-AAC3-222854B726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992F0A-42A5-5DE3-1D57-0789E0194B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7E1221-2F92-893C-1A6C-F817E05A5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E44B9-3FFE-4574-9630-3E5A6F960186}" type="datetime1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CEE80E-3717-DD69-E3CF-50A7E3417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8F0CC6-E5EC-6FCB-15C1-302273E45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24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A21E2-8923-BBF5-8124-F1AD84753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7F5865-9736-4D3F-13FF-F6D38D4AD2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9FA8D4-6C90-A289-E4B6-AEE5ECDA76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D21EF1-D15B-08A3-CB73-88E5D597F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6F492-7803-4716-B969-A5873965FF8A}" type="datetime1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1A8991-3401-1298-1E51-1092F8035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D84177-6D60-94D6-9EA7-0AF906EE1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69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CC1022-C3A4-10DF-AA30-C7E6291A4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4A8EAD-AC43-31A5-6EED-DE0A7F979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1FC65A-B150-9202-C3E0-8F15A17498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D004168-AADC-4457-9784-543656FEE4FC}" type="datetime1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1ABF0-269F-7852-9965-C35BC7696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FAC869-26D7-7046-2E1A-6C1B457235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56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  <p15:guide id="3" pos="1199" userDrawn="1">
          <p15:clr>
            <a:srgbClr val="F26B43"/>
          </p15:clr>
        </p15:guide>
        <p15:guide id="4" pos="719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utricia.com/discover/education/events/frailtycarehighlights2025.html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.xls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29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kdealsandgiveaways.co.uk/robinsons-orange-squash-1l/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zzbuzz.news/industry/healthcare/13-bn-people-had-liver-disease-globally-in-2023-lancet-study-1388998" TargetMode="External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5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hyperlink" Target="https://www.geograph.org.uk/photo/3768690" TargetMode="External"/><Relationship Id="rId7" Type="http://schemas.openxmlformats.org/officeDocument/2006/relationships/diagramColors" Target="../diagrams/colors12.xml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Relationship Id="rId9" Type="http://schemas.openxmlformats.org/officeDocument/2006/relationships/hyperlink" Target="https://creativecommons.org/licenses/by-sa/3.0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psedu.com.au/posts/view/47/2016-Deprescribing-Resources" TargetMode="Externa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3.xml"/><Relationship Id="rId3" Type="http://schemas.openxmlformats.org/officeDocument/2006/relationships/image" Target="../media/image73.png"/><Relationship Id="rId7" Type="http://schemas.openxmlformats.org/officeDocument/2006/relationships/diagramLayout" Target="../diagrams/layout1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3.xml"/><Relationship Id="rId5" Type="http://schemas.openxmlformats.org/officeDocument/2006/relationships/hyperlink" Target="https://www.ncbi.nlm.nih.gov/pmc/articles/PMC514207/" TargetMode="External"/><Relationship Id="rId10" Type="http://schemas.microsoft.com/office/2007/relationships/diagramDrawing" Target="../diagrams/drawing13.xml"/><Relationship Id="rId4" Type="http://schemas.openxmlformats.org/officeDocument/2006/relationships/hyperlink" Target="https://ilhabomjesus.blogspot.com/2013/11/dicas-para-mulheres-johnsons-baby.html" TargetMode="External"/><Relationship Id="rId9" Type="http://schemas.openxmlformats.org/officeDocument/2006/relationships/diagramColors" Target="../diagrams/colors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3" Type="http://schemas.openxmlformats.org/officeDocument/2006/relationships/hyperlink" Target="https://www.geograph.org.uk/photo/4999235" TargetMode="External"/><Relationship Id="rId7" Type="http://schemas.openxmlformats.org/officeDocument/2006/relationships/diagramColors" Target="../diagrams/colors14.xml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4.xml"/><Relationship Id="rId5" Type="http://schemas.openxmlformats.org/officeDocument/2006/relationships/diagramLayout" Target="../diagrams/layout14.xml"/><Relationship Id="rId4" Type="http://schemas.openxmlformats.org/officeDocument/2006/relationships/diagramData" Target="../diagrams/data1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pe.pl/blog/62289/408690/piatkowa-gromada-499-pudelko-psotnikow-z-puzzlami-microsoft-pandoras-box.html" TargetMode="External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577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291CB9-FE6C-E24D-7A0C-34A9A0803C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907" b="-1"/>
          <a:stretch>
            <a:fillRect/>
          </a:stretch>
        </p:blipFill>
        <p:spPr>
          <a:xfrm>
            <a:off x="2518653" y="10"/>
            <a:ext cx="9667124" cy="685799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38833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980" y="365124"/>
            <a:ext cx="4032295" cy="3135883"/>
          </a:xfrm>
        </p:spPr>
        <p:txBody>
          <a:bodyPr>
            <a:normAutofit/>
          </a:bodyPr>
          <a:lstStyle/>
          <a:p>
            <a:r>
              <a:rPr lang="en-US" sz="4800" dirty="0"/>
              <a:t>Polypharmacy and Deprescribing</a:t>
            </a: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837980" y="4365103"/>
            <a:ext cx="4608360" cy="18118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Dr Iain Wilkinson</a:t>
            </a:r>
          </a:p>
          <a:p>
            <a:pPr marL="0" indent="0">
              <a:buNone/>
            </a:pPr>
            <a:r>
              <a:rPr lang="en-US" sz="1200" dirty="0"/>
              <a:t>Clinical Director Frailty – </a:t>
            </a:r>
            <a:r>
              <a:rPr lang="en-US" sz="1200" dirty="0" err="1"/>
              <a:t>SaSH</a:t>
            </a:r>
            <a:endParaRPr lang="en-US" sz="1200" dirty="0"/>
          </a:p>
          <a:p>
            <a:pPr marL="0" indent="0">
              <a:buNone/>
            </a:pPr>
            <a:r>
              <a:rPr lang="en-US" sz="1200" dirty="0"/>
              <a:t>Vice President Education and Training – British Geriatrics Society</a:t>
            </a:r>
          </a:p>
          <a:p>
            <a:pPr marL="0" indent="0">
              <a:buNone/>
            </a:pPr>
            <a:r>
              <a:rPr lang="en-US" sz="1200" dirty="0"/>
              <a:t>TPD – KSS Deanery</a:t>
            </a:r>
          </a:p>
        </p:txBody>
      </p:sp>
    </p:spTree>
    <p:extLst>
      <p:ext uri="{BB962C8B-B14F-4D97-AF65-F5344CB8AC3E}">
        <p14:creationId xmlns:p14="http://schemas.microsoft.com/office/powerpoint/2010/main" val="66759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52E4B-D6E6-EEE0-7AFC-651540CA0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OA, HTN and Respiratory disease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BF87F1-C423-B82B-623B-2CF899273E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OA – Many non-pharmacological treatments, Paracetamol +/- NSAIDs or opioids</a:t>
            </a:r>
          </a:p>
          <a:p>
            <a:endParaRPr lang="en-GB" dirty="0"/>
          </a:p>
          <a:p>
            <a:r>
              <a:rPr lang="en-GB" dirty="0"/>
              <a:t>HTN- Multiple at lower dose more effective than higher doses* Most need &gt;2</a:t>
            </a:r>
          </a:p>
          <a:p>
            <a:endParaRPr lang="en-GB" dirty="0"/>
          </a:p>
          <a:p>
            <a:r>
              <a:rPr lang="en-GB" dirty="0"/>
              <a:t>Respiratory disease – medications often combined in COPD (3 in one inhaler)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76B7E3-8714-11D8-B9FF-A5AB0666ECDC}"/>
              </a:ext>
            </a:extLst>
          </p:cNvPr>
          <p:cNvSpPr txBox="1"/>
          <p:nvPr/>
        </p:nvSpPr>
        <p:spPr>
          <a:xfrm>
            <a:off x="0" y="6488668"/>
            <a:ext cx="60941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* https://pmc.ncbi.nlm.nih.gov/articles/PMC10658721/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1AAE7D-FC07-32F4-693A-0EAF8CAE6511}"/>
              </a:ext>
            </a:extLst>
          </p:cNvPr>
          <p:cNvSpPr/>
          <p:nvPr/>
        </p:nvSpPr>
        <p:spPr>
          <a:xfrm>
            <a:off x="11332487" y="1628800"/>
            <a:ext cx="5549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734AF1-5E60-13CD-03E3-659AF1FDBE5B}"/>
              </a:ext>
            </a:extLst>
          </p:cNvPr>
          <p:cNvSpPr/>
          <p:nvPr/>
        </p:nvSpPr>
        <p:spPr>
          <a:xfrm>
            <a:off x="11315081" y="3033613"/>
            <a:ext cx="554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EECAE8-6098-45AF-9DD1-D100B39F0D15}"/>
              </a:ext>
            </a:extLst>
          </p:cNvPr>
          <p:cNvSpPr/>
          <p:nvPr/>
        </p:nvSpPr>
        <p:spPr>
          <a:xfrm>
            <a:off x="11328692" y="4438426"/>
            <a:ext cx="554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86233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C9B446A-6343-4E56-90BA-061E4DDF0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3EC72A1B-03D3-499C-B4BF-AC68EEC22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54511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216322C2-3CF0-4D33-BF90-3F384CF6D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5371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E8DF63-E50C-2858-9586-25EBB9F92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997" y="1161288"/>
            <a:ext cx="3437249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Hospital admissions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377" y="605861"/>
            <a:ext cx="73152" cy="5484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132" y="2443480"/>
            <a:ext cx="3336691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50B554-3F1B-88D1-5DB5-53AA43F515F7}"/>
              </a:ext>
            </a:extLst>
          </p:cNvPr>
          <p:cNvSpPr txBox="1"/>
          <p:nvPr/>
        </p:nvSpPr>
        <p:spPr>
          <a:xfrm>
            <a:off x="370996" y="2718054"/>
            <a:ext cx="4074375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If a person is taking ten or more medicines they are  3x more likely to be admitted to hospital</a:t>
            </a:r>
          </a:p>
          <a:p>
            <a:pPr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Adverse drug reactions are responsible for 6.5% of hospital admissions</a:t>
            </a:r>
          </a:p>
          <a:p>
            <a:pPr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4% of total bed days!</a:t>
            </a:r>
          </a:p>
          <a:p>
            <a:pPr marL="228600" lvl="1" fontAlgn="base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(c. 1.4 million bed days)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72146C-3B33-A715-3D29-1A729A0F6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7691" y="1649784"/>
            <a:ext cx="6920137" cy="36676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59E50F-B107-47CB-0464-AA891AA55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2074" y="6353059"/>
            <a:ext cx="2466751" cy="44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07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914E7-CD95-0234-4833-146114F8A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But… its age dependant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F109AE-E62D-8AFD-B410-FE0293FC97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9777" y="1690689"/>
            <a:ext cx="7169270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7E73FC-038E-1E96-EC2F-A75AE1CD6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2074" y="6353059"/>
            <a:ext cx="2466751" cy="44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38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17695-7E58-6012-178E-65033F403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 of avoidable admission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12F243-DAC3-327A-28FC-849ACF443F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3772" y="1825624"/>
            <a:ext cx="7992888" cy="4483695"/>
          </a:xfrm>
        </p:spPr>
        <p:txBody>
          <a:bodyPr>
            <a:normAutofit fontScale="92500" lnSpcReduction="10000"/>
          </a:bodyPr>
          <a:lstStyle/>
          <a:p>
            <a:r>
              <a:rPr lang="en-GB" sz="2200" dirty="0"/>
              <a:t>Mr H 82 yrs seen in ED following a fall at home &gt; Frailty SDEC</a:t>
            </a:r>
          </a:p>
          <a:p>
            <a:endParaRPr lang="en-GB" sz="2200" dirty="0"/>
          </a:p>
          <a:p>
            <a:pPr lvl="1"/>
            <a:r>
              <a:rPr lang="en-GB" sz="1900" dirty="0"/>
              <a:t>Went to run out of the front door to stop his grandson running away</a:t>
            </a:r>
          </a:p>
          <a:p>
            <a:pPr lvl="1"/>
            <a:r>
              <a:rPr lang="en-GB" sz="1900" dirty="0"/>
              <a:t>Tripped and fell &gt; small head injury</a:t>
            </a:r>
          </a:p>
          <a:p>
            <a:pPr lvl="1"/>
            <a:endParaRPr lang="en-GB" sz="1900" dirty="0"/>
          </a:p>
          <a:p>
            <a:pPr lvl="1"/>
            <a:r>
              <a:rPr lang="en-GB" sz="1900" dirty="0"/>
              <a:t>Actually, also fell earlier in the day </a:t>
            </a:r>
            <a:r>
              <a:rPr lang="en-GB" sz="1900" i="1" dirty="0"/>
              <a:t>and</a:t>
            </a:r>
            <a:r>
              <a:rPr lang="en-GB" sz="1900" dirty="0"/>
              <a:t> 2 weeks ago</a:t>
            </a:r>
          </a:p>
          <a:p>
            <a:pPr lvl="1"/>
            <a:endParaRPr lang="en-GB" sz="1900" dirty="0"/>
          </a:p>
          <a:p>
            <a:pPr lvl="1"/>
            <a:r>
              <a:rPr lang="en-GB" sz="1900" dirty="0"/>
              <a:t>PMH: </a:t>
            </a:r>
          </a:p>
          <a:p>
            <a:pPr lvl="2"/>
            <a:r>
              <a:rPr lang="en-GB" sz="1900" dirty="0"/>
              <a:t>Migraine – diagnosed around 10 years ago</a:t>
            </a:r>
          </a:p>
          <a:p>
            <a:pPr lvl="2"/>
            <a:r>
              <a:rPr lang="en-GB" sz="1900" dirty="0"/>
              <a:t>Tremor – Clinically not PD</a:t>
            </a:r>
          </a:p>
          <a:p>
            <a:pPr lvl="2"/>
            <a:r>
              <a:rPr lang="en-GB" sz="1900" dirty="0"/>
              <a:t>Amyloid angiopathy</a:t>
            </a:r>
          </a:p>
          <a:p>
            <a:pPr lvl="2"/>
            <a:r>
              <a:rPr lang="en-GB" sz="1900" dirty="0"/>
              <a:t>Partial seizures – Rx started 6 months ago and increased 1 month ago</a:t>
            </a:r>
          </a:p>
          <a:p>
            <a:pPr lvl="2"/>
            <a:r>
              <a:rPr lang="en-GB" sz="1900" dirty="0"/>
              <a:t>HTN</a:t>
            </a:r>
          </a:p>
          <a:p>
            <a:pPr lvl="2"/>
            <a:r>
              <a:rPr lang="en-GB" sz="1900" dirty="0"/>
              <a:t>Confusion – awaiting memory clinic</a:t>
            </a:r>
          </a:p>
          <a:p>
            <a:pPr lvl="2"/>
            <a:endParaRPr lang="en-GB" dirty="0"/>
          </a:p>
          <a:p>
            <a:pPr lvl="2"/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6430F36-632D-A32D-C3E1-7347AE2FE1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86700" y="1825624"/>
            <a:ext cx="3096191" cy="4351338"/>
          </a:xfr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endParaRPr lang="en-GB" dirty="0"/>
          </a:p>
          <a:p>
            <a:r>
              <a:rPr lang="en-GB" dirty="0"/>
              <a:t>CT head showed small ICH</a:t>
            </a:r>
          </a:p>
          <a:p>
            <a:endParaRPr lang="en-GB" dirty="0"/>
          </a:p>
          <a:p>
            <a:r>
              <a:rPr lang="en-GB" dirty="0"/>
              <a:t>Medications:</a:t>
            </a:r>
          </a:p>
          <a:p>
            <a:pPr lvl="1"/>
            <a:r>
              <a:rPr lang="en-GB" dirty="0"/>
              <a:t>Amitriptyline</a:t>
            </a:r>
          </a:p>
          <a:p>
            <a:pPr lvl="1"/>
            <a:r>
              <a:rPr lang="en-GB" dirty="0"/>
              <a:t>Apixaban</a:t>
            </a:r>
          </a:p>
          <a:p>
            <a:pPr lvl="1"/>
            <a:r>
              <a:rPr lang="en-GB" dirty="0"/>
              <a:t>Lamotrigine</a:t>
            </a:r>
          </a:p>
          <a:p>
            <a:pPr lvl="1"/>
            <a:r>
              <a:rPr lang="en-GB" dirty="0"/>
              <a:t>Paracetamol</a:t>
            </a:r>
          </a:p>
          <a:p>
            <a:pPr lvl="1"/>
            <a:r>
              <a:rPr lang="en-GB" dirty="0"/>
              <a:t>Candesartan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178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56688E73-49B9-4052-A836-D248C825D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577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B6AEE0C-07FE-4154-BC7C-2F20530BC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Two Autumn leaves falling">
            <a:extLst>
              <a:ext uri="{FF2B5EF4-FFF2-40B4-BE49-F238E27FC236}">
                <a16:creationId xmlns:a16="http://schemas.microsoft.com/office/drawing/2014/main" id="{90391381-4632-37D4-12BA-8AEB429EDB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1" b="7538"/>
          <a:stretch>
            <a:fillRect/>
          </a:stretch>
        </p:blipFill>
        <p:spPr>
          <a:xfrm>
            <a:off x="20" y="10"/>
            <a:ext cx="12188805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A0291C-DF49-B695-C21E-FDE532CC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0" y="557189"/>
            <a:ext cx="5153921" cy="5571899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FFFFFF"/>
                </a:solidFill>
              </a:rPr>
              <a:t>Case synthesis</a:t>
            </a:r>
          </a:p>
        </p:txBody>
      </p:sp>
      <p:graphicFrame>
        <p:nvGraphicFramePr>
          <p:cNvPr id="27" name="Content Placeholder 2">
            <a:extLst>
              <a:ext uri="{FF2B5EF4-FFF2-40B4-BE49-F238E27FC236}">
                <a16:creationId xmlns:a16="http://schemas.microsoft.com/office/drawing/2014/main" id="{4DB8D516-E1A9-917C-CE79-51DE5E1B76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5009593"/>
              </p:ext>
            </p:extLst>
          </p:nvPr>
        </p:nvGraphicFramePr>
        <p:xfrm>
          <a:off x="6193761" y="557189"/>
          <a:ext cx="5157081" cy="55718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7487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4CAFEBD-1FCE-8457-889E-5EE991F3B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problem of older age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B847E96-BC32-009B-83CD-8C5CCAA3376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1701924" y="1484784"/>
            <a:ext cx="8512175" cy="4768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4987F8-E19D-70F1-FCB2-63F2F1E59E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2074" y="6353059"/>
            <a:ext cx="2466751" cy="44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38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394D3-93B2-B172-6DB8-F283CD2BB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7"/>
            <a:ext cx="10512862" cy="1007044"/>
          </a:xfrm>
        </p:spPr>
        <p:txBody>
          <a:bodyPr/>
          <a:lstStyle/>
          <a:p>
            <a:r>
              <a:rPr lang="en-GB" dirty="0"/>
              <a:t>Links to deprivation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19C0194-A0D2-C86C-D85D-305596BE08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3932" y="1340389"/>
            <a:ext cx="8269966" cy="5012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9F63F0-2AC0-1438-BC92-018BBFB9A8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2074" y="6353059"/>
            <a:ext cx="2466751" cy="44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48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" name="Title 1">
            <a:extLst>
              <a:ext uri="{FF2B5EF4-FFF2-40B4-BE49-F238E27FC236}">
                <a16:creationId xmlns:a16="http://schemas.microsoft.com/office/drawing/2014/main" id="{1D37918D-51AE-A81A-F804-A9C315978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Fig. 1">
            <a:extLst>
              <a:ext uri="{FF2B5EF4-FFF2-40B4-BE49-F238E27FC236}">
                <a16:creationId xmlns:a16="http://schemas.microsoft.com/office/drawing/2014/main" id="{B2CF8363-F73C-61ED-864C-60EEF7CDADB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89956" y="1797274"/>
            <a:ext cx="7920880" cy="425337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837D16-62CD-A911-BDBF-223097BE3FE8}"/>
              </a:ext>
            </a:extLst>
          </p:cNvPr>
          <p:cNvSpPr txBox="1"/>
          <p:nvPr/>
        </p:nvSpPr>
        <p:spPr>
          <a:xfrm>
            <a:off x="5662364" y="6310868"/>
            <a:ext cx="6096000" cy="3693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GB" dirty="0"/>
              <a:t>https://pmc.ncbi.nlm.nih.gov/articles/PMC12823709/</a:t>
            </a:r>
          </a:p>
        </p:txBody>
      </p:sp>
    </p:spTree>
    <p:extLst>
      <p:ext uri="{BB962C8B-B14F-4D97-AF65-F5344CB8AC3E}">
        <p14:creationId xmlns:p14="http://schemas.microsoft.com/office/powerpoint/2010/main" val="272218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7BC34E-BD8D-D617-41BD-50501A542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028" y="256032"/>
            <a:ext cx="10503720" cy="1014984"/>
          </a:xfrm>
        </p:spPr>
        <p:txBody>
          <a:bodyPr anchor="b">
            <a:normAutofit/>
          </a:bodyPr>
          <a:lstStyle/>
          <a:p>
            <a:r>
              <a:rPr lang="en-GB"/>
              <a:t>Why?</a:t>
            </a:r>
            <a:endParaRPr lang="en-GB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727" y="1634502"/>
            <a:ext cx="1044887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028" y="1538176"/>
            <a:ext cx="1872970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32" name="Content Placeholder 2">
            <a:extLst>
              <a:ext uri="{FF2B5EF4-FFF2-40B4-BE49-F238E27FC236}">
                <a16:creationId xmlns:a16="http://schemas.microsoft.com/office/drawing/2014/main" id="{B3742602-ADB8-B9B6-03B9-EA31F57EC76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275525"/>
              </p:ext>
            </p:extLst>
          </p:nvPr>
        </p:nvGraphicFramePr>
        <p:xfrm>
          <a:off x="837981" y="1926266"/>
          <a:ext cx="10512862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796BF1A-16B3-9869-92FD-F779F7600756}"/>
              </a:ext>
            </a:extLst>
          </p:cNvPr>
          <p:cNvSpPr txBox="1"/>
          <p:nvPr/>
        </p:nvSpPr>
        <p:spPr>
          <a:xfrm>
            <a:off x="5662364" y="6310868"/>
            <a:ext cx="6096000" cy="3693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GB" dirty="0"/>
              <a:t>https://pmc.ncbi.nlm.nih.gov/articles/PMC12823709/</a:t>
            </a:r>
          </a:p>
        </p:txBody>
      </p:sp>
    </p:spTree>
    <p:extLst>
      <p:ext uri="{BB962C8B-B14F-4D97-AF65-F5344CB8AC3E}">
        <p14:creationId xmlns:p14="http://schemas.microsoft.com/office/powerpoint/2010/main" val="285331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1" name="Rectangle 6150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153" name="Freeform: Shape 6152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54511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6155" name="Freeform: Shape 6154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5371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8F36A5-5822-D60F-9926-8E8ACF90C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997" y="1161288"/>
            <a:ext cx="3437249" cy="12390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Frailty</a:t>
            </a:r>
          </a:p>
        </p:txBody>
      </p:sp>
      <p:sp>
        <p:nvSpPr>
          <p:cNvPr id="6157" name="Rectangle 6156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6546"/>
            <a:ext cx="127982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159" name="Rectangle 615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5789" y="2443480"/>
            <a:ext cx="3382399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81B66F-5D3D-03F2-04A3-5DE4EB9E5E3F}"/>
              </a:ext>
            </a:extLst>
          </p:cNvPr>
          <p:cNvSpPr txBox="1"/>
          <p:nvPr/>
        </p:nvSpPr>
        <p:spPr>
          <a:xfrm>
            <a:off x="370997" y="2718054"/>
            <a:ext cx="3438010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b="0" i="1">
                <a:effectLst/>
              </a:rPr>
              <a:t>Frailty is </a:t>
            </a:r>
            <a:r>
              <a:rPr lang="en-US" sz="1700" i="1"/>
              <a:t>a distinct, age-related medical state characterized by a decline in physiological reserves across multiple body systems</a:t>
            </a:r>
            <a:r>
              <a:rPr lang="en-US" sz="1700" b="0" i="1">
                <a:effectLst/>
              </a:rPr>
              <a:t>.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b="0" i="1">
                <a:effectLst/>
              </a:rPr>
              <a:t>It increases an individual’s vulnerability to stressors (like infection or injury), leading to a higher risk of adverse outcomes, including functional decline, hospitalization, and mortality.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b="0" i="1">
                <a:effectLst/>
              </a:rPr>
              <a:t>It is not merely aging or disability, but a state of reduced resilience.</a:t>
            </a:r>
            <a:endParaRPr lang="en-US" sz="1700" i="1" dirty="0"/>
          </a:p>
        </p:txBody>
      </p:sp>
      <p:pic>
        <p:nvPicPr>
          <p:cNvPr id="6146" name="Picture 2" descr="The role of nutrition in the cycle of frailty">
            <a:extLst>
              <a:ext uri="{FF2B5EF4-FFF2-40B4-BE49-F238E27FC236}">
                <a16:creationId xmlns:a16="http://schemas.microsoft.com/office/drawing/2014/main" id="{7C9DE412-EE7B-E627-3516-309C9FA1ADB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97526" y="836712"/>
            <a:ext cx="7218120" cy="56120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46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577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Freeform: Shape 2056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343301" y="388031"/>
            <a:ext cx="3850317" cy="6536920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83835A-47DA-0FC5-C8A9-516969126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101" y="2218655"/>
            <a:ext cx="4342556" cy="1606163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4400"/>
              <a:t>Declarations of interest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CDB425-41AF-9F1E-7FF0-5548C8BC3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8668" y="589238"/>
            <a:ext cx="2153187" cy="1435459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9488E61B-E38C-91E1-A551-8D04174B2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90020" y="2291997"/>
            <a:ext cx="1949625" cy="194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bbViePro Logo 2023">
            <a:extLst>
              <a:ext uri="{FF2B5EF4-FFF2-40B4-BE49-F238E27FC236}">
                <a16:creationId xmlns:a16="http://schemas.microsoft.com/office/drawing/2014/main" id="{AE46AFF0-774D-B256-093E-EEDB2DB09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9824" y="4744050"/>
            <a:ext cx="4370017" cy="112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5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8AC4C-3114-8193-F211-700D1E1F3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Placeholder 4">
            <a:extLst>
              <a:ext uri="{FF2B5EF4-FFF2-40B4-BE49-F238E27FC236}">
                <a16:creationId xmlns:a16="http://schemas.microsoft.com/office/drawing/2014/main" id="{3A914E5B-7297-86D0-E8C5-C97C108FB2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9170" b="19170"/>
          <a:stretch>
            <a:fillRect/>
          </a:stretch>
        </p:blipFill>
        <p:spPr>
          <a:xfrm>
            <a:off x="838200" y="1851612"/>
            <a:ext cx="10512425" cy="4299363"/>
          </a:xfrm>
        </p:spPr>
      </p:pic>
    </p:spTree>
    <p:extLst>
      <p:ext uri="{BB962C8B-B14F-4D97-AF65-F5344CB8AC3E}">
        <p14:creationId xmlns:p14="http://schemas.microsoft.com/office/powerpoint/2010/main" val="263415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6"/>
          <p:cNvSpPr txBox="1">
            <a:spLocks noGrp="1"/>
          </p:cNvSpPr>
          <p:nvPr>
            <p:ph type="title"/>
          </p:nvPr>
        </p:nvSpPr>
        <p:spPr>
          <a:xfrm>
            <a:off x="1979612" y="338328"/>
            <a:ext cx="8229600" cy="125272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2000"/>
            </a:pPr>
            <a:r>
              <a:rPr lang="en-US" sz="2000"/>
              <a:t>AGEING…</a:t>
            </a:r>
            <a:br>
              <a:rPr lang="en-US" sz="2000"/>
            </a:br>
            <a:r>
              <a:rPr lang="en-US" sz="2000"/>
              <a:t>Is the accumulation of changes in an organism or object over time.</a:t>
            </a:r>
            <a:br>
              <a:rPr lang="en-US" sz="2000"/>
            </a:br>
            <a:r>
              <a:rPr lang="en-US" sz="2000"/>
              <a:t>Ageing in humans is multidimensional.</a:t>
            </a:r>
            <a:endParaRPr sz="2000"/>
          </a:p>
        </p:txBody>
      </p:sp>
      <p:graphicFrame>
        <p:nvGraphicFramePr>
          <p:cNvPr id="170" name="Google Shape;170;p6"/>
          <p:cNvGraphicFramePr/>
          <p:nvPr>
            <p:extLst>
              <p:ext uri="{D42A27DB-BD31-4B8C-83A1-F6EECF244321}">
                <p14:modId xmlns:p14="http://schemas.microsoft.com/office/powerpoint/2010/main" val="1269558161"/>
              </p:ext>
            </p:extLst>
          </p:nvPr>
        </p:nvGraphicFramePr>
        <p:xfrm>
          <a:off x="1862193" y="1605532"/>
          <a:ext cx="7561088" cy="49335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129337" imgH="4032250" progId="Excel.Sheet.8">
                  <p:embed/>
                </p:oleObj>
              </mc:Choice>
              <mc:Fallback>
                <p:oleObj name="Worksheet" r:id="rId3" imgW="6129337" imgH="4032250" progId="Excel.Sheet.8">
                  <p:embed/>
                  <p:pic>
                    <p:nvPicPr>
                      <p:cNvPr id="170" name="Google Shape;170;p6"/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>
                        <a:fillRect/>
                      </a:stretch>
                    </p:blipFill>
                    <p:spPr>
                      <a:xfrm>
                        <a:off x="1862193" y="1605532"/>
                        <a:ext cx="7561088" cy="49335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1" name="Google Shape;171;p6"/>
          <p:cNvSpPr txBox="1"/>
          <p:nvPr/>
        </p:nvSpPr>
        <p:spPr>
          <a:xfrm>
            <a:off x="9694812" y="2155995"/>
            <a:ext cx="202811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1800"/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Line of dependency</a:t>
            </a:r>
            <a:endParaRPr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2" name="Google Shape;172;p6"/>
          <p:cNvCxnSpPr>
            <a:cxnSpLocks/>
          </p:cNvCxnSpPr>
          <p:nvPr/>
        </p:nvCxnSpPr>
        <p:spPr>
          <a:xfrm>
            <a:off x="2926060" y="3285058"/>
            <a:ext cx="6120680" cy="0"/>
          </a:xfrm>
          <a:prstGeom prst="straightConnector1">
            <a:avLst/>
          </a:prstGeom>
          <a:noFill/>
          <a:ln w="571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25400" dir="5400000" rotWithShape="0">
              <a:srgbClr val="000000">
                <a:alpha val="37254"/>
              </a:srgbClr>
            </a:outerShdw>
          </a:effectLst>
        </p:spPr>
      </p:cxnSp>
      <p:cxnSp>
        <p:nvCxnSpPr>
          <p:cNvPr id="173" name="Google Shape;173;p6"/>
          <p:cNvCxnSpPr>
            <a:cxnSpLocks/>
            <a:stCxn id="171" idx="1"/>
          </p:cNvCxnSpPr>
          <p:nvPr/>
        </p:nvCxnSpPr>
        <p:spPr>
          <a:xfrm flipH="1">
            <a:off x="7894612" y="2479140"/>
            <a:ext cx="1800200" cy="698321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74" name="Google Shape;174;p6"/>
          <p:cNvCxnSpPr>
            <a:cxnSpLocks/>
          </p:cNvCxnSpPr>
          <p:nvPr/>
        </p:nvCxnSpPr>
        <p:spPr>
          <a:xfrm>
            <a:off x="2926060" y="4509120"/>
            <a:ext cx="6192688" cy="0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25400" dir="5400000" rotWithShape="0">
              <a:srgbClr val="000000">
                <a:alpha val="37254"/>
              </a:srgbClr>
            </a:outerShdw>
          </a:effectLst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" name="Google Shape;203;p10"/>
          <p:cNvGrpSpPr/>
          <p:nvPr/>
        </p:nvGrpSpPr>
        <p:grpSpPr>
          <a:xfrm>
            <a:off x="2069198" y="2506704"/>
            <a:ext cx="8215133" cy="1297126"/>
            <a:chOff x="7233" y="301840"/>
            <a:chExt cx="8215133" cy="1297126"/>
          </a:xfrm>
        </p:grpSpPr>
        <p:sp>
          <p:nvSpPr>
            <p:cNvPr id="204" name="Google Shape;204;p10"/>
            <p:cNvSpPr/>
            <p:nvPr/>
          </p:nvSpPr>
          <p:spPr>
            <a:xfrm>
              <a:off x="7233" y="301840"/>
              <a:ext cx="2161877" cy="1297126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10"/>
            <p:cNvSpPr txBox="1"/>
            <p:nvPr/>
          </p:nvSpPr>
          <p:spPr>
            <a:xfrm>
              <a:off x="45225" y="339832"/>
              <a:ext cx="2085893" cy="12211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0000" tIns="160000" rIns="160000" bIns="160000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rgbClr val="000000"/>
                </a:buClr>
                <a:buSzPts val="4200"/>
              </a:pPr>
              <a:r>
                <a:rPr lang="en-US" sz="4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Robust</a:t>
              </a:r>
              <a:endParaRPr sz="4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10"/>
            <p:cNvSpPr/>
            <p:nvPr/>
          </p:nvSpPr>
          <p:spPr>
            <a:xfrm>
              <a:off x="2385298" y="682331"/>
              <a:ext cx="458317" cy="536145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B4BB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10"/>
            <p:cNvSpPr txBox="1"/>
            <p:nvPr/>
          </p:nvSpPr>
          <p:spPr>
            <a:xfrm>
              <a:off x="2385298" y="789560"/>
              <a:ext cx="320822" cy="3216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rgbClr val="000000"/>
                </a:buClr>
                <a:buSzPts val="2300"/>
              </a:pPr>
              <a:endParaRPr sz="2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10"/>
            <p:cNvSpPr/>
            <p:nvPr/>
          </p:nvSpPr>
          <p:spPr>
            <a:xfrm>
              <a:off x="3033861" y="301840"/>
              <a:ext cx="2161877" cy="1297126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10"/>
            <p:cNvSpPr txBox="1"/>
            <p:nvPr/>
          </p:nvSpPr>
          <p:spPr>
            <a:xfrm>
              <a:off x="3071853" y="339832"/>
              <a:ext cx="2085893" cy="12211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0000" tIns="160000" rIns="160000" bIns="160000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rgbClr val="000000"/>
                </a:buClr>
                <a:buSzPts val="4200"/>
              </a:pPr>
              <a:r>
                <a:rPr lang="en-US" sz="4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Pre frail</a:t>
              </a:r>
              <a:endParaRPr sz="4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10"/>
            <p:cNvSpPr/>
            <p:nvPr/>
          </p:nvSpPr>
          <p:spPr>
            <a:xfrm>
              <a:off x="5411926" y="682331"/>
              <a:ext cx="458317" cy="536145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B4BB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10"/>
            <p:cNvSpPr txBox="1"/>
            <p:nvPr/>
          </p:nvSpPr>
          <p:spPr>
            <a:xfrm>
              <a:off x="5411926" y="789560"/>
              <a:ext cx="320822" cy="3216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rgbClr val="000000"/>
                </a:buClr>
                <a:buSzPts val="2300"/>
              </a:pPr>
              <a:endParaRPr sz="2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10"/>
            <p:cNvSpPr/>
            <p:nvPr/>
          </p:nvSpPr>
          <p:spPr>
            <a:xfrm>
              <a:off x="6060489" y="301840"/>
              <a:ext cx="2161877" cy="1297126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10"/>
            <p:cNvSpPr txBox="1"/>
            <p:nvPr/>
          </p:nvSpPr>
          <p:spPr>
            <a:xfrm>
              <a:off x="6098481" y="339832"/>
              <a:ext cx="2085893" cy="12211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0000" tIns="160000" rIns="160000" bIns="160000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rgbClr val="000000"/>
                </a:buClr>
                <a:buSzPts val="4200"/>
              </a:pPr>
              <a:r>
                <a:rPr lang="en-US" sz="4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Frail</a:t>
              </a:r>
              <a:endParaRPr sz="4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4" name="Google Shape;214;p10"/>
          <p:cNvSpPr txBox="1">
            <a:spLocks noGrp="1"/>
          </p:cNvSpPr>
          <p:nvPr>
            <p:ph type="title"/>
          </p:nvPr>
        </p:nvSpPr>
        <p:spPr>
          <a:xfrm>
            <a:off x="1979612" y="338328"/>
            <a:ext cx="8229600" cy="125272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4400"/>
            </a:pPr>
            <a:r>
              <a:rPr lang="en-US"/>
              <a:t>Progression</a:t>
            </a:r>
            <a:endParaRPr/>
          </a:p>
        </p:txBody>
      </p:sp>
      <p:sp>
        <p:nvSpPr>
          <p:cNvPr id="215" name="Google Shape;215;p10"/>
          <p:cNvSpPr/>
          <p:nvPr/>
        </p:nvSpPr>
        <p:spPr>
          <a:xfrm>
            <a:off x="261528" y="6519672"/>
            <a:ext cx="6102424" cy="24622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1000"/>
            </a:pPr>
            <a:r>
              <a:rPr lang="en-US" sz="10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 Gerontol A Biol Sci Med Sci</a:t>
            </a:r>
            <a:r>
              <a:rPr lang="en-US" sz="1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2019, Vol. 74, No. 8, 1265–1270</a:t>
            </a:r>
            <a:endParaRPr sz="1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10"/>
          <p:cNvSpPr/>
          <p:nvPr/>
        </p:nvSpPr>
        <p:spPr>
          <a:xfrm>
            <a:off x="3312740" y="4221088"/>
            <a:ext cx="5544616" cy="1296144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5875" cap="flat" cmpd="sng">
            <a:solidFill>
              <a:srgbClr val="3B404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n-US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Progression is associated with greater morbidity, functional decline, and mortality  in wide-ranging contexts.</a:t>
            </a:r>
            <a:endParaRPr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C57232-F544-55B9-EA8D-75D526D6C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715" y="639193"/>
            <a:ext cx="357088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65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Frailty effects</a:t>
            </a:r>
          </a:p>
        </p:txBody>
      </p:sp>
      <p:sp>
        <p:nvSpPr>
          <p:cNvPr id="38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110" y="4409267"/>
            <a:ext cx="3254247" cy="18288"/>
          </a:xfrm>
          <a:custGeom>
            <a:avLst/>
            <a:gdLst>
              <a:gd name="csX0" fmla="*/ 0 w 3254247"/>
              <a:gd name="csY0" fmla="*/ 0 h 18288"/>
              <a:gd name="csX1" fmla="*/ 618307 w 3254247"/>
              <a:gd name="csY1" fmla="*/ 0 h 18288"/>
              <a:gd name="csX2" fmla="*/ 1269156 w 3254247"/>
              <a:gd name="csY2" fmla="*/ 0 h 18288"/>
              <a:gd name="csX3" fmla="*/ 1952548 w 3254247"/>
              <a:gd name="csY3" fmla="*/ 0 h 18288"/>
              <a:gd name="csX4" fmla="*/ 2635940 w 3254247"/>
              <a:gd name="csY4" fmla="*/ 0 h 18288"/>
              <a:gd name="csX5" fmla="*/ 3254247 w 3254247"/>
              <a:gd name="csY5" fmla="*/ 0 h 18288"/>
              <a:gd name="csX6" fmla="*/ 3254247 w 3254247"/>
              <a:gd name="csY6" fmla="*/ 18288 h 18288"/>
              <a:gd name="csX7" fmla="*/ 2538313 w 3254247"/>
              <a:gd name="csY7" fmla="*/ 18288 h 18288"/>
              <a:gd name="csX8" fmla="*/ 1822378 w 3254247"/>
              <a:gd name="csY8" fmla="*/ 18288 h 18288"/>
              <a:gd name="csX9" fmla="*/ 1171529 w 3254247"/>
              <a:gd name="csY9" fmla="*/ 18288 h 18288"/>
              <a:gd name="csX10" fmla="*/ 0 w 3254247"/>
              <a:gd name="csY10" fmla="*/ 18288 h 18288"/>
              <a:gd name="csX11" fmla="*/ 0 w 3254247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4247" h="18288" fill="none" extrusionOk="0">
                <a:moveTo>
                  <a:pt x="0" y="0"/>
                </a:moveTo>
                <a:cubicBezTo>
                  <a:pt x="144450" y="-12392"/>
                  <a:pt x="427337" y="305"/>
                  <a:pt x="618307" y="0"/>
                </a:cubicBezTo>
                <a:cubicBezTo>
                  <a:pt x="809277" y="-305"/>
                  <a:pt x="1078885" y="8814"/>
                  <a:pt x="1269156" y="0"/>
                </a:cubicBezTo>
                <a:cubicBezTo>
                  <a:pt x="1459427" y="-8814"/>
                  <a:pt x="1722292" y="-25341"/>
                  <a:pt x="1952548" y="0"/>
                </a:cubicBezTo>
                <a:cubicBezTo>
                  <a:pt x="2182804" y="25341"/>
                  <a:pt x="2398437" y="-22277"/>
                  <a:pt x="2635940" y="0"/>
                </a:cubicBezTo>
                <a:cubicBezTo>
                  <a:pt x="2873443" y="22277"/>
                  <a:pt x="3033770" y="159"/>
                  <a:pt x="3254247" y="0"/>
                </a:cubicBezTo>
                <a:cubicBezTo>
                  <a:pt x="3253538" y="8157"/>
                  <a:pt x="3253834" y="12125"/>
                  <a:pt x="3254247" y="18288"/>
                </a:cubicBezTo>
                <a:cubicBezTo>
                  <a:pt x="2959973" y="-3940"/>
                  <a:pt x="2715651" y="17499"/>
                  <a:pt x="2538313" y="18288"/>
                </a:cubicBezTo>
                <a:cubicBezTo>
                  <a:pt x="2360975" y="19077"/>
                  <a:pt x="2071193" y="10564"/>
                  <a:pt x="1822378" y="18288"/>
                </a:cubicBezTo>
                <a:cubicBezTo>
                  <a:pt x="1573564" y="26012"/>
                  <a:pt x="1460056" y="11360"/>
                  <a:pt x="1171529" y="18288"/>
                </a:cubicBezTo>
                <a:cubicBezTo>
                  <a:pt x="883002" y="25216"/>
                  <a:pt x="556569" y="57254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4247" h="18288" stroke="0" extrusionOk="0">
                <a:moveTo>
                  <a:pt x="0" y="0"/>
                </a:moveTo>
                <a:cubicBezTo>
                  <a:pt x="245716" y="-28411"/>
                  <a:pt x="413361" y="22670"/>
                  <a:pt x="618307" y="0"/>
                </a:cubicBezTo>
                <a:cubicBezTo>
                  <a:pt x="823253" y="-22670"/>
                  <a:pt x="907327" y="17544"/>
                  <a:pt x="1171529" y="0"/>
                </a:cubicBezTo>
                <a:cubicBezTo>
                  <a:pt x="1435731" y="-17544"/>
                  <a:pt x="1714065" y="-34404"/>
                  <a:pt x="1887463" y="0"/>
                </a:cubicBezTo>
                <a:cubicBezTo>
                  <a:pt x="2060861" y="34404"/>
                  <a:pt x="2348517" y="24017"/>
                  <a:pt x="2505770" y="0"/>
                </a:cubicBezTo>
                <a:cubicBezTo>
                  <a:pt x="2663023" y="-24017"/>
                  <a:pt x="3030962" y="-27792"/>
                  <a:pt x="3254247" y="0"/>
                </a:cubicBezTo>
                <a:cubicBezTo>
                  <a:pt x="3253983" y="4493"/>
                  <a:pt x="3254631" y="9472"/>
                  <a:pt x="3254247" y="18288"/>
                </a:cubicBezTo>
                <a:cubicBezTo>
                  <a:pt x="2934372" y="-7513"/>
                  <a:pt x="2749175" y="38681"/>
                  <a:pt x="2603398" y="18288"/>
                </a:cubicBezTo>
                <a:cubicBezTo>
                  <a:pt x="2457621" y="-2105"/>
                  <a:pt x="2184707" y="10633"/>
                  <a:pt x="1887463" y="18288"/>
                </a:cubicBezTo>
                <a:cubicBezTo>
                  <a:pt x="1590219" y="25943"/>
                  <a:pt x="1494607" y="28003"/>
                  <a:pt x="1334241" y="18288"/>
                </a:cubicBezTo>
                <a:cubicBezTo>
                  <a:pt x="1173875" y="8573"/>
                  <a:pt x="962016" y="17971"/>
                  <a:pt x="683392" y="18288"/>
                </a:cubicBezTo>
                <a:cubicBezTo>
                  <a:pt x="404768" y="18605"/>
                  <a:pt x="256873" y="5009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21730B8-77EE-0A47-2CD2-3CB2BB303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3083" y="1350638"/>
            <a:ext cx="7212738" cy="412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43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CD7117-E15F-4374-9119-680C442B2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337" y="513254"/>
            <a:ext cx="4800509" cy="5831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ED99CE-EDE0-4C99-8D65-09B4D1A29EDF}"/>
              </a:ext>
            </a:extLst>
          </p:cNvPr>
          <p:cNvSpPr txBox="1"/>
          <p:nvPr/>
        </p:nvSpPr>
        <p:spPr>
          <a:xfrm>
            <a:off x="6454452" y="674400"/>
            <a:ext cx="5296112" cy="5509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664" indent="-285664">
              <a:buFont typeface="Arial" panose="020B0604020202020204" pitchFamily="34" charset="0"/>
              <a:buChar char="•"/>
            </a:pPr>
            <a:r>
              <a:rPr lang="en-GB" sz="1600" dirty="0"/>
              <a:t>Ill health and disability in older age is not inevitable 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en-GB" sz="1600" dirty="0"/>
              <a:t>Urban areas are not where the growth in older people is occurring; more peripheral areas are where the increase in need will be seen 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en-GB" sz="1600" dirty="0"/>
              <a:t>Delaying disease onset enables adults to live for a much shorter proportion of life with significant disability 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en-GB" sz="1600" dirty="0"/>
              <a:t>Multimorbidity is increasing; medical science and the medical profession must respond 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en-GB" sz="1600" dirty="0"/>
              <a:t>Frailty overlaps with, but is not the same as, multimorbidity 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en-GB" sz="1600" dirty="0"/>
              <a:t>Improving quality of life in older age sometimes means less medicine, not more 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en-GB" sz="1600" dirty="0"/>
              <a:t>Research often excludes older adults; they should be the main focus of much of our research 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en-GB" sz="1600" b="1" dirty="0"/>
              <a:t>Focus where the need is greatest</a:t>
            </a:r>
          </a:p>
        </p:txBody>
      </p:sp>
    </p:spTree>
    <p:extLst>
      <p:ext uri="{BB962C8B-B14F-4D97-AF65-F5344CB8AC3E}">
        <p14:creationId xmlns:p14="http://schemas.microsoft.com/office/powerpoint/2010/main" val="3713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577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277C37-650C-4069-8A49-09E2F053F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343" y="238539"/>
            <a:ext cx="11015651" cy="1434415"/>
          </a:xfrm>
        </p:spPr>
        <p:txBody>
          <a:bodyPr anchor="b">
            <a:normAutofit/>
          </a:bodyPr>
          <a:lstStyle/>
          <a:p>
            <a:r>
              <a:rPr lang="en-GB" sz="5300" dirty="0"/>
              <a:t>Adding in mental health…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343" y="1681544"/>
            <a:ext cx="10969943" cy="18288"/>
          </a:xfrm>
          <a:custGeom>
            <a:avLst/>
            <a:gdLst>
              <a:gd name="csX0" fmla="*/ 0 w 10969943"/>
              <a:gd name="csY0" fmla="*/ 0 h 18288"/>
              <a:gd name="csX1" fmla="*/ 356523 w 10969943"/>
              <a:gd name="csY1" fmla="*/ 0 h 18288"/>
              <a:gd name="csX2" fmla="*/ 1042145 w 10969943"/>
              <a:gd name="csY2" fmla="*/ 0 h 18288"/>
              <a:gd name="csX3" fmla="*/ 1947165 w 10969943"/>
              <a:gd name="csY3" fmla="*/ 0 h 18288"/>
              <a:gd name="csX4" fmla="*/ 2632786 w 10969943"/>
              <a:gd name="csY4" fmla="*/ 0 h 18288"/>
              <a:gd name="csX5" fmla="*/ 2989309 w 10969943"/>
              <a:gd name="csY5" fmla="*/ 0 h 18288"/>
              <a:gd name="csX6" fmla="*/ 3455532 w 10969943"/>
              <a:gd name="csY6" fmla="*/ 0 h 18288"/>
              <a:gd name="csX7" fmla="*/ 4360552 w 10969943"/>
              <a:gd name="csY7" fmla="*/ 0 h 18288"/>
              <a:gd name="csX8" fmla="*/ 5265573 w 10969943"/>
              <a:gd name="csY8" fmla="*/ 0 h 18288"/>
              <a:gd name="csX9" fmla="*/ 6170593 w 10969943"/>
              <a:gd name="csY9" fmla="*/ 0 h 18288"/>
              <a:gd name="csX10" fmla="*/ 6527116 w 10969943"/>
              <a:gd name="csY10" fmla="*/ 0 h 18288"/>
              <a:gd name="csX11" fmla="*/ 7212738 w 10969943"/>
              <a:gd name="csY11" fmla="*/ 0 h 18288"/>
              <a:gd name="csX12" fmla="*/ 7788660 w 10969943"/>
              <a:gd name="csY12" fmla="*/ 0 h 18288"/>
              <a:gd name="csX13" fmla="*/ 8145183 w 10969943"/>
              <a:gd name="csY13" fmla="*/ 0 h 18288"/>
              <a:gd name="csX14" fmla="*/ 9050203 w 10969943"/>
              <a:gd name="csY14" fmla="*/ 0 h 18288"/>
              <a:gd name="csX15" fmla="*/ 9406726 w 10969943"/>
              <a:gd name="csY15" fmla="*/ 0 h 18288"/>
              <a:gd name="csX16" fmla="*/ 9763249 w 10969943"/>
              <a:gd name="csY16" fmla="*/ 0 h 18288"/>
              <a:gd name="csX17" fmla="*/ 10339171 w 10969943"/>
              <a:gd name="csY17" fmla="*/ 0 h 18288"/>
              <a:gd name="csX18" fmla="*/ 10969943 w 10969943"/>
              <a:gd name="csY18" fmla="*/ 0 h 18288"/>
              <a:gd name="csX19" fmla="*/ 10969943 w 10969943"/>
              <a:gd name="csY19" fmla="*/ 18288 h 18288"/>
              <a:gd name="csX20" fmla="*/ 10174622 w 10969943"/>
              <a:gd name="csY20" fmla="*/ 18288 h 18288"/>
              <a:gd name="csX21" fmla="*/ 9818099 w 10969943"/>
              <a:gd name="csY21" fmla="*/ 18288 h 18288"/>
              <a:gd name="csX22" fmla="*/ 9461576 w 10969943"/>
              <a:gd name="csY22" fmla="*/ 18288 h 18288"/>
              <a:gd name="csX23" fmla="*/ 8775954 w 10969943"/>
              <a:gd name="csY23" fmla="*/ 18288 h 18288"/>
              <a:gd name="csX24" fmla="*/ 8419431 w 10969943"/>
              <a:gd name="csY24" fmla="*/ 18288 h 18288"/>
              <a:gd name="csX25" fmla="*/ 7733810 w 10969943"/>
              <a:gd name="csY25" fmla="*/ 18288 h 18288"/>
              <a:gd name="csX26" fmla="*/ 6938489 w 10969943"/>
              <a:gd name="csY26" fmla="*/ 18288 h 18288"/>
              <a:gd name="csX27" fmla="*/ 6252868 w 10969943"/>
              <a:gd name="csY27" fmla="*/ 18288 h 18288"/>
              <a:gd name="csX28" fmla="*/ 5457547 w 10969943"/>
              <a:gd name="csY28" fmla="*/ 18288 h 18288"/>
              <a:gd name="csX29" fmla="*/ 4662226 w 10969943"/>
              <a:gd name="csY29" fmla="*/ 18288 h 18288"/>
              <a:gd name="csX30" fmla="*/ 4305703 w 10969943"/>
              <a:gd name="csY30" fmla="*/ 18288 h 18288"/>
              <a:gd name="csX31" fmla="*/ 3839480 w 10969943"/>
              <a:gd name="csY31" fmla="*/ 18288 h 18288"/>
              <a:gd name="csX32" fmla="*/ 3263558 w 10969943"/>
              <a:gd name="csY32" fmla="*/ 18288 h 18288"/>
              <a:gd name="csX33" fmla="*/ 2577937 w 10969943"/>
              <a:gd name="csY33" fmla="*/ 18288 h 18288"/>
              <a:gd name="csX34" fmla="*/ 1672916 w 10969943"/>
              <a:gd name="csY34" fmla="*/ 18288 h 18288"/>
              <a:gd name="csX35" fmla="*/ 877595 w 10969943"/>
              <a:gd name="csY35" fmla="*/ 18288 h 18288"/>
              <a:gd name="csX36" fmla="*/ 0 w 10969943"/>
              <a:gd name="csY36" fmla="*/ 18288 h 18288"/>
              <a:gd name="csX37" fmla="*/ 0 w 10969943"/>
              <a:gd name="csY37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10969943" h="18288" fill="none" extrusionOk="0">
                <a:moveTo>
                  <a:pt x="0" y="0"/>
                </a:moveTo>
                <a:cubicBezTo>
                  <a:pt x="115068" y="-17626"/>
                  <a:pt x="181295" y="-1066"/>
                  <a:pt x="356523" y="0"/>
                </a:cubicBezTo>
                <a:cubicBezTo>
                  <a:pt x="531751" y="1066"/>
                  <a:pt x="815866" y="1625"/>
                  <a:pt x="1042145" y="0"/>
                </a:cubicBezTo>
                <a:cubicBezTo>
                  <a:pt x="1268424" y="-1625"/>
                  <a:pt x="1698286" y="4657"/>
                  <a:pt x="1947165" y="0"/>
                </a:cubicBezTo>
                <a:cubicBezTo>
                  <a:pt x="2196044" y="-4657"/>
                  <a:pt x="2296755" y="-4417"/>
                  <a:pt x="2632786" y="0"/>
                </a:cubicBezTo>
                <a:cubicBezTo>
                  <a:pt x="2968817" y="4417"/>
                  <a:pt x="2846408" y="12256"/>
                  <a:pt x="2989309" y="0"/>
                </a:cubicBezTo>
                <a:cubicBezTo>
                  <a:pt x="3132210" y="-12256"/>
                  <a:pt x="3306453" y="-8334"/>
                  <a:pt x="3455532" y="0"/>
                </a:cubicBezTo>
                <a:cubicBezTo>
                  <a:pt x="3604611" y="8334"/>
                  <a:pt x="4114719" y="-14000"/>
                  <a:pt x="4360552" y="0"/>
                </a:cubicBezTo>
                <a:cubicBezTo>
                  <a:pt x="4606385" y="14000"/>
                  <a:pt x="4922057" y="-39073"/>
                  <a:pt x="5265573" y="0"/>
                </a:cubicBezTo>
                <a:cubicBezTo>
                  <a:pt x="5609089" y="39073"/>
                  <a:pt x="5808150" y="6840"/>
                  <a:pt x="6170593" y="0"/>
                </a:cubicBezTo>
                <a:cubicBezTo>
                  <a:pt x="6533036" y="-6840"/>
                  <a:pt x="6450248" y="-15144"/>
                  <a:pt x="6527116" y="0"/>
                </a:cubicBezTo>
                <a:cubicBezTo>
                  <a:pt x="6603984" y="15144"/>
                  <a:pt x="7072831" y="7051"/>
                  <a:pt x="7212738" y="0"/>
                </a:cubicBezTo>
                <a:cubicBezTo>
                  <a:pt x="7352645" y="-7051"/>
                  <a:pt x="7607286" y="-16640"/>
                  <a:pt x="7788660" y="0"/>
                </a:cubicBezTo>
                <a:cubicBezTo>
                  <a:pt x="7970034" y="16640"/>
                  <a:pt x="8047563" y="15757"/>
                  <a:pt x="8145183" y="0"/>
                </a:cubicBezTo>
                <a:cubicBezTo>
                  <a:pt x="8242803" y="-15757"/>
                  <a:pt x="8648204" y="-40337"/>
                  <a:pt x="9050203" y="0"/>
                </a:cubicBezTo>
                <a:cubicBezTo>
                  <a:pt x="9452202" y="40337"/>
                  <a:pt x="9259174" y="17409"/>
                  <a:pt x="9406726" y="0"/>
                </a:cubicBezTo>
                <a:cubicBezTo>
                  <a:pt x="9554278" y="-17409"/>
                  <a:pt x="9674843" y="17205"/>
                  <a:pt x="9763249" y="0"/>
                </a:cubicBezTo>
                <a:cubicBezTo>
                  <a:pt x="9851655" y="-17205"/>
                  <a:pt x="10141234" y="7298"/>
                  <a:pt x="10339171" y="0"/>
                </a:cubicBezTo>
                <a:cubicBezTo>
                  <a:pt x="10537108" y="-7298"/>
                  <a:pt x="10748288" y="8183"/>
                  <a:pt x="10969943" y="0"/>
                </a:cubicBezTo>
                <a:cubicBezTo>
                  <a:pt x="10969289" y="8818"/>
                  <a:pt x="10969383" y="13823"/>
                  <a:pt x="10969943" y="18288"/>
                </a:cubicBezTo>
                <a:cubicBezTo>
                  <a:pt x="10684728" y="24301"/>
                  <a:pt x="10444950" y="41841"/>
                  <a:pt x="10174622" y="18288"/>
                </a:cubicBezTo>
                <a:cubicBezTo>
                  <a:pt x="9904294" y="-5265"/>
                  <a:pt x="9936432" y="5587"/>
                  <a:pt x="9818099" y="18288"/>
                </a:cubicBezTo>
                <a:cubicBezTo>
                  <a:pt x="9699766" y="30989"/>
                  <a:pt x="9533517" y="3530"/>
                  <a:pt x="9461576" y="18288"/>
                </a:cubicBezTo>
                <a:cubicBezTo>
                  <a:pt x="9389635" y="33046"/>
                  <a:pt x="9096372" y="36774"/>
                  <a:pt x="8775954" y="18288"/>
                </a:cubicBezTo>
                <a:cubicBezTo>
                  <a:pt x="8455536" y="-198"/>
                  <a:pt x="8578076" y="29533"/>
                  <a:pt x="8419431" y="18288"/>
                </a:cubicBezTo>
                <a:cubicBezTo>
                  <a:pt x="8260786" y="7043"/>
                  <a:pt x="7872278" y="50718"/>
                  <a:pt x="7733810" y="18288"/>
                </a:cubicBezTo>
                <a:cubicBezTo>
                  <a:pt x="7595342" y="-14142"/>
                  <a:pt x="7102646" y="18057"/>
                  <a:pt x="6938489" y="18288"/>
                </a:cubicBezTo>
                <a:cubicBezTo>
                  <a:pt x="6774332" y="18519"/>
                  <a:pt x="6407744" y="-5300"/>
                  <a:pt x="6252868" y="18288"/>
                </a:cubicBezTo>
                <a:cubicBezTo>
                  <a:pt x="6097992" y="41876"/>
                  <a:pt x="5636320" y="33556"/>
                  <a:pt x="5457547" y="18288"/>
                </a:cubicBezTo>
                <a:cubicBezTo>
                  <a:pt x="5278774" y="3020"/>
                  <a:pt x="4838109" y="-3159"/>
                  <a:pt x="4662226" y="18288"/>
                </a:cubicBezTo>
                <a:cubicBezTo>
                  <a:pt x="4486343" y="39735"/>
                  <a:pt x="4462017" y="3772"/>
                  <a:pt x="4305703" y="18288"/>
                </a:cubicBezTo>
                <a:cubicBezTo>
                  <a:pt x="4149389" y="32804"/>
                  <a:pt x="3988613" y="20541"/>
                  <a:pt x="3839480" y="18288"/>
                </a:cubicBezTo>
                <a:cubicBezTo>
                  <a:pt x="3690347" y="16035"/>
                  <a:pt x="3435664" y="19648"/>
                  <a:pt x="3263558" y="18288"/>
                </a:cubicBezTo>
                <a:cubicBezTo>
                  <a:pt x="3091452" y="16928"/>
                  <a:pt x="2809539" y="23488"/>
                  <a:pt x="2577937" y="18288"/>
                </a:cubicBezTo>
                <a:cubicBezTo>
                  <a:pt x="2346335" y="13088"/>
                  <a:pt x="1873171" y="35259"/>
                  <a:pt x="1672916" y="18288"/>
                </a:cubicBezTo>
                <a:cubicBezTo>
                  <a:pt x="1472661" y="1317"/>
                  <a:pt x="1106398" y="29309"/>
                  <a:pt x="877595" y="18288"/>
                </a:cubicBezTo>
                <a:cubicBezTo>
                  <a:pt x="648792" y="7267"/>
                  <a:pt x="325373" y="2791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69943" h="18288" stroke="0" extrusionOk="0">
                <a:moveTo>
                  <a:pt x="0" y="0"/>
                </a:moveTo>
                <a:cubicBezTo>
                  <a:pt x="146585" y="18368"/>
                  <a:pt x="312684" y="-22165"/>
                  <a:pt x="466223" y="0"/>
                </a:cubicBezTo>
                <a:cubicBezTo>
                  <a:pt x="619762" y="22165"/>
                  <a:pt x="680079" y="6491"/>
                  <a:pt x="822746" y="0"/>
                </a:cubicBezTo>
                <a:cubicBezTo>
                  <a:pt x="965413" y="-6491"/>
                  <a:pt x="1137334" y="-16632"/>
                  <a:pt x="1288968" y="0"/>
                </a:cubicBezTo>
                <a:cubicBezTo>
                  <a:pt x="1440602" y="16632"/>
                  <a:pt x="1781495" y="-7702"/>
                  <a:pt x="1974590" y="0"/>
                </a:cubicBezTo>
                <a:cubicBezTo>
                  <a:pt x="2167685" y="7702"/>
                  <a:pt x="2560711" y="-35858"/>
                  <a:pt x="2769911" y="0"/>
                </a:cubicBezTo>
                <a:cubicBezTo>
                  <a:pt x="2979111" y="35858"/>
                  <a:pt x="3321487" y="-10129"/>
                  <a:pt x="3674931" y="0"/>
                </a:cubicBezTo>
                <a:cubicBezTo>
                  <a:pt x="4028375" y="10129"/>
                  <a:pt x="4166008" y="12710"/>
                  <a:pt x="4579951" y="0"/>
                </a:cubicBezTo>
                <a:cubicBezTo>
                  <a:pt x="4993894" y="-12710"/>
                  <a:pt x="5014715" y="13808"/>
                  <a:pt x="5155873" y="0"/>
                </a:cubicBezTo>
                <a:cubicBezTo>
                  <a:pt x="5297031" y="-13808"/>
                  <a:pt x="5587899" y="-37129"/>
                  <a:pt x="5951194" y="0"/>
                </a:cubicBezTo>
                <a:cubicBezTo>
                  <a:pt x="6314489" y="37129"/>
                  <a:pt x="6294202" y="-5387"/>
                  <a:pt x="6636816" y="0"/>
                </a:cubicBezTo>
                <a:cubicBezTo>
                  <a:pt x="6979430" y="5387"/>
                  <a:pt x="6967473" y="2708"/>
                  <a:pt x="7212738" y="0"/>
                </a:cubicBezTo>
                <a:cubicBezTo>
                  <a:pt x="7458003" y="-2708"/>
                  <a:pt x="7685326" y="-19121"/>
                  <a:pt x="8008058" y="0"/>
                </a:cubicBezTo>
                <a:cubicBezTo>
                  <a:pt x="8330790" y="19121"/>
                  <a:pt x="8271729" y="11892"/>
                  <a:pt x="8364582" y="0"/>
                </a:cubicBezTo>
                <a:cubicBezTo>
                  <a:pt x="8457435" y="-11892"/>
                  <a:pt x="8757037" y="21045"/>
                  <a:pt x="8940504" y="0"/>
                </a:cubicBezTo>
                <a:cubicBezTo>
                  <a:pt x="9123971" y="-21045"/>
                  <a:pt x="9416535" y="-20173"/>
                  <a:pt x="9626125" y="0"/>
                </a:cubicBezTo>
                <a:cubicBezTo>
                  <a:pt x="9835715" y="20173"/>
                  <a:pt x="10677668" y="-5185"/>
                  <a:pt x="10969943" y="0"/>
                </a:cubicBezTo>
                <a:cubicBezTo>
                  <a:pt x="10969329" y="5722"/>
                  <a:pt x="10970123" y="12495"/>
                  <a:pt x="10969943" y="18288"/>
                </a:cubicBezTo>
                <a:cubicBezTo>
                  <a:pt x="10866819" y="39718"/>
                  <a:pt x="10714728" y="21946"/>
                  <a:pt x="10503720" y="18288"/>
                </a:cubicBezTo>
                <a:cubicBezTo>
                  <a:pt x="10292712" y="14630"/>
                  <a:pt x="10234648" y="28092"/>
                  <a:pt x="10147197" y="18288"/>
                </a:cubicBezTo>
                <a:cubicBezTo>
                  <a:pt x="10059746" y="8484"/>
                  <a:pt x="9715084" y="15375"/>
                  <a:pt x="9461576" y="18288"/>
                </a:cubicBezTo>
                <a:cubicBezTo>
                  <a:pt x="9208068" y="21201"/>
                  <a:pt x="9173104" y="33334"/>
                  <a:pt x="8995353" y="18288"/>
                </a:cubicBezTo>
                <a:cubicBezTo>
                  <a:pt x="8817602" y="3242"/>
                  <a:pt x="8517144" y="-1921"/>
                  <a:pt x="8090333" y="18288"/>
                </a:cubicBezTo>
                <a:cubicBezTo>
                  <a:pt x="7663522" y="38497"/>
                  <a:pt x="7849521" y="20360"/>
                  <a:pt x="7733810" y="18288"/>
                </a:cubicBezTo>
                <a:cubicBezTo>
                  <a:pt x="7618099" y="16216"/>
                  <a:pt x="7340642" y="20318"/>
                  <a:pt x="7048188" y="18288"/>
                </a:cubicBezTo>
                <a:cubicBezTo>
                  <a:pt x="6755734" y="16258"/>
                  <a:pt x="6823832" y="8783"/>
                  <a:pt x="6691665" y="18288"/>
                </a:cubicBezTo>
                <a:cubicBezTo>
                  <a:pt x="6559498" y="27793"/>
                  <a:pt x="6360282" y="40769"/>
                  <a:pt x="6225443" y="18288"/>
                </a:cubicBezTo>
                <a:cubicBezTo>
                  <a:pt x="6090604" y="-4193"/>
                  <a:pt x="5695649" y="-6635"/>
                  <a:pt x="5430122" y="18288"/>
                </a:cubicBezTo>
                <a:cubicBezTo>
                  <a:pt x="5164595" y="43211"/>
                  <a:pt x="4850642" y="14859"/>
                  <a:pt x="4525101" y="18288"/>
                </a:cubicBezTo>
                <a:cubicBezTo>
                  <a:pt x="4199560" y="21717"/>
                  <a:pt x="4181533" y="40893"/>
                  <a:pt x="4058879" y="18288"/>
                </a:cubicBezTo>
                <a:cubicBezTo>
                  <a:pt x="3936225" y="-4317"/>
                  <a:pt x="3697170" y="32422"/>
                  <a:pt x="3373257" y="18288"/>
                </a:cubicBezTo>
                <a:cubicBezTo>
                  <a:pt x="3049344" y="4154"/>
                  <a:pt x="3034289" y="-3718"/>
                  <a:pt x="2907035" y="18288"/>
                </a:cubicBezTo>
                <a:cubicBezTo>
                  <a:pt x="2779781" y="40294"/>
                  <a:pt x="2424906" y="20309"/>
                  <a:pt x="2111714" y="18288"/>
                </a:cubicBezTo>
                <a:cubicBezTo>
                  <a:pt x="1798522" y="16267"/>
                  <a:pt x="1727137" y="16361"/>
                  <a:pt x="1535792" y="18288"/>
                </a:cubicBezTo>
                <a:cubicBezTo>
                  <a:pt x="1344447" y="20215"/>
                  <a:pt x="1206952" y="-4630"/>
                  <a:pt x="1069569" y="18288"/>
                </a:cubicBezTo>
                <a:cubicBezTo>
                  <a:pt x="932186" y="41206"/>
                  <a:pt x="856529" y="11019"/>
                  <a:pt x="713046" y="18288"/>
                </a:cubicBezTo>
                <a:cubicBezTo>
                  <a:pt x="569563" y="25557"/>
                  <a:pt x="291290" y="4640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8" name="Content Placeholder 2">
            <a:extLst>
              <a:ext uri="{FF2B5EF4-FFF2-40B4-BE49-F238E27FC236}">
                <a16:creationId xmlns:a16="http://schemas.microsoft.com/office/drawing/2014/main" id="{75A5B2F4-4C9F-087C-978A-238EE7C2719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4589771"/>
              </p:ext>
            </p:extLst>
          </p:nvPr>
        </p:nvGraphicFramePr>
        <p:xfrm>
          <a:off x="572343" y="2071316"/>
          <a:ext cx="6711804" cy="41191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 descr="Simple bust in white room">
            <a:extLst>
              <a:ext uri="{FF2B5EF4-FFF2-40B4-BE49-F238E27FC236}">
                <a16:creationId xmlns:a16="http://schemas.microsoft.com/office/drawing/2014/main" id="{5809C251-297B-A1FC-02B1-B3EF7BE581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61" r="15239" b="2"/>
          <a:stretch>
            <a:fillRect/>
          </a:stretch>
        </p:blipFill>
        <p:spPr>
          <a:xfrm>
            <a:off x="7673659" y="2093976"/>
            <a:ext cx="3940037" cy="40965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5822F3-48B9-C6EE-8B46-ACBD762A734D}"/>
              </a:ext>
            </a:extLst>
          </p:cNvPr>
          <p:cNvSpPr txBox="1"/>
          <p:nvPr/>
        </p:nvSpPr>
        <p:spPr>
          <a:xfrm>
            <a:off x="0" y="6561972"/>
            <a:ext cx="671180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dirty="0"/>
              <a:t>https://evidence.nihr.ac.uk/alert/multi-morbidity-predicted-to-increase-in-the-uk-over-the-next-20-years/</a:t>
            </a:r>
          </a:p>
        </p:txBody>
      </p:sp>
    </p:spTree>
    <p:extLst>
      <p:ext uri="{BB962C8B-B14F-4D97-AF65-F5344CB8AC3E}">
        <p14:creationId xmlns:p14="http://schemas.microsoft.com/office/powerpoint/2010/main" val="203349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577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14D4E2-AC6F-AA45-B1D9-7A7D2E750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1" y="557188"/>
            <a:ext cx="10512862" cy="1133499"/>
          </a:xfrm>
        </p:spPr>
        <p:txBody>
          <a:bodyPr>
            <a:normAutofit/>
          </a:bodyPr>
          <a:lstStyle/>
          <a:p>
            <a:pPr algn="ctr"/>
            <a:r>
              <a:rPr lang="en-GB" sz="5100"/>
              <a:t>Why does polypharmacy happen?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984B463-625A-D187-249F-0FB4D546FE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4493324"/>
              </p:ext>
            </p:extLst>
          </p:nvPr>
        </p:nvGraphicFramePr>
        <p:xfrm>
          <a:off x="837981" y="1828800"/>
          <a:ext cx="10512862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6147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CB8C5-F0DD-ACDC-DFCC-257B179CD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Case example of guidelines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30FA15-426A-B44E-80A6-1E74C11D96C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HTN  [NG 136]</a:t>
            </a:r>
          </a:p>
          <a:p>
            <a:pPr lvl="1"/>
            <a:r>
              <a:rPr lang="en-GB" dirty="0"/>
              <a:t>Calcium channel blocker  - </a:t>
            </a:r>
            <a:r>
              <a:rPr lang="en-GB" dirty="0">
                <a:highlight>
                  <a:srgbClr val="FFFF00"/>
                </a:highlight>
              </a:rPr>
              <a:t>Amlodipine</a:t>
            </a:r>
          </a:p>
          <a:p>
            <a:pPr lvl="1"/>
            <a:r>
              <a:rPr lang="en-GB" dirty="0"/>
              <a:t>If not controlled - </a:t>
            </a:r>
            <a:r>
              <a:rPr lang="en-GB" dirty="0">
                <a:highlight>
                  <a:srgbClr val="FFFF00"/>
                </a:highlight>
              </a:rPr>
              <a:t>Bendroflumethiazide</a:t>
            </a:r>
            <a:r>
              <a:rPr lang="en-GB" dirty="0"/>
              <a:t> added</a:t>
            </a:r>
          </a:p>
          <a:p>
            <a:r>
              <a:rPr lang="en-GB" dirty="0"/>
              <a:t>COPD [NG 115]</a:t>
            </a:r>
          </a:p>
          <a:p>
            <a:pPr lvl="1"/>
            <a:r>
              <a:rPr lang="en-GB" dirty="0">
                <a:highlight>
                  <a:srgbClr val="FFFF00"/>
                </a:highlight>
              </a:rPr>
              <a:t>LABA</a:t>
            </a:r>
            <a:r>
              <a:rPr lang="en-GB" dirty="0"/>
              <a:t> / </a:t>
            </a:r>
            <a:r>
              <a:rPr lang="en-GB" dirty="0">
                <a:highlight>
                  <a:srgbClr val="FFFF00"/>
                </a:highlight>
              </a:rPr>
              <a:t>LAMA</a:t>
            </a:r>
            <a:r>
              <a:rPr lang="en-GB" dirty="0"/>
              <a:t> – Symbicort</a:t>
            </a:r>
          </a:p>
          <a:p>
            <a:r>
              <a:rPr lang="en-GB" dirty="0"/>
              <a:t>Osteoarthritis [NG 226]</a:t>
            </a:r>
          </a:p>
          <a:p>
            <a:pPr lvl="1"/>
            <a:r>
              <a:rPr lang="en-GB" dirty="0"/>
              <a:t>NSAID - </a:t>
            </a:r>
            <a:r>
              <a:rPr lang="en-GB" dirty="0">
                <a:highlight>
                  <a:srgbClr val="FFFF00"/>
                </a:highlight>
              </a:rPr>
              <a:t>Naproxen</a:t>
            </a:r>
            <a:endParaRPr lang="en-GB" dirty="0"/>
          </a:p>
          <a:p>
            <a:pPr lvl="1"/>
            <a:r>
              <a:rPr lang="en-GB" dirty="0"/>
              <a:t>PPI -</a:t>
            </a:r>
            <a:r>
              <a:rPr lang="en-GB" dirty="0">
                <a:highlight>
                  <a:srgbClr val="FFFF00"/>
                </a:highlight>
              </a:rPr>
              <a:t> Omeprazole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B8FB4D-7700-BA7A-AE19-74A9F8C9EFC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Heart failure (EF mildly reduced) [NG106]</a:t>
            </a:r>
          </a:p>
          <a:p>
            <a:pPr lvl="1"/>
            <a:r>
              <a:rPr lang="en-GB" dirty="0"/>
              <a:t>ACE inhibitor - </a:t>
            </a:r>
            <a:r>
              <a:rPr lang="en-GB" dirty="0">
                <a:highlight>
                  <a:srgbClr val="FFFF00"/>
                </a:highlight>
              </a:rPr>
              <a:t>Ramipril</a:t>
            </a:r>
          </a:p>
          <a:p>
            <a:pPr lvl="1"/>
            <a:r>
              <a:rPr lang="en-GB" dirty="0"/>
              <a:t>Beta-blocker - </a:t>
            </a:r>
            <a:r>
              <a:rPr lang="en-GB" dirty="0">
                <a:highlight>
                  <a:srgbClr val="FFFF00"/>
                </a:highlight>
              </a:rPr>
              <a:t>Bisoprolol</a:t>
            </a:r>
          </a:p>
          <a:p>
            <a:pPr lvl="1"/>
            <a:r>
              <a:rPr lang="en-GB" dirty="0"/>
              <a:t>Mineralocorticoid receptor antagonist (MRA)  - </a:t>
            </a:r>
            <a:r>
              <a:rPr lang="en-GB" dirty="0">
                <a:highlight>
                  <a:srgbClr val="FFFF00"/>
                </a:highlight>
              </a:rPr>
              <a:t>Spironolactone</a:t>
            </a:r>
          </a:p>
          <a:p>
            <a:pPr lvl="1"/>
            <a:r>
              <a:rPr lang="en-GB" dirty="0"/>
              <a:t>Sodium-glucose cotransporter-2 - SGLT2 inhibitor – </a:t>
            </a:r>
            <a:r>
              <a:rPr lang="en-GB" dirty="0">
                <a:highlight>
                  <a:srgbClr val="FFFF00"/>
                </a:highlight>
              </a:rPr>
              <a:t>Dapagliflozin</a:t>
            </a:r>
          </a:p>
          <a:p>
            <a:pPr lvl="1"/>
            <a:r>
              <a:rPr lang="en-GB" dirty="0">
                <a:highlight>
                  <a:srgbClr val="FFFF00"/>
                </a:highlight>
              </a:rPr>
              <a:t>Furosemide</a:t>
            </a:r>
          </a:p>
          <a:p>
            <a:r>
              <a:rPr lang="en-GB" dirty="0"/>
              <a:t>Diabetes [NG 28]</a:t>
            </a:r>
          </a:p>
          <a:p>
            <a:pPr lvl="1"/>
            <a:r>
              <a:rPr lang="en-GB" dirty="0">
                <a:highlight>
                  <a:srgbClr val="FFFF00"/>
                </a:highlight>
              </a:rPr>
              <a:t>Metformin</a:t>
            </a:r>
          </a:p>
          <a:p>
            <a:pPr lvl="1"/>
            <a:r>
              <a:rPr lang="en-GB" dirty="0">
                <a:highlight>
                  <a:srgbClr val="FFFF00"/>
                </a:highlight>
              </a:rPr>
              <a:t>Sitagliptin</a:t>
            </a:r>
            <a:r>
              <a:rPr lang="en-GB" dirty="0"/>
              <a:t> (as there is heart failure)</a:t>
            </a:r>
          </a:p>
          <a:p>
            <a:endParaRPr lang="en-GB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E800CC5-2E25-0A14-DDA7-A53B58823472}"/>
              </a:ext>
            </a:extLst>
          </p:cNvPr>
          <p:cNvCxnSpPr>
            <a:cxnSpLocks/>
          </p:cNvCxnSpPr>
          <p:nvPr/>
        </p:nvCxnSpPr>
        <p:spPr>
          <a:xfrm>
            <a:off x="3142084" y="2636912"/>
            <a:ext cx="3816424" cy="18002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DA4E929-DBDE-FA7C-24F7-78F488DED79C}"/>
              </a:ext>
            </a:extLst>
          </p:cNvPr>
          <p:cNvCxnSpPr>
            <a:cxnSpLocks/>
          </p:cNvCxnSpPr>
          <p:nvPr/>
        </p:nvCxnSpPr>
        <p:spPr>
          <a:xfrm flipH="1" flipV="1">
            <a:off x="2061964" y="2132856"/>
            <a:ext cx="648072" cy="25202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6B9446A-9C84-5C39-5F65-F110F8656D01}"/>
              </a:ext>
            </a:extLst>
          </p:cNvPr>
          <p:cNvCxnSpPr/>
          <p:nvPr/>
        </p:nvCxnSpPr>
        <p:spPr>
          <a:xfrm flipH="1">
            <a:off x="7678588" y="4221088"/>
            <a:ext cx="2232248" cy="7200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1681FCB-ACA5-16C6-F67A-5B830C1E663B}"/>
              </a:ext>
            </a:extLst>
          </p:cNvPr>
          <p:cNvCxnSpPr/>
          <p:nvPr/>
        </p:nvCxnSpPr>
        <p:spPr>
          <a:xfrm flipH="1">
            <a:off x="1989956" y="2708920"/>
            <a:ext cx="6768752" cy="9361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6199FA0-0160-8D70-4DF1-B22E2545D0DC}"/>
              </a:ext>
            </a:extLst>
          </p:cNvPr>
          <p:cNvCxnSpPr/>
          <p:nvPr/>
        </p:nvCxnSpPr>
        <p:spPr>
          <a:xfrm flipV="1">
            <a:off x="3790156" y="2348880"/>
            <a:ext cx="2380436" cy="25202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9FBD0C1-1830-1E70-2987-25979F155B25}"/>
              </a:ext>
            </a:extLst>
          </p:cNvPr>
          <p:cNvCxnSpPr/>
          <p:nvPr/>
        </p:nvCxnSpPr>
        <p:spPr>
          <a:xfrm>
            <a:off x="3790156" y="4869160"/>
            <a:ext cx="2592288" cy="7200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83EA802-3B43-C814-CF5E-2E44812DECAF}"/>
              </a:ext>
            </a:extLst>
          </p:cNvPr>
          <p:cNvCxnSpPr>
            <a:cxnSpLocks/>
          </p:cNvCxnSpPr>
          <p:nvPr/>
        </p:nvCxnSpPr>
        <p:spPr>
          <a:xfrm flipH="1">
            <a:off x="2061964" y="2600908"/>
            <a:ext cx="6871415" cy="6120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57BAFEB-01BE-26CC-0E87-747E60A3CF62}"/>
              </a:ext>
            </a:extLst>
          </p:cNvPr>
          <p:cNvCxnSpPr>
            <a:cxnSpLocks/>
          </p:cNvCxnSpPr>
          <p:nvPr/>
        </p:nvCxnSpPr>
        <p:spPr>
          <a:xfrm>
            <a:off x="1773932" y="3248980"/>
            <a:ext cx="1066592" cy="188386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23C159E-C4A3-00E7-EE52-4EBDC565562E}"/>
              </a:ext>
            </a:extLst>
          </p:cNvPr>
          <p:cNvCxnSpPr>
            <a:cxnSpLocks/>
          </p:cNvCxnSpPr>
          <p:nvPr/>
        </p:nvCxnSpPr>
        <p:spPr>
          <a:xfrm flipH="1">
            <a:off x="3358108" y="2775099"/>
            <a:ext cx="5400600" cy="23577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3027B85-1797-0616-6C42-2C0CBB8E2EE7}"/>
              </a:ext>
            </a:extLst>
          </p:cNvPr>
          <p:cNvCxnSpPr>
            <a:cxnSpLocks/>
          </p:cNvCxnSpPr>
          <p:nvPr/>
        </p:nvCxnSpPr>
        <p:spPr>
          <a:xfrm flipH="1" flipV="1">
            <a:off x="9190756" y="2775099"/>
            <a:ext cx="1224137" cy="79791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715AF09-916E-403C-7B8A-805EF6F1494F}"/>
              </a:ext>
            </a:extLst>
          </p:cNvPr>
          <p:cNvCxnSpPr>
            <a:cxnSpLocks/>
          </p:cNvCxnSpPr>
          <p:nvPr/>
        </p:nvCxnSpPr>
        <p:spPr>
          <a:xfrm>
            <a:off x="3286100" y="3248980"/>
            <a:ext cx="6120680" cy="32403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ACD3535-67ED-571D-CF14-3CCEC246B7BC}"/>
              </a:ext>
            </a:extLst>
          </p:cNvPr>
          <p:cNvCxnSpPr>
            <a:cxnSpLocks/>
          </p:cNvCxnSpPr>
          <p:nvPr/>
        </p:nvCxnSpPr>
        <p:spPr>
          <a:xfrm flipH="1" flipV="1">
            <a:off x="9262764" y="3068960"/>
            <a:ext cx="792088" cy="50405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6EDCB2A-7D58-1FE7-7D19-4383A94D8233}"/>
              </a:ext>
            </a:extLst>
          </p:cNvPr>
          <p:cNvCxnSpPr>
            <a:cxnSpLocks/>
          </p:cNvCxnSpPr>
          <p:nvPr/>
        </p:nvCxnSpPr>
        <p:spPr>
          <a:xfrm flipH="1" flipV="1">
            <a:off x="9627476" y="2670002"/>
            <a:ext cx="116581" cy="3989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7C6D4C7-EE0A-7B5F-1A13-7AEB39A4262E}"/>
              </a:ext>
            </a:extLst>
          </p:cNvPr>
          <p:cNvCxnSpPr>
            <a:cxnSpLocks/>
          </p:cNvCxnSpPr>
          <p:nvPr/>
        </p:nvCxnSpPr>
        <p:spPr>
          <a:xfrm flipH="1" flipV="1">
            <a:off x="2901438" y="2722551"/>
            <a:ext cx="5929278" cy="52642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447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Google Shape;443;p3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205980" y="1340768"/>
            <a:ext cx="7416824" cy="509708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313"/>
              </a:srgbClr>
            </a:outerShdw>
          </a:effectLst>
        </p:spPr>
      </p:pic>
      <p:sp>
        <p:nvSpPr>
          <p:cNvPr id="444" name="Google Shape;444;p31"/>
          <p:cNvSpPr txBox="1">
            <a:spLocks noGrp="1"/>
          </p:cNvSpPr>
          <p:nvPr>
            <p:ph type="title"/>
          </p:nvPr>
        </p:nvSpPr>
        <p:spPr>
          <a:xfrm>
            <a:off x="1979612" y="338328"/>
            <a:ext cx="8229600" cy="125272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4400"/>
            </a:pPr>
            <a:r>
              <a:rPr lang="en-US"/>
              <a:t>Multimorbidity</a:t>
            </a:r>
            <a:endParaRPr/>
          </a:p>
        </p:txBody>
      </p:sp>
      <p:pic>
        <p:nvPicPr>
          <p:cNvPr id="445" name="Google Shape;445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35417" y="6705600"/>
            <a:ext cx="5715000" cy="15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43"/>
          <p:cNvSpPr txBox="1">
            <a:spLocks noGrp="1"/>
          </p:cNvSpPr>
          <p:nvPr>
            <p:ph type="title"/>
          </p:nvPr>
        </p:nvSpPr>
        <p:spPr>
          <a:xfrm>
            <a:off x="1979612" y="338328"/>
            <a:ext cx="8229600" cy="125272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4400"/>
            </a:pPr>
            <a:r>
              <a:rPr lang="en-US"/>
              <a:t>Progression?</a:t>
            </a:r>
            <a:endParaRPr/>
          </a:p>
        </p:txBody>
      </p:sp>
      <p:sp>
        <p:nvSpPr>
          <p:cNvPr id="531" name="Google Shape;531;p43"/>
          <p:cNvSpPr/>
          <p:nvPr/>
        </p:nvSpPr>
        <p:spPr>
          <a:xfrm>
            <a:off x="189756" y="6499090"/>
            <a:ext cx="2084945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1000"/>
            </a:pPr>
            <a:r>
              <a:rPr lang="en-US" sz="1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Age and Ageing 2017; 0: 1–7</a:t>
            </a:r>
            <a:endParaRPr sz="1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32" name="Google Shape;532;p43"/>
          <p:cNvGrpSpPr/>
          <p:nvPr/>
        </p:nvGrpSpPr>
        <p:grpSpPr>
          <a:xfrm>
            <a:off x="2065554" y="2325890"/>
            <a:ext cx="8160789" cy="941629"/>
            <a:chOff x="3589" y="841105"/>
            <a:chExt cx="8160789" cy="941629"/>
          </a:xfrm>
        </p:grpSpPr>
        <p:sp>
          <p:nvSpPr>
            <p:cNvPr id="533" name="Google Shape;533;p43"/>
            <p:cNvSpPr/>
            <p:nvPr/>
          </p:nvSpPr>
          <p:spPr>
            <a:xfrm>
              <a:off x="3589" y="841105"/>
              <a:ext cx="1569382" cy="941629"/>
            </a:xfrm>
            <a:prstGeom prst="roundRect">
              <a:avLst>
                <a:gd name="adj" fmla="val 10000"/>
              </a:avLst>
            </a:prstGeom>
            <a:solidFill>
              <a:srgbClr val="E6841F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43"/>
            <p:cNvSpPr txBox="1"/>
            <p:nvPr/>
          </p:nvSpPr>
          <p:spPr>
            <a:xfrm>
              <a:off x="31168" y="868684"/>
              <a:ext cx="1514224" cy="8864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rgbClr val="000000"/>
                </a:buClr>
                <a:buSzPts val="1600"/>
              </a:pPr>
              <a:r>
                <a:rPr lang="en-US" sz="16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Single disease</a:t>
              </a:r>
              <a:endPara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43"/>
            <p:cNvSpPr/>
            <p:nvPr/>
          </p:nvSpPr>
          <p:spPr>
            <a:xfrm>
              <a:off x="1729910" y="1117316"/>
              <a:ext cx="332709" cy="389206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E684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43"/>
            <p:cNvSpPr txBox="1"/>
            <p:nvPr/>
          </p:nvSpPr>
          <p:spPr>
            <a:xfrm>
              <a:off x="1729910" y="1195157"/>
              <a:ext cx="232896" cy="2335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rgbClr val="000000"/>
                </a:buClr>
                <a:buSzPts val="1400"/>
              </a:pP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43"/>
            <p:cNvSpPr/>
            <p:nvPr/>
          </p:nvSpPr>
          <p:spPr>
            <a:xfrm>
              <a:off x="2200725" y="841105"/>
              <a:ext cx="1569382" cy="941629"/>
            </a:xfrm>
            <a:prstGeom prst="roundRect">
              <a:avLst>
                <a:gd name="adj" fmla="val 10000"/>
              </a:avLst>
            </a:prstGeom>
            <a:solidFill>
              <a:srgbClr val="C5782C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43"/>
            <p:cNvSpPr txBox="1"/>
            <p:nvPr/>
          </p:nvSpPr>
          <p:spPr>
            <a:xfrm>
              <a:off x="2228304" y="868684"/>
              <a:ext cx="1514224" cy="8864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rgbClr val="000000"/>
                </a:buClr>
                <a:buSzPts val="1600"/>
              </a:pPr>
              <a:r>
                <a:rPr lang="en-US" sz="16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Multimorbidity</a:t>
              </a:r>
              <a:endPara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43"/>
            <p:cNvSpPr/>
            <p:nvPr/>
          </p:nvSpPr>
          <p:spPr>
            <a:xfrm>
              <a:off x="3927046" y="1117316"/>
              <a:ext cx="332709" cy="389206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B27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43"/>
            <p:cNvSpPr txBox="1"/>
            <p:nvPr/>
          </p:nvSpPr>
          <p:spPr>
            <a:xfrm>
              <a:off x="3927046" y="1195157"/>
              <a:ext cx="232896" cy="2335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rgbClr val="000000"/>
                </a:buClr>
                <a:buSzPts val="1400"/>
              </a:pP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43"/>
            <p:cNvSpPr/>
            <p:nvPr/>
          </p:nvSpPr>
          <p:spPr>
            <a:xfrm>
              <a:off x="4397861" y="841105"/>
              <a:ext cx="1569382" cy="941629"/>
            </a:xfrm>
            <a:prstGeom prst="roundRect">
              <a:avLst>
                <a:gd name="adj" fmla="val 10000"/>
              </a:avLst>
            </a:prstGeom>
            <a:solidFill>
              <a:srgbClr val="A26E3B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43"/>
            <p:cNvSpPr txBox="1"/>
            <p:nvPr/>
          </p:nvSpPr>
          <p:spPr>
            <a:xfrm>
              <a:off x="4425440" y="868684"/>
              <a:ext cx="1514224" cy="8864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rgbClr val="000000"/>
                </a:buClr>
                <a:buSzPts val="1600"/>
              </a:pPr>
              <a:r>
                <a:rPr lang="en-US" sz="16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Functional impairment </a:t>
              </a: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algn="ctr">
                <a:lnSpc>
                  <a:spcPct val="90000"/>
                </a:lnSpc>
                <a:spcBef>
                  <a:spcPts val="560"/>
                </a:spcBef>
                <a:buClr>
                  <a:srgbClr val="000000"/>
                </a:buClr>
                <a:buSzPts val="1600"/>
              </a:pPr>
              <a:r>
                <a:rPr lang="en-US" sz="16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(? Disability)</a:t>
              </a:r>
              <a:endPara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43"/>
            <p:cNvSpPr/>
            <p:nvPr/>
          </p:nvSpPr>
          <p:spPr>
            <a:xfrm>
              <a:off x="6124182" y="1117316"/>
              <a:ext cx="332709" cy="389206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8264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43"/>
            <p:cNvSpPr txBox="1"/>
            <p:nvPr/>
          </p:nvSpPr>
          <p:spPr>
            <a:xfrm>
              <a:off x="6124182" y="1195157"/>
              <a:ext cx="232896" cy="2335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rgbClr val="000000"/>
                </a:buClr>
                <a:buSzPts val="1400"/>
              </a:pP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43"/>
            <p:cNvSpPr/>
            <p:nvPr/>
          </p:nvSpPr>
          <p:spPr>
            <a:xfrm>
              <a:off x="6594996" y="841105"/>
              <a:ext cx="1569382" cy="941629"/>
            </a:xfrm>
            <a:prstGeom prst="roundRect">
              <a:avLst>
                <a:gd name="adj" fmla="val 10000"/>
              </a:avLst>
            </a:prstGeom>
            <a:solidFill>
              <a:srgbClr val="826447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43"/>
            <p:cNvSpPr txBox="1"/>
            <p:nvPr/>
          </p:nvSpPr>
          <p:spPr>
            <a:xfrm>
              <a:off x="6622575" y="868684"/>
              <a:ext cx="1514224" cy="8864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rgbClr val="000000"/>
                </a:buClr>
                <a:buSzPts val="1600"/>
              </a:pPr>
              <a:r>
                <a:rPr lang="en-US" sz="16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Frailty</a:t>
              </a:r>
              <a:endPara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7" name="Google Shape;547;p43"/>
          <p:cNvGrpSpPr/>
          <p:nvPr/>
        </p:nvGrpSpPr>
        <p:grpSpPr>
          <a:xfrm>
            <a:off x="2797831" y="3789041"/>
            <a:ext cx="6377139" cy="2293715"/>
            <a:chOff x="231810" y="0"/>
            <a:chExt cx="6377139" cy="2293715"/>
          </a:xfrm>
        </p:grpSpPr>
        <p:sp>
          <p:nvSpPr>
            <p:cNvPr id="548" name="Google Shape;548;p43"/>
            <p:cNvSpPr/>
            <p:nvPr/>
          </p:nvSpPr>
          <p:spPr>
            <a:xfrm>
              <a:off x="466539" y="0"/>
              <a:ext cx="5814646" cy="2293715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D2D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43"/>
            <p:cNvSpPr/>
            <p:nvPr/>
          </p:nvSpPr>
          <p:spPr>
            <a:xfrm>
              <a:off x="231810" y="688114"/>
              <a:ext cx="2052228" cy="917486"/>
            </a:xfrm>
            <a:prstGeom prst="roundRect">
              <a:avLst>
                <a:gd name="adj" fmla="val 16667"/>
              </a:avLst>
            </a:prstGeom>
            <a:solidFill>
              <a:srgbClr val="62891C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43"/>
            <p:cNvSpPr txBox="1"/>
            <p:nvPr/>
          </p:nvSpPr>
          <p:spPr>
            <a:xfrm>
              <a:off x="276598" y="732902"/>
              <a:ext cx="1962652" cy="8279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rgbClr val="000000"/>
                </a:buClr>
                <a:buSzPts val="1600"/>
              </a:pPr>
              <a:r>
                <a:rPr lang="en-US" sz="16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Single organ / risk factor approach</a:t>
              </a:r>
              <a:endPara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43"/>
            <p:cNvSpPr/>
            <p:nvPr/>
          </p:nvSpPr>
          <p:spPr>
            <a:xfrm>
              <a:off x="2394266" y="688114"/>
              <a:ext cx="2052228" cy="917486"/>
            </a:xfrm>
            <a:prstGeom prst="roundRect">
              <a:avLst>
                <a:gd name="adj" fmla="val 16667"/>
              </a:avLst>
            </a:prstGeom>
            <a:solidFill>
              <a:srgbClr val="428C5B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43"/>
            <p:cNvSpPr txBox="1"/>
            <p:nvPr/>
          </p:nvSpPr>
          <p:spPr>
            <a:xfrm>
              <a:off x="2439054" y="732902"/>
              <a:ext cx="1962652" cy="8279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rgbClr val="000000"/>
                </a:buClr>
                <a:buSzPts val="1600"/>
              </a:pPr>
              <a:r>
                <a:rPr lang="en-US" sz="16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Patient becoming frail / having multimorbidity</a:t>
              </a:r>
              <a:endPara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43"/>
            <p:cNvSpPr/>
            <p:nvPr/>
          </p:nvSpPr>
          <p:spPr>
            <a:xfrm>
              <a:off x="4556721" y="688114"/>
              <a:ext cx="2052228" cy="917486"/>
            </a:xfrm>
            <a:prstGeom prst="roundRect">
              <a:avLst>
                <a:gd name="adj" fmla="val 16667"/>
              </a:avLst>
            </a:prstGeom>
            <a:solidFill>
              <a:srgbClr val="737E84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43"/>
            <p:cNvSpPr txBox="1"/>
            <p:nvPr/>
          </p:nvSpPr>
          <p:spPr>
            <a:xfrm>
              <a:off x="4601509" y="732902"/>
              <a:ext cx="1962652" cy="8279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rgbClr val="000000"/>
                </a:buClr>
                <a:buSzPts val="1600"/>
              </a:pPr>
              <a:r>
                <a:rPr lang="en-US" sz="16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Management of ‘multi-morbidity’ approach</a:t>
              </a:r>
              <a:endPara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577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lose-up unopened pill packets">
            <a:extLst>
              <a:ext uri="{FF2B5EF4-FFF2-40B4-BE49-F238E27FC236}">
                <a16:creationId xmlns:a16="http://schemas.microsoft.com/office/drawing/2014/main" id="{56CFAF41-2A0A-9F54-4547-2015818435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685" r="633"/>
          <a:stretch>
            <a:fillRect/>
          </a:stretch>
        </p:blipFill>
        <p:spPr>
          <a:xfrm>
            <a:off x="2521699" y="10"/>
            <a:ext cx="9667124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38833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3C0F60-4D7B-25C6-B1CB-15F57856A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0" y="365125"/>
            <a:ext cx="4896391" cy="1899912"/>
          </a:xfrm>
        </p:spPr>
        <p:txBody>
          <a:bodyPr>
            <a:normAutofit/>
          </a:bodyPr>
          <a:lstStyle/>
          <a:p>
            <a:r>
              <a:rPr lang="en-GB" sz="4000" dirty="0"/>
              <a:t>How does it feel…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A5911-575D-7FDD-2284-2B72BB7011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981" y="2434201"/>
            <a:ext cx="3821194" cy="3742762"/>
          </a:xfrm>
        </p:spPr>
        <p:txBody>
          <a:bodyPr>
            <a:normAutofit/>
          </a:bodyPr>
          <a:lstStyle/>
          <a:p>
            <a:r>
              <a:rPr lang="en-GB" sz="2000" dirty="0"/>
              <a:t>To start a medication?</a:t>
            </a:r>
          </a:p>
          <a:p>
            <a:endParaRPr lang="en-GB" sz="2000" dirty="0"/>
          </a:p>
          <a:p>
            <a:r>
              <a:rPr lang="en-GB" sz="2000" dirty="0"/>
              <a:t>To continue a medication?</a:t>
            </a:r>
          </a:p>
          <a:p>
            <a:endParaRPr lang="en-GB" sz="2000" dirty="0"/>
          </a:p>
          <a:p>
            <a:r>
              <a:rPr lang="en-GB" sz="2000" dirty="0"/>
              <a:t>To stop a medication?</a:t>
            </a:r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09737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1" name="Freeform: Shape 3080">
            <a:extLst>
              <a:ext uri="{FF2B5EF4-FFF2-40B4-BE49-F238E27FC236}">
                <a16:creationId xmlns:a16="http://schemas.microsoft.com/office/drawing/2014/main" id="{DADD1FCA-8ACB-4958-81DD-4CDD6D3E1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800575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73C527-3CC1-BB7D-CE01-F5AC7BC29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206" y="992094"/>
            <a:ext cx="3615971" cy="2795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Multimorbidity guidelines [NG56]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41A0F2-3384-43E3-622B-62A2F952F4FF}"/>
              </a:ext>
            </a:extLst>
          </p:cNvPr>
          <p:cNvSpPr txBox="1"/>
          <p:nvPr/>
        </p:nvSpPr>
        <p:spPr>
          <a:xfrm>
            <a:off x="937778" y="5960171"/>
            <a:ext cx="4450313" cy="74790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MDTea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Podcast episode https://thehearingaidpodcasts.org.uk/series-3-1-multimorbidity/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6EA44DF-88A4-1EAE-D102-48FBA68D20C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94215" y="1330898"/>
            <a:ext cx="5707163" cy="416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96FA2F9-89A9-5E72-C902-72EE64566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64" y="5960171"/>
            <a:ext cx="676014" cy="67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44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54511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5371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B057FF-01DD-5361-6BDC-EFD4B7209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997" y="1161288"/>
            <a:ext cx="3437249" cy="1239012"/>
          </a:xfrm>
        </p:spPr>
        <p:txBody>
          <a:bodyPr anchor="ctr">
            <a:normAutofit/>
          </a:bodyPr>
          <a:lstStyle/>
          <a:p>
            <a:r>
              <a:rPr lang="en-GB" sz="2800"/>
              <a:t>The 10 year plan…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6546"/>
            <a:ext cx="127982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5789" y="2443480"/>
            <a:ext cx="3382399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186175-EDED-5AAA-E8ED-D437FBED0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997" y="2718054"/>
            <a:ext cx="3438010" cy="3207258"/>
          </a:xfrm>
        </p:spPr>
        <p:txBody>
          <a:bodyPr anchor="t">
            <a:normAutofit fontScale="92500"/>
          </a:bodyPr>
          <a:lstStyle/>
          <a:p>
            <a:r>
              <a:rPr lang="en-GB" sz="2400" dirty="0"/>
              <a:t>Sickness to prevention</a:t>
            </a:r>
          </a:p>
          <a:p>
            <a:pPr lvl="1"/>
            <a:r>
              <a:rPr lang="en-GB" sz="2400" dirty="0"/>
              <a:t>More population health management</a:t>
            </a:r>
          </a:p>
          <a:p>
            <a:pPr lvl="1"/>
            <a:r>
              <a:rPr lang="en-GB" sz="2400" dirty="0"/>
              <a:t>Will lead onto greater focus on disease prevention</a:t>
            </a:r>
          </a:p>
          <a:p>
            <a:pPr lvl="1"/>
            <a:r>
              <a:rPr lang="en-GB" sz="2400" dirty="0"/>
              <a:t>Less individualised medicine if we are not careful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A27616-0248-076B-BC2E-61DC34541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9907" y="1169673"/>
            <a:ext cx="6920206" cy="461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09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F0234ED-B64F-69AB-89B6-B0739244A2C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26"/>
          <a:stretch>
            <a:fillRect/>
          </a:stretch>
        </p:blipFill>
        <p:spPr>
          <a:xfrm>
            <a:off x="20" y="10"/>
            <a:ext cx="12188805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248590-4992-2E7C-4149-D014908DD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1" y="365125"/>
            <a:ext cx="1051286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400"/>
              <a:t>The future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274ED5-DA25-7C86-427A-3CEAE90B540C}"/>
              </a:ext>
            </a:extLst>
          </p:cNvPr>
          <p:cNvSpPr txBox="1"/>
          <p:nvPr/>
        </p:nvSpPr>
        <p:spPr>
          <a:xfrm>
            <a:off x="4842082" y="3660453"/>
            <a:ext cx="2504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Polypharmacy increase</a:t>
            </a:r>
            <a:endParaRPr lang="en-GB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EA18CA6-3DAA-AFBC-612D-10726C161DC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6735438"/>
              </p:ext>
            </p:extLst>
          </p:nvPr>
        </p:nvGraphicFramePr>
        <p:xfrm>
          <a:off x="837981" y="1315876"/>
          <a:ext cx="10512862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DBF47E14-644A-6EE1-346E-60D8795D45EF}"/>
              </a:ext>
            </a:extLst>
          </p:cNvPr>
          <p:cNvSpPr/>
          <p:nvPr/>
        </p:nvSpPr>
        <p:spPr>
          <a:xfrm>
            <a:off x="835299" y="6145961"/>
            <a:ext cx="10512862" cy="493325"/>
          </a:xfrm>
          <a:prstGeom prst="flowChartProcess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Polypharmacy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068D5118-4347-66DC-446C-2A307A13C478}"/>
              </a:ext>
            </a:extLst>
          </p:cNvPr>
          <p:cNvSpPr/>
          <p:nvPr/>
        </p:nvSpPr>
        <p:spPr>
          <a:xfrm>
            <a:off x="5878388" y="5667214"/>
            <a:ext cx="360040" cy="369332"/>
          </a:xfrm>
          <a:prstGeom prst="down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30AB83A2-D45E-E760-6B33-76C924947A27}"/>
              </a:ext>
            </a:extLst>
          </p:cNvPr>
          <p:cNvSpPr/>
          <p:nvPr/>
        </p:nvSpPr>
        <p:spPr>
          <a:xfrm>
            <a:off x="9694813" y="5659593"/>
            <a:ext cx="360040" cy="369332"/>
          </a:xfrm>
          <a:prstGeom prst="down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D6B6641A-4844-BBEF-3D57-5A3BAF2EF65F}"/>
              </a:ext>
            </a:extLst>
          </p:cNvPr>
          <p:cNvSpPr/>
          <p:nvPr/>
        </p:nvSpPr>
        <p:spPr>
          <a:xfrm>
            <a:off x="2133972" y="5659593"/>
            <a:ext cx="360040" cy="369332"/>
          </a:xfrm>
          <a:prstGeom prst="down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238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6D9DD-E3D1-BDA3-F50B-DF6CAE277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2100" y="741391"/>
            <a:ext cx="4490652" cy="1616203"/>
          </a:xfrm>
        </p:spPr>
        <p:txBody>
          <a:bodyPr anchor="b">
            <a:normAutofit/>
          </a:bodyPr>
          <a:lstStyle/>
          <a:p>
            <a:r>
              <a:rPr lang="en-US" sz="3200" dirty="0"/>
              <a:t>Why is polypharmacy dangerous in older people?</a:t>
            </a:r>
            <a:endParaRPr lang="en-GB" sz="3200" dirty="0"/>
          </a:p>
        </p:txBody>
      </p:sp>
      <p:pic>
        <p:nvPicPr>
          <p:cNvPr id="5" name="Picture 4" descr="Two people holding hands">
            <a:extLst>
              <a:ext uri="{FF2B5EF4-FFF2-40B4-BE49-F238E27FC236}">
                <a16:creationId xmlns:a16="http://schemas.microsoft.com/office/drawing/2014/main" id="{8DA0EAFE-F4A3-71C0-67ED-9802FF3F0C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819" r="22086"/>
          <a:stretch>
            <a:fillRect/>
          </a:stretch>
        </p:blipFill>
        <p:spPr>
          <a:xfrm>
            <a:off x="20" y="10"/>
            <a:ext cx="6094392" cy="685799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EFBDE31-BB3E-6CFC-23CD-B5976DA38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3329" cy="6858000"/>
            <a:chOff x="12068638" y="0"/>
            <a:chExt cx="123362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80A60EC-72BB-121F-556A-E2837FD99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91A2FAE-D41C-FF5D-B0A0-7808248EDC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4139706"/>
              <a:ext cx="123362" cy="2718294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8FC0B-A52E-7652-B445-00AD5CFCAA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2100" y="2533476"/>
            <a:ext cx="4490651" cy="3447832"/>
          </a:xfrm>
        </p:spPr>
        <p:txBody>
          <a:bodyPr anchor="t">
            <a:normAutofit/>
          </a:bodyPr>
          <a:lstStyle/>
          <a:p>
            <a:r>
              <a:rPr lang="en-GB" sz="2000" dirty="0"/>
              <a:t>Older people are more sensitive to the adverse effects of polypharmacy due to some physiological changes which occur with ageing. </a:t>
            </a:r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90239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577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B5B423A-57CC-4C58-AA26-8E2E862B0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5215665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DC9602-E527-3EC9-E8EC-A0677DA35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1" y="673770"/>
            <a:ext cx="3219491" cy="2027227"/>
          </a:xfrm>
        </p:spPr>
        <p:txBody>
          <a:bodyPr anchor="t">
            <a:normAutofit/>
          </a:bodyPr>
          <a:lstStyle/>
          <a:p>
            <a:r>
              <a:rPr lang="en-GB" sz="4500">
                <a:solidFill>
                  <a:srgbClr val="FFFFFF"/>
                </a:solidFill>
              </a:rPr>
              <a:t>Research into medications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F6DE9FF-E7DC-B0BE-2519-0116450009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8562901"/>
              </p:ext>
            </p:extLst>
          </p:nvPr>
        </p:nvGraphicFramePr>
        <p:xfrm>
          <a:off x="5541228" y="541606"/>
          <a:ext cx="5809615" cy="5678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2647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ADAC818-2C74-6859-AA54-D8407649F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48" y="186070"/>
            <a:ext cx="6758373" cy="165370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903371B-E95F-74E0-AB2E-AB8992A23074}"/>
              </a:ext>
            </a:extLst>
          </p:cNvPr>
          <p:cNvGrpSpPr/>
          <p:nvPr/>
        </p:nvGrpSpPr>
        <p:grpSpPr>
          <a:xfrm>
            <a:off x="3574132" y="764704"/>
            <a:ext cx="8110636" cy="1372404"/>
            <a:chOff x="3574132" y="764704"/>
            <a:chExt cx="8110636" cy="137240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A4EAAE1-6AF8-6FDA-887B-6A53AFE416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74132" y="764704"/>
              <a:ext cx="8110636" cy="1372404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DDCD92D-BC8C-E761-E7B0-740C42C87BAE}"/>
                </a:ext>
              </a:extLst>
            </p:cNvPr>
            <p:cNvSpPr/>
            <p:nvPr/>
          </p:nvSpPr>
          <p:spPr>
            <a:xfrm>
              <a:off x="8902724" y="1628800"/>
              <a:ext cx="1512168" cy="360040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E881D28-71DC-81C7-658D-71CCDFDEB0E4}"/>
              </a:ext>
            </a:extLst>
          </p:cNvPr>
          <p:cNvSpPr txBox="1"/>
          <p:nvPr/>
        </p:nvSpPr>
        <p:spPr>
          <a:xfrm>
            <a:off x="6092825" y="283740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333333"/>
                </a:solidFill>
                <a:effectLst/>
                <a:latin typeface="interfaceregular"/>
              </a:rPr>
              <a:t>Participants aged 18 to 75 years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256D7DA-E88A-3187-1F9E-358B334B9C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32864"/>
            <a:ext cx="7630590" cy="180047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1ACC0B2-20CB-003D-532A-BA9844B91848}"/>
              </a:ext>
            </a:extLst>
          </p:cNvPr>
          <p:cNvSpPr txBox="1"/>
          <p:nvPr/>
        </p:nvSpPr>
        <p:spPr>
          <a:xfrm>
            <a:off x="8038628" y="3938121"/>
            <a:ext cx="349057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333333"/>
                </a:solidFill>
                <a:effectLst/>
                <a:latin typeface="interfaceregular"/>
              </a:rPr>
              <a:t>The median age of patients was 61.0 (interquartile range 57.5-68.0) years in the telesurgery group and 65.0 (56.5-70.0) years in the local surgery group.</a:t>
            </a:r>
            <a:endParaRPr lang="en-GB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97E7F3F-59DE-CF00-48B5-231227AE4B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764" y="3900763"/>
            <a:ext cx="6858957" cy="15146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10039E6-4F6D-DC5A-2573-7077ED6E04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764" y="5550295"/>
            <a:ext cx="7068536" cy="108600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638612A-87D1-DD2A-90AF-32358F168021}"/>
              </a:ext>
            </a:extLst>
          </p:cNvPr>
          <p:cNvSpPr txBox="1"/>
          <p:nvPr/>
        </p:nvSpPr>
        <p:spPr>
          <a:xfrm>
            <a:off x="8254652" y="5805264"/>
            <a:ext cx="1434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Mean age 64</a:t>
            </a:r>
          </a:p>
        </p:txBody>
      </p:sp>
    </p:spTree>
    <p:extLst>
      <p:ext uri="{BB962C8B-B14F-4D97-AF65-F5344CB8AC3E}">
        <p14:creationId xmlns:p14="http://schemas.microsoft.com/office/powerpoint/2010/main" val="245367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  <p:bldP spid="2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Optimizing Biologic Age: Creatinine (and eGFR) | Michael Lustgarten">
            <a:extLst>
              <a:ext uri="{FF2B5EF4-FFF2-40B4-BE49-F238E27FC236}">
                <a16:creationId xmlns:a16="http://schemas.microsoft.com/office/drawing/2014/main" id="{AE34AC45-F15B-C498-C476-03DF95E56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729" y="321733"/>
            <a:ext cx="3224857" cy="223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natural VO2max decline with age - how bad will it get for you?">
            <a:extLst>
              <a:ext uri="{FF2B5EF4-FFF2-40B4-BE49-F238E27FC236}">
                <a16:creationId xmlns:a16="http://schemas.microsoft.com/office/drawing/2014/main" id="{0C3D66B2-9F2C-A57A-27BA-966437C44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64603" y="313080"/>
            <a:ext cx="1572376" cy="2262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92" name="Rectangle 7191">
            <a:extLst>
              <a:ext uri="{FF2B5EF4-FFF2-40B4-BE49-F238E27FC236}">
                <a16:creationId xmlns:a16="http://schemas.microsoft.com/office/drawing/2014/main" id="{112839B5-6527-4FE1-B5CA-71D5FFC47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52928"/>
            <a:ext cx="7564328" cy="759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93" name="Rectangle 7192">
            <a:extLst>
              <a:ext uri="{FF2B5EF4-FFF2-40B4-BE49-F238E27FC236}">
                <a16:creationId xmlns:a16="http://schemas.microsoft.com/office/drawing/2014/main" id="{089B37F3-721E-4809-A50E-9EE306404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45325" y="0"/>
            <a:ext cx="91416" cy="2788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A life course model of sarcopenia  ">
            <a:extLst>
              <a:ext uri="{FF2B5EF4-FFF2-40B4-BE49-F238E27FC236}">
                <a16:creationId xmlns:a16="http://schemas.microsoft.com/office/drawing/2014/main" id="{B91BD0BC-4E1F-CF77-7760-1CB8A4C52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52914" y="3006496"/>
            <a:ext cx="5595303" cy="338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94" name="Rectangle 7193">
            <a:extLst>
              <a:ext uri="{FF2B5EF4-FFF2-40B4-BE49-F238E27FC236}">
                <a16:creationId xmlns:a16="http://schemas.microsoft.com/office/drawing/2014/main" id="{BE12D8E2-6088-4997-A8C6-1794DA9E1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4842" y="0"/>
            <a:ext cx="9141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4" name="Picture 6" descr="Normal Values for Cardiac Output at Rest and During Activity">
            <a:extLst>
              <a:ext uri="{FF2B5EF4-FFF2-40B4-BE49-F238E27FC236}">
                <a16:creationId xmlns:a16="http://schemas.microsoft.com/office/drawing/2014/main" id="{89DBD351-9F67-3FC0-793A-470E02A08C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17"/>
          <a:stretch>
            <a:fillRect/>
          </a:stretch>
        </p:blipFill>
        <p:spPr bwMode="auto">
          <a:xfrm>
            <a:off x="7948836" y="321735"/>
            <a:ext cx="3371205" cy="331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95" name="Rectangle 7194">
            <a:extLst>
              <a:ext uri="{FF2B5EF4-FFF2-40B4-BE49-F238E27FC236}">
                <a16:creationId xmlns:a16="http://schemas.microsoft.com/office/drawing/2014/main" id="{FAF10F47-1605-47C5-AE58-9062909AD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4328" y="3862989"/>
            <a:ext cx="4624497" cy="822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Comparing Spirometric Reference Values From Childhood to Old Age Estimated  by LMS and Linear Regression Models | Archivos de Bronconeumología">
            <a:extLst>
              <a:ext uri="{FF2B5EF4-FFF2-40B4-BE49-F238E27FC236}">
                <a16:creationId xmlns:a16="http://schemas.microsoft.com/office/drawing/2014/main" id="{AFE7C671-DF8D-87CE-884D-AF67C62F2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08366" y="4172622"/>
            <a:ext cx="3051623" cy="222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3357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74A4AF1-E556-97FE-252B-95EAAA711E30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1864761" y="1085545"/>
            <a:ext cx="8459301" cy="468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3206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BE824A3-9E11-D586-E752-FB81DE37F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820" y="669295"/>
            <a:ext cx="4723339" cy="2491561"/>
          </a:xfrm>
          <a:prstGeom prst="rect">
            <a:avLst/>
          </a:prstGeom>
        </p:spPr>
      </p:pic>
      <p:cxnSp>
        <p:nvCxnSpPr>
          <p:cNvPr id="2061" name="Straight Connector 2060">
            <a:extLst>
              <a:ext uri="{FF2B5EF4-FFF2-40B4-BE49-F238E27FC236}">
                <a16:creationId xmlns:a16="http://schemas.microsoft.com/office/drawing/2014/main" id="{91B6081D-D3E8-4209-B85B-EB1C655A6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89627" y="1111170"/>
            <a:ext cx="11037" cy="4645103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526F45FA-3C76-C098-C622-C63E0A38B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6665" y="767637"/>
            <a:ext cx="4731707" cy="2294877"/>
          </a:xfrm>
          <a:prstGeom prst="rect">
            <a:avLst/>
          </a:prstGeom>
        </p:spPr>
      </p:pic>
      <p:cxnSp>
        <p:nvCxnSpPr>
          <p:cNvPr id="2063" name="Straight Connector 2062">
            <a:extLst>
              <a:ext uri="{FF2B5EF4-FFF2-40B4-BE49-F238E27FC236}">
                <a16:creationId xmlns:a16="http://schemas.microsoft.com/office/drawing/2014/main" id="{28CA55E4-1295-45C8-BA05-5A9E705B74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02661" y="3428998"/>
            <a:ext cx="4187813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5" name="Straight Connector 2064">
            <a:extLst>
              <a:ext uri="{FF2B5EF4-FFF2-40B4-BE49-F238E27FC236}">
                <a16:creationId xmlns:a16="http://schemas.microsoft.com/office/drawing/2014/main" id="{08C5794E-A9A1-4A23-AF68-C79A78223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08612" y="3428998"/>
            <a:ext cx="4187813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38914D40-A571-3E3C-5C55-E2F166ABED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820" y="3692562"/>
            <a:ext cx="4723339" cy="2503369"/>
          </a:xfrm>
          <a:prstGeom prst="rect">
            <a:avLst/>
          </a:prstGeom>
        </p:spPr>
      </p:pic>
      <p:pic>
        <p:nvPicPr>
          <p:cNvPr id="2056" name="Picture 8" descr="OC] Pace of age class world record holders in track running compared to the  absolute world record. : r/dataisbeautiful">
            <a:extLst>
              <a:ext uri="{FF2B5EF4-FFF2-40B4-BE49-F238E27FC236}">
                <a16:creationId xmlns:a16="http://schemas.microsoft.com/office/drawing/2014/main" id="{D0720DE6-1BF4-EA83-6E88-5317AEE58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94983" y="3651258"/>
            <a:ext cx="2569843" cy="2907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>
            <a:extLst>
              <a:ext uri="{FF2B5EF4-FFF2-40B4-BE49-F238E27FC236}">
                <a16:creationId xmlns:a16="http://schemas.microsoft.com/office/drawing/2014/main" id="{C0CD2357-C786-34D3-692F-A7F2B86A6C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2052" y="3276640"/>
            <a:ext cx="304721" cy="304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GB" sz="1799"/>
          </a:p>
        </p:txBody>
      </p:sp>
    </p:spTree>
    <p:extLst>
      <p:ext uri="{BB962C8B-B14F-4D97-AF65-F5344CB8AC3E}">
        <p14:creationId xmlns:p14="http://schemas.microsoft.com/office/powerpoint/2010/main" val="3406354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C1EDB0-C778-472B-A158-3B8093909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771" y="640080"/>
            <a:ext cx="4817633" cy="1481328"/>
          </a:xfrm>
        </p:spPr>
        <p:txBody>
          <a:bodyPr anchor="b">
            <a:normAutofit/>
          </a:bodyPr>
          <a:lstStyle/>
          <a:p>
            <a:r>
              <a:rPr lang="en-GB" sz="5300" dirty="0"/>
              <a:t>Absorption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110" y="2372868"/>
            <a:ext cx="3254247" cy="18288"/>
          </a:xfrm>
          <a:custGeom>
            <a:avLst/>
            <a:gdLst>
              <a:gd name="csX0" fmla="*/ 0 w 3254247"/>
              <a:gd name="csY0" fmla="*/ 0 h 18288"/>
              <a:gd name="csX1" fmla="*/ 618307 w 3254247"/>
              <a:gd name="csY1" fmla="*/ 0 h 18288"/>
              <a:gd name="csX2" fmla="*/ 1269156 w 3254247"/>
              <a:gd name="csY2" fmla="*/ 0 h 18288"/>
              <a:gd name="csX3" fmla="*/ 1952548 w 3254247"/>
              <a:gd name="csY3" fmla="*/ 0 h 18288"/>
              <a:gd name="csX4" fmla="*/ 2635940 w 3254247"/>
              <a:gd name="csY4" fmla="*/ 0 h 18288"/>
              <a:gd name="csX5" fmla="*/ 3254247 w 3254247"/>
              <a:gd name="csY5" fmla="*/ 0 h 18288"/>
              <a:gd name="csX6" fmla="*/ 3254247 w 3254247"/>
              <a:gd name="csY6" fmla="*/ 18288 h 18288"/>
              <a:gd name="csX7" fmla="*/ 2538313 w 3254247"/>
              <a:gd name="csY7" fmla="*/ 18288 h 18288"/>
              <a:gd name="csX8" fmla="*/ 1822378 w 3254247"/>
              <a:gd name="csY8" fmla="*/ 18288 h 18288"/>
              <a:gd name="csX9" fmla="*/ 1171529 w 3254247"/>
              <a:gd name="csY9" fmla="*/ 18288 h 18288"/>
              <a:gd name="csX10" fmla="*/ 0 w 3254247"/>
              <a:gd name="csY10" fmla="*/ 18288 h 18288"/>
              <a:gd name="csX11" fmla="*/ 0 w 3254247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4247" h="18288" fill="none" extrusionOk="0">
                <a:moveTo>
                  <a:pt x="0" y="0"/>
                </a:moveTo>
                <a:cubicBezTo>
                  <a:pt x="144450" y="-12392"/>
                  <a:pt x="427337" y="305"/>
                  <a:pt x="618307" y="0"/>
                </a:cubicBezTo>
                <a:cubicBezTo>
                  <a:pt x="809277" y="-305"/>
                  <a:pt x="1078885" y="8814"/>
                  <a:pt x="1269156" y="0"/>
                </a:cubicBezTo>
                <a:cubicBezTo>
                  <a:pt x="1459427" y="-8814"/>
                  <a:pt x="1722292" y="-25341"/>
                  <a:pt x="1952548" y="0"/>
                </a:cubicBezTo>
                <a:cubicBezTo>
                  <a:pt x="2182804" y="25341"/>
                  <a:pt x="2398437" y="-22277"/>
                  <a:pt x="2635940" y="0"/>
                </a:cubicBezTo>
                <a:cubicBezTo>
                  <a:pt x="2873443" y="22277"/>
                  <a:pt x="3033770" y="159"/>
                  <a:pt x="3254247" y="0"/>
                </a:cubicBezTo>
                <a:cubicBezTo>
                  <a:pt x="3253538" y="8157"/>
                  <a:pt x="3253834" y="12125"/>
                  <a:pt x="3254247" y="18288"/>
                </a:cubicBezTo>
                <a:cubicBezTo>
                  <a:pt x="2959973" y="-3940"/>
                  <a:pt x="2715651" y="17499"/>
                  <a:pt x="2538313" y="18288"/>
                </a:cubicBezTo>
                <a:cubicBezTo>
                  <a:pt x="2360975" y="19077"/>
                  <a:pt x="2071193" y="10564"/>
                  <a:pt x="1822378" y="18288"/>
                </a:cubicBezTo>
                <a:cubicBezTo>
                  <a:pt x="1573564" y="26012"/>
                  <a:pt x="1460056" y="11360"/>
                  <a:pt x="1171529" y="18288"/>
                </a:cubicBezTo>
                <a:cubicBezTo>
                  <a:pt x="883002" y="25216"/>
                  <a:pt x="556569" y="57254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4247" h="18288" stroke="0" extrusionOk="0">
                <a:moveTo>
                  <a:pt x="0" y="0"/>
                </a:moveTo>
                <a:cubicBezTo>
                  <a:pt x="245716" y="-28411"/>
                  <a:pt x="413361" y="22670"/>
                  <a:pt x="618307" y="0"/>
                </a:cubicBezTo>
                <a:cubicBezTo>
                  <a:pt x="823253" y="-22670"/>
                  <a:pt x="907327" y="17544"/>
                  <a:pt x="1171529" y="0"/>
                </a:cubicBezTo>
                <a:cubicBezTo>
                  <a:pt x="1435731" y="-17544"/>
                  <a:pt x="1714065" y="-34404"/>
                  <a:pt x="1887463" y="0"/>
                </a:cubicBezTo>
                <a:cubicBezTo>
                  <a:pt x="2060861" y="34404"/>
                  <a:pt x="2348517" y="24017"/>
                  <a:pt x="2505770" y="0"/>
                </a:cubicBezTo>
                <a:cubicBezTo>
                  <a:pt x="2663023" y="-24017"/>
                  <a:pt x="3030962" y="-27792"/>
                  <a:pt x="3254247" y="0"/>
                </a:cubicBezTo>
                <a:cubicBezTo>
                  <a:pt x="3253983" y="4493"/>
                  <a:pt x="3254631" y="9472"/>
                  <a:pt x="3254247" y="18288"/>
                </a:cubicBezTo>
                <a:cubicBezTo>
                  <a:pt x="2934372" y="-7513"/>
                  <a:pt x="2749175" y="38681"/>
                  <a:pt x="2603398" y="18288"/>
                </a:cubicBezTo>
                <a:cubicBezTo>
                  <a:pt x="2457621" y="-2105"/>
                  <a:pt x="2184707" y="10633"/>
                  <a:pt x="1887463" y="18288"/>
                </a:cubicBezTo>
                <a:cubicBezTo>
                  <a:pt x="1590219" y="25943"/>
                  <a:pt x="1494607" y="28003"/>
                  <a:pt x="1334241" y="18288"/>
                </a:cubicBezTo>
                <a:cubicBezTo>
                  <a:pt x="1173875" y="8573"/>
                  <a:pt x="962016" y="17971"/>
                  <a:pt x="683392" y="18288"/>
                </a:cubicBezTo>
                <a:cubicBezTo>
                  <a:pt x="404768" y="18605"/>
                  <a:pt x="256873" y="5009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931BF0-32E4-EA49-DBAC-6CE8C9F763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771" y="2660904"/>
            <a:ext cx="5823681" cy="3547872"/>
          </a:xfrm>
        </p:spPr>
        <p:txBody>
          <a:bodyPr anchor="t">
            <a:normAutofit/>
          </a:bodyPr>
          <a:lstStyle/>
          <a:p>
            <a:r>
              <a:rPr lang="en-GB" sz="2200" dirty="0"/>
              <a:t>Increased Gastric pH (sometimes due to medications such as proton pump inhibitors) due to atrophic gastritis. </a:t>
            </a:r>
          </a:p>
          <a:p>
            <a:endParaRPr lang="en-GB" sz="2200" dirty="0"/>
          </a:p>
          <a:p>
            <a:r>
              <a:rPr lang="en-GB" sz="2200" dirty="0"/>
              <a:t>Decrease in gastric emptying</a:t>
            </a:r>
          </a:p>
          <a:p>
            <a:pPr lvl="1"/>
            <a:r>
              <a:rPr lang="en-GB" sz="1800" dirty="0"/>
              <a:t>Worsened by GLP-1 agonists (exenatide etc)</a:t>
            </a:r>
          </a:p>
          <a:p>
            <a:endParaRPr lang="en-GB" sz="2200" dirty="0"/>
          </a:p>
        </p:txBody>
      </p:sp>
      <p:pic>
        <p:nvPicPr>
          <p:cNvPr id="5" name="Picture 4" descr="Avocado Moody Foodies">
            <a:extLst>
              <a:ext uri="{FF2B5EF4-FFF2-40B4-BE49-F238E27FC236}">
                <a16:creationId xmlns:a16="http://schemas.microsoft.com/office/drawing/2014/main" id="{B283451F-572C-578A-5253-B43BE27632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459" y="700226"/>
            <a:ext cx="5457547" cy="545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94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225C0-F161-B09B-8B08-F6D66C7A6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next 45 or so mins</a:t>
            </a:r>
          </a:p>
        </p:txBody>
      </p:sp>
      <p:graphicFrame>
        <p:nvGraphicFramePr>
          <p:cNvPr id="27" name="Content Placeholder 2">
            <a:extLst>
              <a:ext uri="{FF2B5EF4-FFF2-40B4-BE49-F238E27FC236}">
                <a16:creationId xmlns:a16="http://schemas.microsoft.com/office/drawing/2014/main" id="{02681594-5850-839C-DD0C-236CC491CF1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7982" y="1825625"/>
          <a:ext cx="10512862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8891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577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8BE721-1146-9526-8A1B-A47DB3FCF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343" y="238539"/>
            <a:ext cx="11015651" cy="1434415"/>
          </a:xfrm>
        </p:spPr>
        <p:txBody>
          <a:bodyPr anchor="b">
            <a:normAutofit/>
          </a:bodyPr>
          <a:lstStyle/>
          <a:p>
            <a:r>
              <a:rPr lang="en-GB" sz="5300"/>
              <a:t>Distribution</a:t>
            </a:r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343" y="1681544"/>
            <a:ext cx="10969943" cy="18288"/>
          </a:xfrm>
          <a:custGeom>
            <a:avLst/>
            <a:gdLst>
              <a:gd name="csX0" fmla="*/ 0 w 10969943"/>
              <a:gd name="csY0" fmla="*/ 0 h 18288"/>
              <a:gd name="csX1" fmla="*/ 356523 w 10969943"/>
              <a:gd name="csY1" fmla="*/ 0 h 18288"/>
              <a:gd name="csX2" fmla="*/ 1042145 w 10969943"/>
              <a:gd name="csY2" fmla="*/ 0 h 18288"/>
              <a:gd name="csX3" fmla="*/ 1947165 w 10969943"/>
              <a:gd name="csY3" fmla="*/ 0 h 18288"/>
              <a:gd name="csX4" fmla="*/ 2632786 w 10969943"/>
              <a:gd name="csY4" fmla="*/ 0 h 18288"/>
              <a:gd name="csX5" fmla="*/ 2989309 w 10969943"/>
              <a:gd name="csY5" fmla="*/ 0 h 18288"/>
              <a:gd name="csX6" fmla="*/ 3455532 w 10969943"/>
              <a:gd name="csY6" fmla="*/ 0 h 18288"/>
              <a:gd name="csX7" fmla="*/ 4360552 w 10969943"/>
              <a:gd name="csY7" fmla="*/ 0 h 18288"/>
              <a:gd name="csX8" fmla="*/ 5265573 w 10969943"/>
              <a:gd name="csY8" fmla="*/ 0 h 18288"/>
              <a:gd name="csX9" fmla="*/ 6170593 w 10969943"/>
              <a:gd name="csY9" fmla="*/ 0 h 18288"/>
              <a:gd name="csX10" fmla="*/ 6527116 w 10969943"/>
              <a:gd name="csY10" fmla="*/ 0 h 18288"/>
              <a:gd name="csX11" fmla="*/ 7212738 w 10969943"/>
              <a:gd name="csY11" fmla="*/ 0 h 18288"/>
              <a:gd name="csX12" fmla="*/ 7788660 w 10969943"/>
              <a:gd name="csY12" fmla="*/ 0 h 18288"/>
              <a:gd name="csX13" fmla="*/ 8145183 w 10969943"/>
              <a:gd name="csY13" fmla="*/ 0 h 18288"/>
              <a:gd name="csX14" fmla="*/ 9050203 w 10969943"/>
              <a:gd name="csY14" fmla="*/ 0 h 18288"/>
              <a:gd name="csX15" fmla="*/ 9406726 w 10969943"/>
              <a:gd name="csY15" fmla="*/ 0 h 18288"/>
              <a:gd name="csX16" fmla="*/ 9763249 w 10969943"/>
              <a:gd name="csY16" fmla="*/ 0 h 18288"/>
              <a:gd name="csX17" fmla="*/ 10339171 w 10969943"/>
              <a:gd name="csY17" fmla="*/ 0 h 18288"/>
              <a:gd name="csX18" fmla="*/ 10969943 w 10969943"/>
              <a:gd name="csY18" fmla="*/ 0 h 18288"/>
              <a:gd name="csX19" fmla="*/ 10969943 w 10969943"/>
              <a:gd name="csY19" fmla="*/ 18288 h 18288"/>
              <a:gd name="csX20" fmla="*/ 10174622 w 10969943"/>
              <a:gd name="csY20" fmla="*/ 18288 h 18288"/>
              <a:gd name="csX21" fmla="*/ 9818099 w 10969943"/>
              <a:gd name="csY21" fmla="*/ 18288 h 18288"/>
              <a:gd name="csX22" fmla="*/ 9461576 w 10969943"/>
              <a:gd name="csY22" fmla="*/ 18288 h 18288"/>
              <a:gd name="csX23" fmla="*/ 8775954 w 10969943"/>
              <a:gd name="csY23" fmla="*/ 18288 h 18288"/>
              <a:gd name="csX24" fmla="*/ 8419431 w 10969943"/>
              <a:gd name="csY24" fmla="*/ 18288 h 18288"/>
              <a:gd name="csX25" fmla="*/ 7733810 w 10969943"/>
              <a:gd name="csY25" fmla="*/ 18288 h 18288"/>
              <a:gd name="csX26" fmla="*/ 6938489 w 10969943"/>
              <a:gd name="csY26" fmla="*/ 18288 h 18288"/>
              <a:gd name="csX27" fmla="*/ 6252868 w 10969943"/>
              <a:gd name="csY27" fmla="*/ 18288 h 18288"/>
              <a:gd name="csX28" fmla="*/ 5457547 w 10969943"/>
              <a:gd name="csY28" fmla="*/ 18288 h 18288"/>
              <a:gd name="csX29" fmla="*/ 4662226 w 10969943"/>
              <a:gd name="csY29" fmla="*/ 18288 h 18288"/>
              <a:gd name="csX30" fmla="*/ 4305703 w 10969943"/>
              <a:gd name="csY30" fmla="*/ 18288 h 18288"/>
              <a:gd name="csX31" fmla="*/ 3839480 w 10969943"/>
              <a:gd name="csY31" fmla="*/ 18288 h 18288"/>
              <a:gd name="csX32" fmla="*/ 3263558 w 10969943"/>
              <a:gd name="csY32" fmla="*/ 18288 h 18288"/>
              <a:gd name="csX33" fmla="*/ 2577937 w 10969943"/>
              <a:gd name="csY33" fmla="*/ 18288 h 18288"/>
              <a:gd name="csX34" fmla="*/ 1672916 w 10969943"/>
              <a:gd name="csY34" fmla="*/ 18288 h 18288"/>
              <a:gd name="csX35" fmla="*/ 877595 w 10969943"/>
              <a:gd name="csY35" fmla="*/ 18288 h 18288"/>
              <a:gd name="csX36" fmla="*/ 0 w 10969943"/>
              <a:gd name="csY36" fmla="*/ 18288 h 18288"/>
              <a:gd name="csX37" fmla="*/ 0 w 10969943"/>
              <a:gd name="csY37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10969943" h="18288" fill="none" extrusionOk="0">
                <a:moveTo>
                  <a:pt x="0" y="0"/>
                </a:moveTo>
                <a:cubicBezTo>
                  <a:pt x="115068" y="-17626"/>
                  <a:pt x="181295" y="-1066"/>
                  <a:pt x="356523" y="0"/>
                </a:cubicBezTo>
                <a:cubicBezTo>
                  <a:pt x="531751" y="1066"/>
                  <a:pt x="815866" y="1625"/>
                  <a:pt x="1042145" y="0"/>
                </a:cubicBezTo>
                <a:cubicBezTo>
                  <a:pt x="1268424" y="-1625"/>
                  <a:pt x="1698286" y="4657"/>
                  <a:pt x="1947165" y="0"/>
                </a:cubicBezTo>
                <a:cubicBezTo>
                  <a:pt x="2196044" y="-4657"/>
                  <a:pt x="2296755" y="-4417"/>
                  <a:pt x="2632786" y="0"/>
                </a:cubicBezTo>
                <a:cubicBezTo>
                  <a:pt x="2968817" y="4417"/>
                  <a:pt x="2846408" y="12256"/>
                  <a:pt x="2989309" y="0"/>
                </a:cubicBezTo>
                <a:cubicBezTo>
                  <a:pt x="3132210" y="-12256"/>
                  <a:pt x="3306453" y="-8334"/>
                  <a:pt x="3455532" y="0"/>
                </a:cubicBezTo>
                <a:cubicBezTo>
                  <a:pt x="3604611" y="8334"/>
                  <a:pt x="4114719" y="-14000"/>
                  <a:pt x="4360552" y="0"/>
                </a:cubicBezTo>
                <a:cubicBezTo>
                  <a:pt x="4606385" y="14000"/>
                  <a:pt x="4922057" y="-39073"/>
                  <a:pt x="5265573" y="0"/>
                </a:cubicBezTo>
                <a:cubicBezTo>
                  <a:pt x="5609089" y="39073"/>
                  <a:pt x="5808150" y="6840"/>
                  <a:pt x="6170593" y="0"/>
                </a:cubicBezTo>
                <a:cubicBezTo>
                  <a:pt x="6533036" y="-6840"/>
                  <a:pt x="6450248" y="-15144"/>
                  <a:pt x="6527116" y="0"/>
                </a:cubicBezTo>
                <a:cubicBezTo>
                  <a:pt x="6603984" y="15144"/>
                  <a:pt x="7072831" y="7051"/>
                  <a:pt x="7212738" y="0"/>
                </a:cubicBezTo>
                <a:cubicBezTo>
                  <a:pt x="7352645" y="-7051"/>
                  <a:pt x="7607286" y="-16640"/>
                  <a:pt x="7788660" y="0"/>
                </a:cubicBezTo>
                <a:cubicBezTo>
                  <a:pt x="7970034" y="16640"/>
                  <a:pt x="8047563" y="15757"/>
                  <a:pt x="8145183" y="0"/>
                </a:cubicBezTo>
                <a:cubicBezTo>
                  <a:pt x="8242803" y="-15757"/>
                  <a:pt x="8648204" y="-40337"/>
                  <a:pt x="9050203" y="0"/>
                </a:cubicBezTo>
                <a:cubicBezTo>
                  <a:pt x="9452202" y="40337"/>
                  <a:pt x="9259174" y="17409"/>
                  <a:pt x="9406726" y="0"/>
                </a:cubicBezTo>
                <a:cubicBezTo>
                  <a:pt x="9554278" y="-17409"/>
                  <a:pt x="9674843" y="17205"/>
                  <a:pt x="9763249" y="0"/>
                </a:cubicBezTo>
                <a:cubicBezTo>
                  <a:pt x="9851655" y="-17205"/>
                  <a:pt x="10141234" y="7298"/>
                  <a:pt x="10339171" y="0"/>
                </a:cubicBezTo>
                <a:cubicBezTo>
                  <a:pt x="10537108" y="-7298"/>
                  <a:pt x="10748288" y="8183"/>
                  <a:pt x="10969943" y="0"/>
                </a:cubicBezTo>
                <a:cubicBezTo>
                  <a:pt x="10969289" y="8818"/>
                  <a:pt x="10969383" y="13823"/>
                  <a:pt x="10969943" y="18288"/>
                </a:cubicBezTo>
                <a:cubicBezTo>
                  <a:pt x="10684728" y="24301"/>
                  <a:pt x="10444950" y="41841"/>
                  <a:pt x="10174622" y="18288"/>
                </a:cubicBezTo>
                <a:cubicBezTo>
                  <a:pt x="9904294" y="-5265"/>
                  <a:pt x="9936432" y="5587"/>
                  <a:pt x="9818099" y="18288"/>
                </a:cubicBezTo>
                <a:cubicBezTo>
                  <a:pt x="9699766" y="30989"/>
                  <a:pt x="9533517" y="3530"/>
                  <a:pt x="9461576" y="18288"/>
                </a:cubicBezTo>
                <a:cubicBezTo>
                  <a:pt x="9389635" y="33046"/>
                  <a:pt x="9096372" y="36774"/>
                  <a:pt x="8775954" y="18288"/>
                </a:cubicBezTo>
                <a:cubicBezTo>
                  <a:pt x="8455536" y="-198"/>
                  <a:pt x="8578076" y="29533"/>
                  <a:pt x="8419431" y="18288"/>
                </a:cubicBezTo>
                <a:cubicBezTo>
                  <a:pt x="8260786" y="7043"/>
                  <a:pt x="7872278" y="50718"/>
                  <a:pt x="7733810" y="18288"/>
                </a:cubicBezTo>
                <a:cubicBezTo>
                  <a:pt x="7595342" y="-14142"/>
                  <a:pt x="7102646" y="18057"/>
                  <a:pt x="6938489" y="18288"/>
                </a:cubicBezTo>
                <a:cubicBezTo>
                  <a:pt x="6774332" y="18519"/>
                  <a:pt x="6407744" y="-5300"/>
                  <a:pt x="6252868" y="18288"/>
                </a:cubicBezTo>
                <a:cubicBezTo>
                  <a:pt x="6097992" y="41876"/>
                  <a:pt x="5636320" y="33556"/>
                  <a:pt x="5457547" y="18288"/>
                </a:cubicBezTo>
                <a:cubicBezTo>
                  <a:pt x="5278774" y="3020"/>
                  <a:pt x="4838109" y="-3159"/>
                  <a:pt x="4662226" y="18288"/>
                </a:cubicBezTo>
                <a:cubicBezTo>
                  <a:pt x="4486343" y="39735"/>
                  <a:pt x="4462017" y="3772"/>
                  <a:pt x="4305703" y="18288"/>
                </a:cubicBezTo>
                <a:cubicBezTo>
                  <a:pt x="4149389" y="32804"/>
                  <a:pt x="3988613" y="20541"/>
                  <a:pt x="3839480" y="18288"/>
                </a:cubicBezTo>
                <a:cubicBezTo>
                  <a:pt x="3690347" y="16035"/>
                  <a:pt x="3435664" y="19648"/>
                  <a:pt x="3263558" y="18288"/>
                </a:cubicBezTo>
                <a:cubicBezTo>
                  <a:pt x="3091452" y="16928"/>
                  <a:pt x="2809539" y="23488"/>
                  <a:pt x="2577937" y="18288"/>
                </a:cubicBezTo>
                <a:cubicBezTo>
                  <a:pt x="2346335" y="13088"/>
                  <a:pt x="1873171" y="35259"/>
                  <a:pt x="1672916" y="18288"/>
                </a:cubicBezTo>
                <a:cubicBezTo>
                  <a:pt x="1472661" y="1317"/>
                  <a:pt x="1106398" y="29309"/>
                  <a:pt x="877595" y="18288"/>
                </a:cubicBezTo>
                <a:cubicBezTo>
                  <a:pt x="648792" y="7267"/>
                  <a:pt x="325373" y="2791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69943" h="18288" stroke="0" extrusionOk="0">
                <a:moveTo>
                  <a:pt x="0" y="0"/>
                </a:moveTo>
                <a:cubicBezTo>
                  <a:pt x="146585" y="18368"/>
                  <a:pt x="312684" y="-22165"/>
                  <a:pt x="466223" y="0"/>
                </a:cubicBezTo>
                <a:cubicBezTo>
                  <a:pt x="619762" y="22165"/>
                  <a:pt x="680079" y="6491"/>
                  <a:pt x="822746" y="0"/>
                </a:cubicBezTo>
                <a:cubicBezTo>
                  <a:pt x="965413" y="-6491"/>
                  <a:pt x="1137334" y="-16632"/>
                  <a:pt x="1288968" y="0"/>
                </a:cubicBezTo>
                <a:cubicBezTo>
                  <a:pt x="1440602" y="16632"/>
                  <a:pt x="1781495" y="-7702"/>
                  <a:pt x="1974590" y="0"/>
                </a:cubicBezTo>
                <a:cubicBezTo>
                  <a:pt x="2167685" y="7702"/>
                  <a:pt x="2560711" y="-35858"/>
                  <a:pt x="2769911" y="0"/>
                </a:cubicBezTo>
                <a:cubicBezTo>
                  <a:pt x="2979111" y="35858"/>
                  <a:pt x="3321487" y="-10129"/>
                  <a:pt x="3674931" y="0"/>
                </a:cubicBezTo>
                <a:cubicBezTo>
                  <a:pt x="4028375" y="10129"/>
                  <a:pt x="4166008" y="12710"/>
                  <a:pt x="4579951" y="0"/>
                </a:cubicBezTo>
                <a:cubicBezTo>
                  <a:pt x="4993894" y="-12710"/>
                  <a:pt x="5014715" y="13808"/>
                  <a:pt x="5155873" y="0"/>
                </a:cubicBezTo>
                <a:cubicBezTo>
                  <a:pt x="5297031" y="-13808"/>
                  <a:pt x="5587899" y="-37129"/>
                  <a:pt x="5951194" y="0"/>
                </a:cubicBezTo>
                <a:cubicBezTo>
                  <a:pt x="6314489" y="37129"/>
                  <a:pt x="6294202" y="-5387"/>
                  <a:pt x="6636816" y="0"/>
                </a:cubicBezTo>
                <a:cubicBezTo>
                  <a:pt x="6979430" y="5387"/>
                  <a:pt x="6967473" y="2708"/>
                  <a:pt x="7212738" y="0"/>
                </a:cubicBezTo>
                <a:cubicBezTo>
                  <a:pt x="7458003" y="-2708"/>
                  <a:pt x="7685326" y="-19121"/>
                  <a:pt x="8008058" y="0"/>
                </a:cubicBezTo>
                <a:cubicBezTo>
                  <a:pt x="8330790" y="19121"/>
                  <a:pt x="8271729" y="11892"/>
                  <a:pt x="8364582" y="0"/>
                </a:cubicBezTo>
                <a:cubicBezTo>
                  <a:pt x="8457435" y="-11892"/>
                  <a:pt x="8757037" y="21045"/>
                  <a:pt x="8940504" y="0"/>
                </a:cubicBezTo>
                <a:cubicBezTo>
                  <a:pt x="9123971" y="-21045"/>
                  <a:pt x="9416535" y="-20173"/>
                  <a:pt x="9626125" y="0"/>
                </a:cubicBezTo>
                <a:cubicBezTo>
                  <a:pt x="9835715" y="20173"/>
                  <a:pt x="10677668" y="-5185"/>
                  <a:pt x="10969943" y="0"/>
                </a:cubicBezTo>
                <a:cubicBezTo>
                  <a:pt x="10969329" y="5722"/>
                  <a:pt x="10970123" y="12495"/>
                  <a:pt x="10969943" y="18288"/>
                </a:cubicBezTo>
                <a:cubicBezTo>
                  <a:pt x="10866819" y="39718"/>
                  <a:pt x="10714728" y="21946"/>
                  <a:pt x="10503720" y="18288"/>
                </a:cubicBezTo>
                <a:cubicBezTo>
                  <a:pt x="10292712" y="14630"/>
                  <a:pt x="10234648" y="28092"/>
                  <a:pt x="10147197" y="18288"/>
                </a:cubicBezTo>
                <a:cubicBezTo>
                  <a:pt x="10059746" y="8484"/>
                  <a:pt x="9715084" y="15375"/>
                  <a:pt x="9461576" y="18288"/>
                </a:cubicBezTo>
                <a:cubicBezTo>
                  <a:pt x="9208068" y="21201"/>
                  <a:pt x="9173104" y="33334"/>
                  <a:pt x="8995353" y="18288"/>
                </a:cubicBezTo>
                <a:cubicBezTo>
                  <a:pt x="8817602" y="3242"/>
                  <a:pt x="8517144" y="-1921"/>
                  <a:pt x="8090333" y="18288"/>
                </a:cubicBezTo>
                <a:cubicBezTo>
                  <a:pt x="7663522" y="38497"/>
                  <a:pt x="7849521" y="20360"/>
                  <a:pt x="7733810" y="18288"/>
                </a:cubicBezTo>
                <a:cubicBezTo>
                  <a:pt x="7618099" y="16216"/>
                  <a:pt x="7340642" y="20318"/>
                  <a:pt x="7048188" y="18288"/>
                </a:cubicBezTo>
                <a:cubicBezTo>
                  <a:pt x="6755734" y="16258"/>
                  <a:pt x="6823832" y="8783"/>
                  <a:pt x="6691665" y="18288"/>
                </a:cubicBezTo>
                <a:cubicBezTo>
                  <a:pt x="6559498" y="27793"/>
                  <a:pt x="6360282" y="40769"/>
                  <a:pt x="6225443" y="18288"/>
                </a:cubicBezTo>
                <a:cubicBezTo>
                  <a:pt x="6090604" y="-4193"/>
                  <a:pt x="5695649" y="-6635"/>
                  <a:pt x="5430122" y="18288"/>
                </a:cubicBezTo>
                <a:cubicBezTo>
                  <a:pt x="5164595" y="43211"/>
                  <a:pt x="4850642" y="14859"/>
                  <a:pt x="4525101" y="18288"/>
                </a:cubicBezTo>
                <a:cubicBezTo>
                  <a:pt x="4199560" y="21717"/>
                  <a:pt x="4181533" y="40893"/>
                  <a:pt x="4058879" y="18288"/>
                </a:cubicBezTo>
                <a:cubicBezTo>
                  <a:pt x="3936225" y="-4317"/>
                  <a:pt x="3697170" y="32422"/>
                  <a:pt x="3373257" y="18288"/>
                </a:cubicBezTo>
                <a:cubicBezTo>
                  <a:pt x="3049344" y="4154"/>
                  <a:pt x="3034289" y="-3718"/>
                  <a:pt x="2907035" y="18288"/>
                </a:cubicBezTo>
                <a:cubicBezTo>
                  <a:pt x="2779781" y="40294"/>
                  <a:pt x="2424906" y="20309"/>
                  <a:pt x="2111714" y="18288"/>
                </a:cubicBezTo>
                <a:cubicBezTo>
                  <a:pt x="1798522" y="16267"/>
                  <a:pt x="1727137" y="16361"/>
                  <a:pt x="1535792" y="18288"/>
                </a:cubicBezTo>
                <a:cubicBezTo>
                  <a:pt x="1344447" y="20215"/>
                  <a:pt x="1206952" y="-4630"/>
                  <a:pt x="1069569" y="18288"/>
                </a:cubicBezTo>
                <a:cubicBezTo>
                  <a:pt x="932186" y="41206"/>
                  <a:pt x="856529" y="11019"/>
                  <a:pt x="713046" y="18288"/>
                </a:cubicBezTo>
                <a:cubicBezTo>
                  <a:pt x="569563" y="25557"/>
                  <a:pt x="291290" y="4640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90C9F0-7918-0B2A-1BD2-675FA426C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342" y="2071316"/>
            <a:ext cx="9410502" cy="4786684"/>
          </a:xfrm>
        </p:spPr>
        <p:txBody>
          <a:bodyPr anchor="t">
            <a:normAutofit/>
          </a:bodyPr>
          <a:lstStyle/>
          <a:p>
            <a:pPr fontAlgn="base"/>
            <a:r>
              <a:rPr lang="en-GB" sz="2000" dirty="0"/>
              <a:t>Probably the main physiological change that occurs with ageing that leads to adverse drug reactions.</a:t>
            </a:r>
          </a:p>
          <a:p>
            <a:pPr lvl="1" fontAlgn="base"/>
            <a:r>
              <a:rPr lang="en-GB" sz="1800" dirty="0"/>
              <a:t>Increase in body fat and decrease in body water (as a proportion of total body weight). </a:t>
            </a:r>
          </a:p>
          <a:p>
            <a:pPr lvl="1" fontAlgn="base"/>
            <a:endParaRPr lang="en-GB" sz="1800" dirty="0"/>
          </a:p>
          <a:p>
            <a:pPr lvl="1" fontAlgn="base"/>
            <a:r>
              <a:rPr lang="en-GB" sz="1800" dirty="0"/>
              <a:t>Volume of distribution of fat soluble drugs increases </a:t>
            </a:r>
          </a:p>
          <a:p>
            <a:pPr lvl="2" fontAlgn="base"/>
            <a:r>
              <a:rPr lang="en-GB" sz="1400" dirty="0"/>
              <a:t>Medications accumulate due to increased elimination half life</a:t>
            </a:r>
          </a:p>
          <a:p>
            <a:pPr lvl="2" fontAlgn="base"/>
            <a:r>
              <a:rPr lang="en-GB" sz="1400" dirty="0"/>
              <a:t>Can still have an effect a long time after the medication has been stopped</a:t>
            </a:r>
          </a:p>
          <a:p>
            <a:pPr lvl="3" fontAlgn="base"/>
            <a:r>
              <a:rPr lang="en-GB" sz="1200" dirty="0" err="1"/>
              <a:t>Eg.</a:t>
            </a:r>
            <a:r>
              <a:rPr lang="en-GB" sz="1200" dirty="0"/>
              <a:t> benzodiazepines </a:t>
            </a:r>
          </a:p>
          <a:p>
            <a:pPr marL="457063" lvl="1" indent="0" fontAlgn="base">
              <a:buNone/>
            </a:pPr>
            <a:endParaRPr lang="en-GB" sz="1800" dirty="0"/>
          </a:p>
          <a:p>
            <a:pPr lvl="1" fontAlgn="base"/>
            <a:r>
              <a:rPr lang="en-GB" sz="1800" dirty="0"/>
              <a:t>Volume of distribution of water soluble drugs  is decreased &gt; water soluble drugs need a reduced loading dose</a:t>
            </a:r>
          </a:p>
          <a:p>
            <a:pPr lvl="2" fontAlgn="base"/>
            <a:r>
              <a:rPr lang="en-GB" sz="1400" dirty="0"/>
              <a:t>e.g. digoxin</a:t>
            </a:r>
          </a:p>
          <a:p>
            <a:pPr lvl="1" fontAlgn="base"/>
            <a:endParaRPr lang="en-GB" sz="1800" dirty="0"/>
          </a:p>
          <a:p>
            <a:pPr lvl="1" fontAlgn="base"/>
            <a:r>
              <a:rPr lang="en-GB" sz="1800" dirty="0"/>
              <a:t>Altered permeability of the blood brain barrier so the brain of an older adult can be exposed to higher levels of medication causing cognitive adverse effects</a:t>
            </a:r>
          </a:p>
          <a:p>
            <a:pPr lvl="2" fontAlgn="base"/>
            <a:r>
              <a:rPr lang="en-GB" sz="1400" dirty="0"/>
              <a:t>Also worsened in neurodegeneration</a:t>
            </a:r>
          </a:p>
          <a:p>
            <a:endParaRPr lang="en-GB" sz="17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CA5F4A-4D48-EBBA-1A47-7C0F5A1342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083108" y="2689953"/>
            <a:ext cx="3102669" cy="310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88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C6A1C5-8828-BC62-7343-8EC8BCB30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771" y="640080"/>
            <a:ext cx="4817633" cy="1481328"/>
          </a:xfrm>
        </p:spPr>
        <p:txBody>
          <a:bodyPr anchor="b">
            <a:normAutofit/>
          </a:bodyPr>
          <a:lstStyle/>
          <a:p>
            <a:r>
              <a:rPr lang="en-GB" sz="5300" b="1"/>
              <a:t>Metabolism</a:t>
            </a:r>
            <a:endParaRPr lang="en-GB" sz="5300"/>
          </a:p>
        </p:txBody>
      </p:sp>
      <p:sp>
        <p:nvSpPr>
          <p:cNvPr id="24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110" y="2372868"/>
            <a:ext cx="3254247" cy="18288"/>
          </a:xfrm>
          <a:custGeom>
            <a:avLst/>
            <a:gdLst>
              <a:gd name="csX0" fmla="*/ 0 w 3254247"/>
              <a:gd name="csY0" fmla="*/ 0 h 18288"/>
              <a:gd name="csX1" fmla="*/ 618307 w 3254247"/>
              <a:gd name="csY1" fmla="*/ 0 h 18288"/>
              <a:gd name="csX2" fmla="*/ 1269156 w 3254247"/>
              <a:gd name="csY2" fmla="*/ 0 h 18288"/>
              <a:gd name="csX3" fmla="*/ 1952548 w 3254247"/>
              <a:gd name="csY3" fmla="*/ 0 h 18288"/>
              <a:gd name="csX4" fmla="*/ 2635940 w 3254247"/>
              <a:gd name="csY4" fmla="*/ 0 h 18288"/>
              <a:gd name="csX5" fmla="*/ 3254247 w 3254247"/>
              <a:gd name="csY5" fmla="*/ 0 h 18288"/>
              <a:gd name="csX6" fmla="*/ 3254247 w 3254247"/>
              <a:gd name="csY6" fmla="*/ 18288 h 18288"/>
              <a:gd name="csX7" fmla="*/ 2538313 w 3254247"/>
              <a:gd name="csY7" fmla="*/ 18288 h 18288"/>
              <a:gd name="csX8" fmla="*/ 1822378 w 3254247"/>
              <a:gd name="csY8" fmla="*/ 18288 h 18288"/>
              <a:gd name="csX9" fmla="*/ 1171529 w 3254247"/>
              <a:gd name="csY9" fmla="*/ 18288 h 18288"/>
              <a:gd name="csX10" fmla="*/ 0 w 3254247"/>
              <a:gd name="csY10" fmla="*/ 18288 h 18288"/>
              <a:gd name="csX11" fmla="*/ 0 w 3254247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4247" h="18288" fill="none" extrusionOk="0">
                <a:moveTo>
                  <a:pt x="0" y="0"/>
                </a:moveTo>
                <a:cubicBezTo>
                  <a:pt x="144450" y="-12392"/>
                  <a:pt x="427337" y="305"/>
                  <a:pt x="618307" y="0"/>
                </a:cubicBezTo>
                <a:cubicBezTo>
                  <a:pt x="809277" y="-305"/>
                  <a:pt x="1078885" y="8814"/>
                  <a:pt x="1269156" y="0"/>
                </a:cubicBezTo>
                <a:cubicBezTo>
                  <a:pt x="1459427" y="-8814"/>
                  <a:pt x="1722292" y="-25341"/>
                  <a:pt x="1952548" y="0"/>
                </a:cubicBezTo>
                <a:cubicBezTo>
                  <a:pt x="2182804" y="25341"/>
                  <a:pt x="2398437" y="-22277"/>
                  <a:pt x="2635940" y="0"/>
                </a:cubicBezTo>
                <a:cubicBezTo>
                  <a:pt x="2873443" y="22277"/>
                  <a:pt x="3033770" y="159"/>
                  <a:pt x="3254247" y="0"/>
                </a:cubicBezTo>
                <a:cubicBezTo>
                  <a:pt x="3253538" y="8157"/>
                  <a:pt x="3253834" y="12125"/>
                  <a:pt x="3254247" y="18288"/>
                </a:cubicBezTo>
                <a:cubicBezTo>
                  <a:pt x="2959973" y="-3940"/>
                  <a:pt x="2715651" y="17499"/>
                  <a:pt x="2538313" y="18288"/>
                </a:cubicBezTo>
                <a:cubicBezTo>
                  <a:pt x="2360975" y="19077"/>
                  <a:pt x="2071193" y="10564"/>
                  <a:pt x="1822378" y="18288"/>
                </a:cubicBezTo>
                <a:cubicBezTo>
                  <a:pt x="1573564" y="26012"/>
                  <a:pt x="1460056" y="11360"/>
                  <a:pt x="1171529" y="18288"/>
                </a:cubicBezTo>
                <a:cubicBezTo>
                  <a:pt x="883002" y="25216"/>
                  <a:pt x="556569" y="57254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4247" h="18288" stroke="0" extrusionOk="0">
                <a:moveTo>
                  <a:pt x="0" y="0"/>
                </a:moveTo>
                <a:cubicBezTo>
                  <a:pt x="245716" y="-28411"/>
                  <a:pt x="413361" y="22670"/>
                  <a:pt x="618307" y="0"/>
                </a:cubicBezTo>
                <a:cubicBezTo>
                  <a:pt x="823253" y="-22670"/>
                  <a:pt x="907327" y="17544"/>
                  <a:pt x="1171529" y="0"/>
                </a:cubicBezTo>
                <a:cubicBezTo>
                  <a:pt x="1435731" y="-17544"/>
                  <a:pt x="1714065" y="-34404"/>
                  <a:pt x="1887463" y="0"/>
                </a:cubicBezTo>
                <a:cubicBezTo>
                  <a:pt x="2060861" y="34404"/>
                  <a:pt x="2348517" y="24017"/>
                  <a:pt x="2505770" y="0"/>
                </a:cubicBezTo>
                <a:cubicBezTo>
                  <a:pt x="2663023" y="-24017"/>
                  <a:pt x="3030962" y="-27792"/>
                  <a:pt x="3254247" y="0"/>
                </a:cubicBezTo>
                <a:cubicBezTo>
                  <a:pt x="3253983" y="4493"/>
                  <a:pt x="3254631" y="9472"/>
                  <a:pt x="3254247" y="18288"/>
                </a:cubicBezTo>
                <a:cubicBezTo>
                  <a:pt x="2934372" y="-7513"/>
                  <a:pt x="2749175" y="38681"/>
                  <a:pt x="2603398" y="18288"/>
                </a:cubicBezTo>
                <a:cubicBezTo>
                  <a:pt x="2457621" y="-2105"/>
                  <a:pt x="2184707" y="10633"/>
                  <a:pt x="1887463" y="18288"/>
                </a:cubicBezTo>
                <a:cubicBezTo>
                  <a:pt x="1590219" y="25943"/>
                  <a:pt x="1494607" y="28003"/>
                  <a:pt x="1334241" y="18288"/>
                </a:cubicBezTo>
                <a:cubicBezTo>
                  <a:pt x="1173875" y="8573"/>
                  <a:pt x="962016" y="17971"/>
                  <a:pt x="683392" y="18288"/>
                </a:cubicBezTo>
                <a:cubicBezTo>
                  <a:pt x="404768" y="18605"/>
                  <a:pt x="256873" y="5009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99128A-BA20-A8CE-E4EE-EA46E5B287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771" y="2660904"/>
            <a:ext cx="5103601" cy="3547872"/>
          </a:xfrm>
        </p:spPr>
        <p:txBody>
          <a:bodyPr anchor="t">
            <a:normAutofit/>
          </a:bodyPr>
          <a:lstStyle/>
          <a:p>
            <a:pPr lvl="1" fontAlgn="base"/>
            <a:r>
              <a:rPr lang="en-GB" sz="2000" dirty="0"/>
              <a:t>Reduced hepatic blood flow can reduce clearance of medications that have high hepatic excretion ratio </a:t>
            </a:r>
          </a:p>
          <a:p>
            <a:pPr lvl="2" fontAlgn="base"/>
            <a:r>
              <a:rPr lang="en-GB" sz="1600" dirty="0"/>
              <a:t>e.g. </a:t>
            </a:r>
            <a:r>
              <a:rPr lang="en-GB" sz="1600" dirty="0" err="1"/>
              <a:t>Amitryptiline</a:t>
            </a:r>
            <a:r>
              <a:rPr lang="en-GB" sz="1600" dirty="0"/>
              <a:t>.</a:t>
            </a:r>
          </a:p>
          <a:p>
            <a:pPr lvl="1" fontAlgn="base"/>
            <a:endParaRPr lang="en-GB" sz="2000" dirty="0"/>
          </a:p>
          <a:p>
            <a:pPr lvl="1" fontAlgn="base"/>
            <a:r>
              <a:rPr lang="en-GB" sz="2000" dirty="0"/>
              <a:t>The number of medications makes it  more likely that they are taking an inducer or inhibitor of Cytochrome P450 &gt; increasing the chance of drug-drug interactions.</a:t>
            </a:r>
          </a:p>
          <a:p>
            <a:endParaRPr lang="en-GB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92BA36-C307-DF73-1B69-79EFDF7D51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097459" y="1894065"/>
            <a:ext cx="5457547" cy="306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33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8" name="Rectangle 1037">
            <a:extLst>
              <a:ext uri="{FF2B5EF4-FFF2-40B4-BE49-F238E27FC236}">
                <a16:creationId xmlns:a16="http://schemas.microsoft.com/office/drawing/2014/main" id="{20366137-3DBB-4912-98D5-6727020207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5D28D1CE-5BF4-45B7-8D6D-B31A31980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774547" cy="6857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4A25A1-9A30-5B0B-6274-53C9EF32B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324" y="685801"/>
            <a:ext cx="3227897" cy="1454709"/>
          </a:xfrm>
        </p:spPr>
        <p:txBody>
          <a:bodyPr anchor="b">
            <a:normAutofit/>
          </a:bodyPr>
          <a:lstStyle/>
          <a:p>
            <a:pPr algn="ctr"/>
            <a:r>
              <a:rPr lang="en-GB" sz="2800" dirty="0">
                <a:solidFill>
                  <a:srgbClr val="595959"/>
                </a:solidFill>
              </a:rPr>
              <a:t>Cytochrome p450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C5A9D1B-42D6-CB26-48F0-9169E620C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4853" y="1902116"/>
            <a:ext cx="2995568" cy="2995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A920A80-593E-AF08-2ACD-914EE362E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56154" y="1894318"/>
            <a:ext cx="3010866" cy="301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Cytochrome P450 inhibition and iduction">
            <a:extLst>
              <a:ext uri="{FF2B5EF4-FFF2-40B4-BE49-F238E27FC236}">
                <a16:creationId xmlns:a16="http://schemas.microsoft.com/office/drawing/2014/main" id="{8F41797D-B5FD-14E6-27A5-83AE78B49E4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88" y="2996952"/>
            <a:ext cx="3936326" cy="2032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97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394842B0-684D-44CC-B4BC-D13331CFD2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577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558846-A4A2-5C44-8583-3EC9353C9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913" y="329184"/>
            <a:ext cx="6892780" cy="1783080"/>
          </a:xfrm>
        </p:spPr>
        <p:txBody>
          <a:bodyPr anchor="b">
            <a:normAutofit/>
          </a:bodyPr>
          <a:lstStyle/>
          <a:p>
            <a:r>
              <a:rPr lang="en-GB" sz="6500"/>
              <a:t>Elimination/Kidneys</a:t>
            </a:r>
          </a:p>
        </p:txBody>
      </p:sp>
      <p:sp>
        <p:nvSpPr>
          <p:cNvPr id="27" name="sketch line">
            <a:extLst>
              <a:ext uri="{FF2B5EF4-FFF2-40B4-BE49-F238E27FC236}">
                <a16:creationId xmlns:a16="http://schemas.microsoft.com/office/drawing/2014/main" id="{4C2A3DC3-F495-4B99-9FF3-3FB30D632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754" y="2395728"/>
            <a:ext cx="4242484" cy="18288"/>
          </a:xfrm>
          <a:custGeom>
            <a:avLst/>
            <a:gdLst>
              <a:gd name="csX0" fmla="*/ 0 w 4242484"/>
              <a:gd name="csY0" fmla="*/ 0 h 18288"/>
              <a:gd name="csX1" fmla="*/ 478795 w 4242484"/>
              <a:gd name="csY1" fmla="*/ 0 h 18288"/>
              <a:gd name="csX2" fmla="*/ 957589 w 4242484"/>
              <a:gd name="csY2" fmla="*/ 0 h 18288"/>
              <a:gd name="csX3" fmla="*/ 1521234 w 4242484"/>
              <a:gd name="csY3" fmla="*/ 0 h 18288"/>
              <a:gd name="csX4" fmla="*/ 2212152 w 4242484"/>
              <a:gd name="csY4" fmla="*/ 0 h 18288"/>
              <a:gd name="csX5" fmla="*/ 2733372 w 4242484"/>
              <a:gd name="csY5" fmla="*/ 0 h 18288"/>
              <a:gd name="csX6" fmla="*/ 3254591 w 4242484"/>
              <a:gd name="csY6" fmla="*/ 0 h 18288"/>
              <a:gd name="csX7" fmla="*/ 4242484 w 4242484"/>
              <a:gd name="csY7" fmla="*/ 0 h 18288"/>
              <a:gd name="csX8" fmla="*/ 4242484 w 4242484"/>
              <a:gd name="csY8" fmla="*/ 18288 h 18288"/>
              <a:gd name="csX9" fmla="*/ 3593990 w 4242484"/>
              <a:gd name="csY9" fmla="*/ 18288 h 18288"/>
              <a:gd name="csX10" fmla="*/ 3072771 w 4242484"/>
              <a:gd name="csY10" fmla="*/ 18288 h 18288"/>
              <a:gd name="csX11" fmla="*/ 2551551 w 4242484"/>
              <a:gd name="csY11" fmla="*/ 18288 h 18288"/>
              <a:gd name="csX12" fmla="*/ 1903057 w 4242484"/>
              <a:gd name="csY12" fmla="*/ 18288 h 18288"/>
              <a:gd name="csX13" fmla="*/ 1212138 w 4242484"/>
              <a:gd name="csY13" fmla="*/ 18288 h 18288"/>
              <a:gd name="csX14" fmla="*/ 733344 w 4242484"/>
              <a:gd name="csY14" fmla="*/ 18288 h 18288"/>
              <a:gd name="csX15" fmla="*/ 0 w 4242484"/>
              <a:gd name="csY15" fmla="*/ 18288 h 18288"/>
              <a:gd name="csX16" fmla="*/ 0 w 4242484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2484" h="18288" fill="none" extrusionOk="0">
                <a:moveTo>
                  <a:pt x="0" y="0"/>
                </a:moveTo>
                <a:cubicBezTo>
                  <a:pt x="123417" y="20927"/>
                  <a:pt x="372147" y="-19492"/>
                  <a:pt x="478795" y="0"/>
                </a:cubicBezTo>
                <a:cubicBezTo>
                  <a:pt x="585443" y="19492"/>
                  <a:pt x="788006" y="-8297"/>
                  <a:pt x="957589" y="0"/>
                </a:cubicBezTo>
                <a:cubicBezTo>
                  <a:pt x="1127172" y="8297"/>
                  <a:pt x="1316680" y="3018"/>
                  <a:pt x="1521234" y="0"/>
                </a:cubicBezTo>
                <a:cubicBezTo>
                  <a:pt x="1725788" y="-3018"/>
                  <a:pt x="2003830" y="-25568"/>
                  <a:pt x="2212152" y="0"/>
                </a:cubicBezTo>
                <a:cubicBezTo>
                  <a:pt x="2420474" y="25568"/>
                  <a:pt x="2528236" y="2181"/>
                  <a:pt x="2733372" y="0"/>
                </a:cubicBezTo>
                <a:cubicBezTo>
                  <a:pt x="2938508" y="-2181"/>
                  <a:pt x="3103454" y="-3134"/>
                  <a:pt x="3254591" y="0"/>
                </a:cubicBezTo>
                <a:cubicBezTo>
                  <a:pt x="3405728" y="3134"/>
                  <a:pt x="3756985" y="2417"/>
                  <a:pt x="4242484" y="0"/>
                </a:cubicBezTo>
                <a:cubicBezTo>
                  <a:pt x="4243379" y="8974"/>
                  <a:pt x="4241938" y="9359"/>
                  <a:pt x="4242484" y="18288"/>
                </a:cubicBezTo>
                <a:cubicBezTo>
                  <a:pt x="4003294" y="5362"/>
                  <a:pt x="3772971" y="21549"/>
                  <a:pt x="3593990" y="18288"/>
                </a:cubicBezTo>
                <a:cubicBezTo>
                  <a:pt x="3415009" y="15027"/>
                  <a:pt x="3218189" y="-4243"/>
                  <a:pt x="3072771" y="18288"/>
                </a:cubicBezTo>
                <a:cubicBezTo>
                  <a:pt x="2927353" y="40819"/>
                  <a:pt x="2710514" y="15154"/>
                  <a:pt x="2551551" y="18288"/>
                </a:cubicBezTo>
                <a:cubicBezTo>
                  <a:pt x="2392588" y="21422"/>
                  <a:pt x="2129629" y="9884"/>
                  <a:pt x="1903057" y="18288"/>
                </a:cubicBezTo>
                <a:cubicBezTo>
                  <a:pt x="1676485" y="26692"/>
                  <a:pt x="1431009" y="34308"/>
                  <a:pt x="1212138" y="18288"/>
                </a:cubicBezTo>
                <a:cubicBezTo>
                  <a:pt x="993267" y="2268"/>
                  <a:pt x="831164" y="23987"/>
                  <a:pt x="733344" y="18288"/>
                </a:cubicBezTo>
                <a:cubicBezTo>
                  <a:pt x="635524" y="12589"/>
                  <a:pt x="238764" y="45666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2484" h="18288" stroke="0" extrusionOk="0">
                <a:moveTo>
                  <a:pt x="0" y="0"/>
                </a:moveTo>
                <a:cubicBezTo>
                  <a:pt x="203799" y="5615"/>
                  <a:pt x="347584" y="-12895"/>
                  <a:pt x="521219" y="0"/>
                </a:cubicBezTo>
                <a:cubicBezTo>
                  <a:pt x="694854" y="12895"/>
                  <a:pt x="762064" y="-22543"/>
                  <a:pt x="1000014" y="0"/>
                </a:cubicBezTo>
                <a:cubicBezTo>
                  <a:pt x="1237965" y="22543"/>
                  <a:pt x="1276664" y="-10698"/>
                  <a:pt x="1521234" y="0"/>
                </a:cubicBezTo>
                <a:cubicBezTo>
                  <a:pt x="1765804" y="10698"/>
                  <a:pt x="1978114" y="-17502"/>
                  <a:pt x="2127303" y="0"/>
                </a:cubicBezTo>
                <a:cubicBezTo>
                  <a:pt x="2276492" y="17502"/>
                  <a:pt x="2639824" y="-9700"/>
                  <a:pt x="2775797" y="0"/>
                </a:cubicBezTo>
                <a:cubicBezTo>
                  <a:pt x="2911770" y="9700"/>
                  <a:pt x="3269625" y="19866"/>
                  <a:pt x="3466715" y="0"/>
                </a:cubicBezTo>
                <a:cubicBezTo>
                  <a:pt x="3663805" y="-19866"/>
                  <a:pt x="3941074" y="-1861"/>
                  <a:pt x="4242484" y="0"/>
                </a:cubicBezTo>
                <a:cubicBezTo>
                  <a:pt x="4242029" y="6162"/>
                  <a:pt x="4242387" y="11775"/>
                  <a:pt x="4242484" y="18288"/>
                </a:cubicBezTo>
                <a:cubicBezTo>
                  <a:pt x="3961107" y="-7923"/>
                  <a:pt x="3917020" y="46097"/>
                  <a:pt x="3593990" y="18288"/>
                </a:cubicBezTo>
                <a:cubicBezTo>
                  <a:pt x="3270960" y="-9521"/>
                  <a:pt x="3107051" y="46251"/>
                  <a:pt x="2903071" y="18288"/>
                </a:cubicBezTo>
                <a:cubicBezTo>
                  <a:pt x="2699091" y="-9675"/>
                  <a:pt x="2440454" y="29878"/>
                  <a:pt x="2212152" y="18288"/>
                </a:cubicBezTo>
                <a:cubicBezTo>
                  <a:pt x="1983850" y="6698"/>
                  <a:pt x="1855510" y="-3987"/>
                  <a:pt x="1733358" y="18288"/>
                </a:cubicBezTo>
                <a:cubicBezTo>
                  <a:pt x="1611206" y="40563"/>
                  <a:pt x="1309597" y="38876"/>
                  <a:pt x="1084864" y="18288"/>
                </a:cubicBezTo>
                <a:cubicBezTo>
                  <a:pt x="860131" y="-2300"/>
                  <a:pt x="744496" y="21375"/>
                  <a:pt x="521219" y="18288"/>
                </a:cubicBezTo>
                <a:cubicBezTo>
                  <a:pt x="297943" y="15201"/>
                  <a:pt x="235106" y="-58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00C65F-EC6E-402A-ACA3-B79130376B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913" y="2706624"/>
            <a:ext cx="5958555" cy="3483864"/>
          </a:xfrm>
        </p:spPr>
        <p:txBody>
          <a:bodyPr>
            <a:normAutofit/>
          </a:bodyPr>
          <a:lstStyle/>
          <a:p>
            <a:pPr lvl="1" fontAlgn="base"/>
            <a:r>
              <a:rPr lang="en-GB" sz="2200" dirty="0"/>
              <a:t>As people age there is a reduction in renal mass and renal blood flow. eGFR decreases by 0.5% a year after age 20.</a:t>
            </a:r>
          </a:p>
          <a:p>
            <a:pPr marL="457063" lvl="1" indent="0" fontAlgn="base">
              <a:buNone/>
            </a:pPr>
            <a:endParaRPr lang="en-GB" sz="2200" dirty="0"/>
          </a:p>
          <a:p>
            <a:pPr lvl="1" fontAlgn="base"/>
            <a:r>
              <a:rPr lang="en-GB" sz="2200" dirty="0"/>
              <a:t>Affects clearance of water soluble drugs such as diuretics, digoxin and NSAIDs.</a:t>
            </a:r>
          </a:p>
          <a:p>
            <a:endParaRPr lang="en-GB" sz="2200" dirty="0"/>
          </a:p>
        </p:txBody>
      </p:sp>
      <p:pic>
        <p:nvPicPr>
          <p:cNvPr id="5" name="Picture 4" descr="Dancing Water Cup Moody Foodies">
            <a:extLst>
              <a:ext uri="{FF2B5EF4-FFF2-40B4-BE49-F238E27FC236}">
                <a16:creationId xmlns:a16="http://schemas.microsoft.com/office/drawing/2014/main" id="{3BB75258-1A9E-2DD3-211C-0282DB176D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3"/>
          <a:stretch>
            <a:fillRect/>
          </a:stretch>
        </p:blipFill>
        <p:spPr>
          <a:xfrm>
            <a:off x="9550795" y="0"/>
            <a:ext cx="2638029" cy="2732390"/>
          </a:xfrm>
          <a:custGeom>
            <a:avLst/>
            <a:gdLst/>
            <a:ahLst/>
            <a:cxnLst/>
            <a:rect l="l" t="t" r="r" b="b"/>
            <a:pathLst>
              <a:path w="4035547" h="4178808">
                <a:moveTo>
                  <a:pt x="14988" y="0"/>
                </a:moveTo>
                <a:lnTo>
                  <a:pt x="4035547" y="0"/>
                </a:lnTo>
                <a:lnTo>
                  <a:pt x="4035547" y="4161794"/>
                </a:lnTo>
                <a:lnTo>
                  <a:pt x="3918602" y="4164199"/>
                </a:lnTo>
                <a:cubicBezTo>
                  <a:pt x="3673497" y="4178956"/>
                  <a:pt x="3428120" y="4172295"/>
                  <a:pt x="3183014" y="4175560"/>
                </a:cubicBezTo>
                <a:cubicBezTo>
                  <a:pt x="2855121" y="4180001"/>
                  <a:pt x="2527499" y="4168639"/>
                  <a:pt x="2199742" y="4167595"/>
                </a:cubicBezTo>
                <a:cubicBezTo>
                  <a:pt x="2132562" y="4167334"/>
                  <a:pt x="2065110" y="4170729"/>
                  <a:pt x="1998202" y="4175952"/>
                </a:cubicBezTo>
                <a:cubicBezTo>
                  <a:pt x="1905507" y="4183005"/>
                  <a:pt x="1814033" y="4174124"/>
                  <a:pt x="1722153" y="4165766"/>
                </a:cubicBezTo>
                <a:cubicBezTo>
                  <a:pt x="1611407" y="4155711"/>
                  <a:pt x="1500933" y="4164591"/>
                  <a:pt x="1390867" y="4176214"/>
                </a:cubicBezTo>
                <a:lnTo>
                  <a:pt x="1348076" y="4178808"/>
                </a:lnTo>
                <a:lnTo>
                  <a:pt x="597587" y="4178808"/>
                </a:lnTo>
                <a:lnTo>
                  <a:pt x="507890" y="4175773"/>
                </a:lnTo>
                <a:cubicBezTo>
                  <a:pt x="403218" y="4174810"/>
                  <a:pt x="298546" y="4175691"/>
                  <a:pt x="193840" y="4176214"/>
                </a:cubicBezTo>
                <a:lnTo>
                  <a:pt x="2757" y="4175742"/>
                </a:lnTo>
                <a:lnTo>
                  <a:pt x="2810" y="4034870"/>
                </a:lnTo>
                <a:cubicBezTo>
                  <a:pt x="5629" y="3979851"/>
                  <a:pt x="10539" y="3924896"/>
                  <a:pt x="15416" y="3870068"/>
                </a:cubicBezTo>
                <a:cubicBezTo>
                  <a:pt x="23018" y="3799731"/>
                  <a:pt x="25045" y="3728899"/>
                  <a:pt x="21498" y="3658244"/>
                </a:cubicBezTo>
                <a:cubicBezTo>
                  <a:pt x="17063" y="3602147"/>
                  <a:pt x="10095" y="3546050"/>
                  <a:pt x="8828" y="3489953"/>
                </a:cubicBezTo>
                <a:cubicBezTo>
                  <a:pt x="6548" y="3389688"/>
                  <a:pt x="7434" y="3289424"/>
                  <a:pt x="13262" y="3189160"/>
                </a:cubicBezTo>
                <a:cubicBezTo>
                  <a:pt x="16176" y="3138901"/>
                  <a:pt x="20864" y="3089150"/>
                  <a:pt x="22891" y="3038510"/>
                </a:cubicBezTo>
                <a:cubicBezTo>
                  <a:pt x="24918" y="2987870"/>
                  <a:pt x="28973" y="2936723"/>
                  <a:pt x="17444" y="2887098"/>
                </a:cubicBezTo>
                <a:cubicBezTo>
                  <a:pt x="-2068" y="2802699"/>
                  <a:pt x="12249" y="2718680"/>
                  <a:pt x="16430" y="2634534"/>
                </a:cubicBezTo>
                <a:cubicBezTo>
                  <a:pt x="18964" y="2582244"/>
                  <a:pt x="34168" y="2528685"/>
                  <a:pt x="20738" y="2477919"/>
                </a:cubicBezTo>
                <a:cubicBezTo>
                  <a:pt x="-421" y="2398342"/>
                  <a:pt x="13389" y="2320415"/>
                  <a:pt x="20738" y="2242107"/>
                </a:cubicBezTo>
                <a:cubicBezTo>
                  <a:pt x="29213" y="2168001"/>
                  <a:pt x="27718" y="2093082"/>
                  <a:pt x="16303" y="2019369"/>
                </a:cubicBezTo>
                <a:cubicBezTo>
                  <a:pt x="1986" y="1946239"/>
                  <a:pt x="1986" y="1871028"/>
                  <a:pt x="16303" y="1797899"/>
                </a:cubicBezTo>
                <a:cubicBezTo>
                  <a:pt x="28162" y="1737537"/>
                  <a:pt x="29530" y="1675589"/>
                  <a:pt x="20357" y="1614758"/>
                </a:cubicBezTo>
                <a:cubicBezTo>
                  <a:pt x="14149" y="1571226"/>
                  <a:pt x="3000" y="1527947"/>
                  <a:pt x="1480" y="1484415"/>
                </a:cubicBezTo>
                <a:cubicBezTo>
                  <a:pt x="-1662" y="1393377"/>
                  <a:pt x="200" y="1302238"/>
                  <a:pt x="7055" y="1211417"/>
                </a:cubicBezTo>
                <a:cubicBezTo>
                  <a:pt x="15036" y="1107980"/>
                  <a:pt x="30366" y="1004923"/>
                  <a:pt x="19724" y="900725"/>
                </a:cubicBezTo>
                <a:cubicBezTo>
                  <a:pt x="16050" y="864934"/>
                  <a:pt x="8575" y="829270"/>
                  <a:pt x="7815" y="793353"/>
                </a:cubicBezTo>
                <a:cubicBezTo>
                  <a:pt x="6168" y="726087"/>
                  <a:pt x="5407" y="659710"/>
                  <a:pt x="9208" y="590286"/>
                </a:cubicBezTo>
                <a:cubicBezTo>
                  <a:pt x="13009" y="520863"/>
                  <a:pt x="27452" y="450424"/>
                  <a:pt x="17697" y="382270"/>
                </a:cubicBezTo>
                <a:cubicBezTo>
                  <a:pt x="7941" y="314115"/>
                  <a:pt x="14276" y="247103"/>
                  <a:pt x="20611" y="180218"/>
                </a:cubicBezTo>
                <a:cubicBezTo>
                  <a:pt x="23652" y="148426"/>
                  <a:pt x="25711" y="116982"/>
                  <a:pt x="25156" y="85665"/>
                </a:cubicBezTo>
                <a:close/>
              </a:path>
            </a:pathLst>
          </a:custGeom>
        </p:spPr>
      </p:pic>
      <p:pic>
        <p:nvPicPr>
          <p:cNvPr id="6" name="Picture 4" descr="Optimizing Biologic Age: Creatinine (and eGFR) | Michael Lustgarten">
            <a:extLst>
              <a:ext uri="{FF2B5EF4-FFF2-40B4-BE49-F238E27FC236}">
                <a16:creationId xmlns:a16="http://schemas.microsoft.com/office/drawing/2014/main" id="{E943F5C6-5542-27F2-ED9E-EE1AAAE73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6" r="-5" b="517"/>
          <a:stretch>
            <a:fillRect/>
          </a:stretch>
        </p:blipFill>
        <p:spPr bwMode="auto">
          <a:xfrm>
            <a:off x="6833061" y="3024991"/>
            <a:ext cx="5355764" cy="3429000"/>
          </a:xfrm>
          <a:custGeom>
            <a:avLst/>
            <a:gdLst/>
            <a:ahLst/>
            <a:cxnLst/>
            <a:rect l="l" t="t" r="r" b="b"/>
            <a:pathLst>
              <a:path w="4047645" h="2495811">
                <a:moveTo>
                  <a:pt x="2441891" y="4"/>
                </a:moveTo>
                <a:cubicBezTo>
                  <a:pt x="2489381" y="-78"/>
                  <a:pt x="2536882" y="1163"/>
                  <a:pt x="2584383" y="4428"/>
                </a:cubicBezTo>
                <a:cubicBezTo>
                  <a:pt x="2744314" y="17813"/>
                  <a:pt x="2904989" y="21079"/>
                  <a:pt x="3065367" y="14222"/>
                </a:cubicBezTo>
                <a:cubicBezTo>
                  <a:pt x="3194244" y="5694"/>
                  <a:pt x="3323514" y="4206"/>
                  <a:pt x="3452568" y="9782"/>
                </a:cubicBezTo>
                <a:cubicBezTo>
                  <a:pt x="3572813" y="16442"/>
                  <a:pt x="3693059" y="23233"/>
                  <a:pt x="3813712" y="19315"/>
                </a:cubicBezTo>
                <a:cubicBezTo>
                  <a:pt x="3861755" y="17748"/>
                  <a:pt x="3909121" y="15789"/>
                  <a:pt x="3956758" y="13177"/>
                </a:cubicBezTo>
                <a:lnTo>
                  <a:pt x="4047645" y="9696"/>
                </a:lnTo>
                <a:lnTo>
                  <a:pt x="4047645" y="2495811"/>
                </a:lnTo>
                <a:lnTo>
                  <a:pt x="28177" y="2495811"/>
                </a:lnTo>
                <a:lnTo>
                  <a:pt x="28782" y="2485852"/>
                </a:lnTo>
                <a:cubicBezTo>
                  <a:pt x="31911" y="2365446"/>
                  <a:pt x="35027" y="2245002"/>
                  <a:pt x="38157" y="2124521"/>
                </a:cubicBezTo>
                <a:cubicBezTo>
                  <a:pt x="38284" y="2119444"/>
                  <a:pt x="39171" y="2114494"/>
                  <a:pt x="39171" y="2109417"/>
                </a:cubicBezTo>
                <a:cubicBezTo>
                  <a:pt x="48166" y="1995573"/>
                  <a:pt x="53107" y="1881729"/>
                  <a:pt x="18899" y="1770550"/>
                </a:cubicBezTo>
                <a:cubicBezTo>
                  <a:pt x="15871" y="1760104"/>
                  <a:pt x="14262" y="1749304"/>
                  <a:pt x="14084" y="1738440"/>
                </a:cubicBezTo>
                <a:cubicBezTo>
                  <a:pt x="12413" y="1641514"/>
                  <a:pt x="16644" y="1544587"/>
                  <a:pt x="26754" y="1448181"/>
                </a:cubicBezTo>
                <a:cubicBezTo>
                  <a:pt x="31949" y="1389038"/>
                  <a:pt x="26754" y="1329006"/>
                  <a:pt x="43478" y="1270498"/>
                </a:cubicBezTo>
                <a:cubicBezTo>
                  <a:pt x="50864" y="1241421"/>
                  <a:pt x="55109" y="1211634"/>
                  <a:pt x="56147" y="1181656"/>
                </a:cubicBezTo>
                <a:cubicBezTo>
                  <a:pt x="59948" y="1109060"/>
                  <a:pt x="38537" y="1040779"/>
                  <a:pt x="18139" y="972244"/>
                </a:cubicBezTo>
                <a:cubicBezTo>
                  <a:pt x="7370" y="935945"/>
                  <a:pt x="-5426" y="898886"/>
                  <a:pt x="2429" y="860811"/>
                </a:cubicBezTo>
                <a:cubicBezTo>
                  <a:pt x="16707" y="802251"/>
                  <a:pt x="24854" y="742359"/>
                  <a:pt x="26754" y="682112"/>
                </a:cubicBezTo>
                <a:cubicBezTo>
                  <a:pt x="26754" y="639468"/>
                  <a:pt x="16365" y="597712"/>
                  <a:pt x="20039" y="555195"/>
                </a:cubicBezTo>
                <a:cubicBezTo>
                  <a:pt x="28211" y="472712"/>
                  <a:pt x="30238" y="389734"/>
                  <a:pt x="26121" y="306946"/>
                </a:cubicBezTo>
                <a:cubicBezTo>
                  <a:pt x="26095" y="273846"/>
                  <a:pt x="29846" y="240848"/>
                  <a:pt x="37270" y="208585"/>
                </a:cubicBezTo>
                <a:cubicBezTo>
                  <a:pt x="46506" y="151651"/>
                  <a:pt x="48419" y="93777"/>
                  <a:pt x="42971" y="36360"/>
                </a:cubicBezTo>
                <a:lnTo>
                  <a:pt x="38853" y="8429"/>
                </a:lnTo>
                <a:lnTo>
                  <a:pt x="56649" y="7824"/>
                </a:lnTo>
                <a:cubicBezTo>
                  <a:pt x="210497" y="-156"/>
                  <a:pt x="364754" y="3162"/>
                  <a:pt x="518087" y="17748"/>
                </a:cubicBezTo>
                <a:cubicBezTo>
                  <a:pt x="626567" y="25440"/>
                  <a:pt x="735534" y="24213"/>
                  <a:pt x="843809" y="14092"/>
                </a:cubicBezTo>
                <a:cubicBezTo>
                  <a:pt x="1042499" y="-1711"/>
                  <a:pt x="1240782" y="10958"/>
                  <a:pt x="1439065" y="21666"/>
                </a:cubicBezTo>
                <a:cubicBezTo>
                  <a:pt x="1631105" y="32113"/>
                  <a:pt x="1823010" y="24408"/>
                  <a:pt x="2015050" y="17487"/>
                </a:cubicBezTo>
                <a:cubicBezTo>
                  <a:pt x="2157045" y="12394"/>
                  <a:pt x="2299420" y="249"/>
                  <a:pt x="2441891" y="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559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8" name="Rectangle 1027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A15295-903E-C22A-79F6-CD99D845C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5981" y="467271"/>
            <a:ext cx="4194581" cy="2052522"/>
          </a:xfrm>
        </p:spPr>
        <p:txBody>
          <a:bodyPr anchor="b">
            <a:normAutofit/>
          </a:bodyPr>
          <a:lstStyle/>
          <a:p>
            <a:r>
              <a:rPr lang="en-GB" sz="4700" dirty="0"/>
              <a:t>Appropriate vs non-appropriate polypharmacy</a:t>
            </a:r>
          </a:p>
        </p:txBody>
      </p:sp>
      <p:sp>
        <p:nvSpPr>
          <p:cNvPr id="1029" name="Oval 1028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880" y="554152"/>
            <a:ext cx="5740694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1716C17-EDB6-B858-1DFE-502DB0F69F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4982"/>
          <a:stretch>
            <a:fillRect/>
          </a:stretch>
        </p:blipFill>
        <p:spPr bwMode="auto">
          <a:xfrm>
            <a:off x="505286" y="554151"/>
            <a:ext cx="5740694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7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694" y="703679"/>
            <a:ext cx="171470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39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642" y="1562696"/>
            <a:ext cx="157504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A2ADA0E-72EB-80B7-BABE-7CB373A4FF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443788" y="3575844"/>
            <a:ext cx="2619375" cy="1743075"/>
          </a:xfrm>
          <a:prstGeom prst="rect">
            <a:avLst/>
          </a:prstGeom>
        </p:spPr>
      </p:pic>
      <p:sp>
        <p:nvSpPr>
          <p:cNvPr id="1041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2728" y="5775082"/>
            <a:ext cx="112397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043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3144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324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leaning items on blue background">
            <a:extLst>
              <a:ext uri="{FF2B5EF4-FFF2-40B4-BE49-F238E27FC236}">
                <a16:creationId xmlns:a16="http://schemas.microsoft.com/office/drawing/2014/main" id="{95562EB4-38CD-9E20-982D-2CBB009A67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23318"/>
          <a:stretch>
            <a:fillRect/>
          </a:stretch>
        </p:blipFill>
        <p:spPr>
          <a:xfrm>
            <a:off x="3522570" y="10"/>
            <a:ext cx="8666255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75406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9A70C8-9BBF-E221-B013-A9BB890AB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997" y="1161288"/>
            <a:ext cx="5651407" cy="1124712"/>
          </a:xfrm>
        </p:spPr>
        <p:txBody>
          <a:bodyPr anchor="b">
            <a:normAutofit fontScale="90000"/>
          </a:bodyPr>
          <a:lstStyle/>
          <a:p>
            <a:r>
              <a:rPr lang="en-GB" sz="4000" dirty="0"/>
              <a:t>Appropriate vs inappropriate polypharmacy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377" y="605861"/>
            <a:ext cx="73152" cy="5484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132" y="2443480"/>
            <a:ext cx="330012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1C2B5F-9D3A-D974-49C0-C458BDE96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996" y="2718054"/>
            <a:ext cx="6515503" cy="3207258"/>
          </a:xfrm>
        </p:spPr>
        <p:txBody>
          <a:bodyPr anchor="t">
            <a:normAutofit fontScale="92500" lnSpcReduction="20000"/>
          </a:bodyPr>
          <a:lstStyle/>
          <a:p>
            <a:r>
              <a:rPr lang="en-GB" sz="2000" dirty="0"/>
              <a:t>Mrs F 85 yrs</a:t>
            </a:r>
          </a:p>
          <a:p>
            <a:pPr lvl="1"/>
            <a:r>
              <a:rPr lang="en-GB" sz="2000" dirty="0"/>
              <a:t>Lives part time with partner by coast and part time in her home</a:t>
            </a:r>
          </a:p>
          <a:p>
            <a:pPr lvl="1"/>
            <a:r>
              <a:rPr lang="en-GB" sz="2000" dirty="0"/>
              <a:t>Family close to her home</a:t>
            </a:r>
          </a:p>
          <a:p>
            <a:pPr lvl="1"/>
            <a:r>
              <a:rPr lang="en-GB" sz="2000" dirty="0"/>
              <a:t>Quite co-dependant</a:t>
            </a:r>
          </a:p>
          <a:p>
            <a:pPr lvl="1"/>
            <a:r>
              <a:rPr lang="en-GB" sz="2000" dirty="0"/>
              <a:t>PMH:</a:t>
            </a:r>
          </a:p>
          <a:p>
            <a:pPr lvl="2"/>
            <a:r>
              <a:rPr lang="en-GB" sz="2000" dirty="0"/>
              <a:t>HTN, Hypothyroid, Hypercholesterolaemia, CKD(3)</a:t>
            </a:r>
          </a:p>
          <a:p>
            <a:pPr lvl="1"/>
            <a:r>
              <a:rPr lang="en-GB" sz="2000" dirty="0"/>
              <a:t>Admitted following a fall at home</a:t>
            </a:r>
          </a:p>
          <a:p>
            <a:pPr marL="457063" lvl="1" indent="0">
              <a:buNone/>
            </a:pPr>
            <a:endParaRPr lang="en-GB" sz="2000" dirty="0"/>
          </a:p>
          <a:p>
            <a:pPr marL="457063" lvl="1" indent="0">
              <a:buNone/>
            </a:pPr>
            <a:r>
              <a:rPr lang="en-GB" sz="2000" dirty="0"/>
              <a:t>With ambulance BP 255/139</a:t>
            </a:r>
          </a:p>
          <a:p>
            <a:pPr marL="457063" lvl="1" indent="0">
              <a:buNone/>
            </a:pPr>
            <a:r>
              <a:rPr lang="en-GB" sz="2000" dirty="0"/>
              <a:t>On ward BP c. 180/100</a:t>
            </a:r>
          </a:p>
        </p:txBody>
      </p:sp>
    </p:spTree>
    <p:extLst>
      <p:ext uri="{BB962C8B-B14F-4D97-AF65-F5344CB8AC3E}">
        <p14:creationId xmlns:p14="http://schemas.microsoft.com/office/powerpoint/2010/main" val="269851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065329-6212-07BE-03FC-52F259B0A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771" y="639520"/>
            <a:ext cx="4671553" cy="1719072"/>
          </a:xfrm>
        </p:spPr>
        <p:txBody>
          <a:bodyPr anchor="b">
            <a:normAutofit/>
          </a:bodyPr>
          <a:lstStyle/>
          <a:p>
            <a:r>
              <a:rPr lang="en-GB" sz="2900" dirty="0"/>
              <a:t>Medications  - Appropriate vs inappropriate polypharmacy</a:t>
            </a:r>
          </a:p>
        </p:txBody>
      </p:sp>
      <p:sp>
        <p:nvSpPr>
          <p:cNvPr id="1033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110" y="2573756"/>
            <a:ext cx="3254247" cy="18288"/>
          </a:xfrm>
          <a:custGeom>
            <a:avLst/>
            <a:gdLst>
              <a:gd name="csX0" fmla="*/ 0 w 3254247"/>
              <a:gd name="csY0" fmla="*/ 0 h 18288"/>
              <a:gd name="csX1" fmla="*/ 618307 w 3254247"/>
              <a:gd name="csY1" fmla="*/ 0 h 18288"/>
              <a:gd name="csX2" fmla="*/ 1269156 w 3254247"/>
              <a:gd name="csY2" fmla="*/ 0 h 18288"/>
              <a:gd name="csX3" fmla="*/ 1952548 w 3254247"/>
              <a:gd name="csY3" fmla="*/ 0 h 18288"/>
              <a:gd name="csX4" fmla="*/ 2635940 w 3254247"/>
              <a:gd name="csY4" fmla="*/ 0 h 18288"/>
              <a:gd name="csX5" fmla="*/ 3254247 w 3254247"/>
              <a:gd name="csY5" fmla="*/ 0 h 18288"/>
              <a:gd name="csX6" fmla="*/ 3254247 w 3254247"/>
              <a:gd name="csY6" fmla="*/ 18288 h 18288"/>
              <a:gd name="csX7" fmla="*/ 2538313 w 3254247"/>
              <a:gd name="csY7" fmla="*/ 18288 h 18288"/>
              <a:gd name="csX8" fmla="*/ 1822378 w 3254247"/>
              <a:gd name="csY8" fmla="*/ 18288 h 18288"/>
              <a:gd name="csX9" fmla="*/ 1171529 w 3254247"/>
              <a:gd name="csY9" fmla="*/ 18288 h 18288"/>
              <a:gd name="csX10" fmla="*/ 0 w 3254247"/>
              <a:gd name="csY10" fmla="*/ 18288 h 18288"/>
              <a:gd name="csX11" fmla="*/ 0 w 3254247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4247" h="18288" fill="none" extrusionOk="0">
                <a:moveTo>
                  <a:pt x="0" y="0"/>
                </a:moveTo>
                <a:cubicBezTo>
                  <a:pt x="144450" y="-12392"/>
                  <a:pt x="427337" y="305"/>
                  <a:pt x="618307" y="0"/>
                </a:cubicBezTo>
                <a:cubicBezTo>
                  <a:pt x="809277" y="-305"/>
                  <a:pt x="1078885" y="8814"/>
                  <a:pt x="1269156" y="0"/>
                </a:cubicBezTo>
                <a:cubicBezTo>
                  <a:pt x="1459427" y="-8814"/>
                  <a:pt x="1722292" y="-25341"/>
                  <a:pt x="1952548" y="0"/>
                </a:cubicBezTo>
                <a:cubicBezTo>
                  <a:pt x="2182804" y="25341"/>
                  <a:pt x="2398437" y="-22277"/>
                  <a:pt x="2635940" y="0"/>
                </a:cubicBezTo>
                <a:cubicBezTo>
                  <a:pt x="2873443" y="22277"/>
                  <a:pt x="3033770" y="159"/>
                  <a:pt x="3254247" y="0"/>
                </a:cubicBezTo>
                <a:cubicBezTo>
                  <a:pt x="3253538" y="8157"/>
                  <a:pt x="3253834" y="12125"/>
                  <a:pt x="3254247" y="18288"/>
                </a:cubicBezTo>
                <a:cubicBezTo>
                  <a:pt x="2959973" y="-3940"/>
                  <a:pt x="2715651" y="17499"/>
                  <a:pt x="2538313" y="18288"/>
                </a:cubicBezTo>
                <a:cubicBezTo>
                  <a:pt x="2360975" y="19077"/>
                  <a:pt x="2071193" y="10564"/>
                  <a:pt x="1822378" y="18288"/>
                </a:cubicBezTo>
                <a:cubicBezTo>
                  <a:pt x="1573564" y="26012"/>
                  <a:pt x="1460056" y="11360"/>
                  <a:pt x="1171529" y="18288"/>
                </a:cubicBezTo>
                <a:cubicBezTo>
                  <a:pt x="883002" y="25216"/>
                  <a:pt x="556569" y="57254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4247" h="18288" stroke="0" extrusionOk="0">
                <a:moveTo>
                  <a:pt x="0" y="0"/>
                </a:moveTo>
                <a:cubicBezTo>
                  <a:pt x="245716" y="-28411"/>
                  <a:pt x="413361" y="22670"/>
                  <a:pt x="618307" y="0"/>
                </a:cubicBezTo>
                <a:cubicBezTo>
                  <a:pt x="823253" y="-22670"/>
                  <a:pt x="907327" y="17544"/>
                  <a:pt x="1171529" y="0"/>
                </a:cubicBezTo>
                <a:cubicBezTo>
                  <a:pt x="1435731" y="-17544"/>
                  <a:pt x="1714065" y="-34404"/>
                  <a:pt x="1887463" y="0"/>
                </a:cubicBezTo>
                <a:cubicBezTo>
                  <a:pt x="2060861" y="34404"/>
                  <a:pt x="2348517" y="24017"/>
                  <a:pt x="2505770" y="0"/>
                </a:cubicBezTo>
                <a:cubicBezTo>
                  <a:pt x="2663023" y="-24017"/>
                  <a:pt x="3030962" y="-27792"/>
                  <a:pt x="3254247" y="0"/>
                </a:cubicBezTo>
                <a:cubicBezTo>
                  <a:pt x="3253983" y="4493"/>
                  <a:pt x="3254631" y="9472"/>
                  <a:pt x="3254247" y="18288"/>
                </a:cubicBezTo>
                <a:cubicBezTo>
                  <a:pt x="2934372" y="-7513"/>
                  <a:pt x="2749175" y="38681"/>
                  <a:pt x="2603398" y="18288"/>
                </a:cubicBezTo>
                <a:cubicBezTo>
                  <a:pt x="2457621" y="-2105"/>
                  <a:pt x="2184707" y="10633"/>
                  <a:pt x="1887463" y="18288"/>
                </a:cubicBezTo>
                <a:cubicBezTo>
                  <a:pt x="1590219" y="25943"/>
                  <a:pt x="1494607" y="28003"/>
                  <a:pt x="1334241" y="18288"/>
                </a:cubicBezTo>
                <a:cubicBezTo>
                  <a:pt x="1173875" y="8573"/>
                  <a:pt x="962016" y="17971"/>
                  <a:pt x="683392" y="18288"/>
                </a:cubicBezTo>
                <a:cubicBezTo>
                  <a:pt x="404768" y="18605"/>
                  <a:pt x="256873" y="5009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D0FDCE-861D-1600-7177-47CA2C2BEC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771" y="2807208"/>
            <a:ext cx="4311513" cy="3718136"/>
          </a:xfrm>
        </p:spPr>
        <p:txBody>
          <a:bodyPr anchor="t">
            <a:normAutofit fontScale="92500" lnSpcReduction="10000"/>
          </a:bodyPr>
          <a:lstStyle/>
          <a:p>
            <a:r>
              <a:rPr lang="en-GB" sz="2000" dirty="0"/>
              <a:t>Levothyroxine</a:t>
            </a:r>
          </a:p>
          <a:p>
            <a:r>
              <a:rPr lang="en-GB" sz="2000" dirty="0"/>
              <a:t>Duloxetine 40mg BD</a:t>
            </a:r>
          </a:p>
          <a:p>
            <a:r>
              <a:rPr lang="en-GB" sz="2000" dirty="0"/>
              <a:t>Atorvastatin 10mg</a:t>
            </a:r>
          </a:p>
          <a:p>
            <a:r>
              <a:rPr lang="en-GB" sz="2000" dirty="0"/>
              <a:t>Macrogol</a:t>
            </a:r>
          </a:p>
          <a:p>
            <a:r>
              <a:rPr lang="en-GB" sz="2000" dirty="0"/>
              <a:t>Paracetamol</a:t>
            </a:r>
          </a:p>
          <a:p>
            <a:r>
              <a:rPr lang="en-GB" sz="2000" dirty="0"/>
              <a:t>Atenolol 50mg OD</a:t>
            </a:r>
          </a:p>
          <a:p>
            <a:r>
              <a:rPr lang="en-GB" sz="2000" dirty="0"/>
              <a:t>Losartan 100mg OD*</a:t>
            </a:r>
          </a:p>
          <a:p>
            <a:r>
              <a:rPr lang="en-GB" sz="2000" dirty="0"/>
              <a:t>Doxazocin 8mg BD*</a:t>
            </a:r>
          </a:p>
          <a:p>
            <a:r>
              <a:rPr lang="en-GB" sz="2000" dirty="0"/>
              <a:t>Amlodipine 2.5mg</a:t>
            </a:r>
          </a:p>
          <a:p>
            <a:r>
              <a:rPr lang="en-GB" sz="2000" dirty="0"/>
              <a:t>Beclomethasone/</a:t>
            </a:r>
            <a:r>
              <a:rPr lang="en-GB" sz="2000" dirty="0" err="1"/>
              <a:t>Formeterol</a:t>
            </a:r>
            <a:r>
              <a:rPr lang="en-GB" sz="2000" dirty="0"/>
              <a:t> inhaler</a:t>
            </a:r>
          </a:p>
        </p:txBody>
      </p:sp>
      <p:pic>
        <p:nvPicPr>
          <p:cNvPr id="1026" name="Picture 2" descr="Changes to hypertension guidelines - The British Journal of Cardiology">
            <a:extLst>
              <a:ext uri="{FF2B5EF4-FFF2-40B4-BE49-F238E27FC236}">
                <a16:creationId xmlns:a16="http://schemas.microsoft.com/office/drawing/2014/main" id="{29950330-20FD-6989-372D-CD2BACAD4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25081" y="1916832"/>
            <a:ext cx="5820634" cy="4278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61B29DA-1BA7-7EF4-F6C0-FFE2DF4B6260}"/>
              </a:ext>
            </a:extLst>
          </p:cNvPr>
          <p:cNvSpPr/>
          <p:nvPr/>
        </p:nvSpPr>
        <p:spPr>
          <a:xfrm>
            <a:off x="4516441" y="3723314"/>
            <a:ext cx="997261" cy="956592"/>
          </a:xfrm>
          <a:prstGeom prst="rect">
            <a:avLst/>
          </a:prstGeom>
          <a:solidFill>
            <a:srgbClr val="C0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81396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F50B9E-79D4-B3A2-7DCD-2CBE8C89A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7C738-C6DD-80B3-01A5-982A28B24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mix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96A8506-8E27-45C9-CE89-018713F741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1485011"/>
              </p:ext>
            </p:extLst>
          </p:nvPr>
        </p:nvGraphicFramePr>
        <p:xfrm>
          <a:off x="850086" y="1664702"/>
          <a:ext cx="10284886" cy="38525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E49342C-DDE0-7DC6-2312-2C54FEC4F927}"/>
              </a:ext>
            </a:extLst>
          </p:cNvPr>
          <p:cNvSpPr txBox="1"/>
          <p:nvPr/>
        </p:nvSpPr>
        <p:spPr>
          <a:xfrm>
            <a:off x="850086" y="5949280"/>
            <a:ext cx="104299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But… It’s got to be right for the individual patient. Guidelines are there to guide</a:t>
            </a:r>
          </a:p>
        </p:txBody>
      </p:sp>
    </p:spTree>
    <p:extLst>
      <p:ext uri="{BB962C8B-B14F-4D97-AF65-F5344CB8AC3E}">
        <p14:creationId xmlns:p14="http://schemas.microsoft.com/office/powerpoint/2010/main" val="377852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14171-161C-C422-791C-E95D8EC31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Appropriate vs inappropriate polypharmacy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83168F-D8FE-998D-377F-3D9679B661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Mr S is 83 diagnosed with PD 6 years ago</a:t>
            </a:r>
          </a:p>
          <a:p>
            <a:pPr lvl="1"/>
            <a:r>
              <a:rPr lang="en-GB" dirty="0"/>
              <a:t>PMH: RLS, HTN, IHD (Stents in 2001 and 2005), COPD and hypothyroidism</a:t>
            </a:r>
          </a:p>
          <a:p>
            <a:r>
              <a:rPr lang="en-GB" dirty="0"/>
              <a:t>Mobilises around his house</a:t>
            </a:r>
          </a:p>
          <a:p>
            <a:r>
              <a:rPr lang="en-GB" dirty="0"/>
              <a:t>Motor: </a:t>
            </a:r>
          </a:p>
          <a:p>
            <a:pPr lvl="1"/>
            <a:r>
              <a:rPr lang="en-GB" dirty="0"/>
              <a:t>Some freezing episodes indoors, wheelchair outside, stick, minimal tremor, falls ++</a:t>
            </a:r>
          </a:p>
          <a:p>
            <a:r>
              <a:rPr lang="en-GB" dirty="0"/>
              <a:t>Non Motor: 	</a:t>
            </a:r>
          </a:p>
          <a:p>
            <a:pPr lvl="1"/>
            <a:r>
              <a:rPr lang="en-GB" dirty="0"/>
              <a:t>Hypersomnolence ++ (Failed on modafinil), 	</a:t>
            </a:r>
          </a:p>
          <a:p>
            <a:pPr lvl="1"/>
            <a:r>
              <a:rPr lang="en-GB" dirty="0"/>
              <a:t>Speech quiet and hard to hear, 	</a:t>
            </a:r>
          </a:p>
          <a:p>
            <a:pPr lvl="1"/>
            <a:r>
              <a:rPr lang="en-GB" dirty="0"/>
              <a:t>Constipation</a:t>
            </a:r>
          </a:p>
          <a:p>
            <a:pPr lvl="1"/>
            <a:r>
              <a:rPr lang="en-GB" dirty="0"/>
              <a:t>Postural hypotension</a:t>
            </a:r>
          </a:p>
        </p:txBody>
      </p:sp>
    </p:spTree>
    <p:extLst>
      <p:ext uri="{BB962C8B-B14F-4D97-AF65-F5344CB8AC3E}">
        <p14:creationId xmlns:p14="http://schemas.microsoft.com/office/powerpoint/2010/main" val="622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82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520227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C9F4DF-F64D-F467-48EB-44408656C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604" y="350196"/>
            <a:ext cx="4645694" cy="1624520"/>
          </a:xfrm>
        </p:spPr>
        <p:txBody>
          <a:bodyPr anchor="ctr">
            <a:normAutofit/>
          </a:bodyPr>
          <a:lstStyle/>
          <a:p>
            <a:r>
              <a:rPr lang="en-GB" sz="4000" dirty="0"/>
              <a:t>Medications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F01244-3B40-009B-B201-D40922F21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742" y="2420888"/>
            <a:ext cx="5116785" cy="4426945"/>
          </a:xfrm>
        </p:spPr>
        <p:txBody>
          <a:bodyPr anchor="ctr">
            <a:normAutofit fontScale="85000" lnSpcReduction="20000"/>
          </a:bodyPr>
          <a:lstStyle/>
          <a:p>
            <a:r>
              <a:rPr lang="en-GB" sz="2000" dirty="0">
                <a:solidFill>
                  <a:schemeClr val="accent1"/>
                </a:solidFill>
              </a:rPr>
              <a:t>Pramipexole IR 350 TDS  (and 180 PRN*)</a:t>
            </a:r>
          </a:p>
          <a:p>
            <a:r>
              <a:rPr lang="en-GB" sz="2000" dirty="0">
                <a:solidFill>
                  <a:schemeClr val="accent1"/>
                </a:solidFill>
              </a:rPr>
              <a:t>Safinamide</a:t>
            </a:r>
          </a:p>
          <a:p>
            <a:r>
              <a:rPr lang="en-GB" sz="2000" dirty="0" err="1">
                <a:solidFill>
                  <a:schemeClr val="accent1"/>
                </a:solidFill>
              </a:rPr>
              <a:t>CoCareldopa</a:t>
            </a:r>
            <a:r>
              <a:rPr lang="en-GB" sz="2000" dirty="0">
                <a:solidFill>
                  <a:schemeClr val="accent1"/>
                </a:solidFill>
              </a:rPr>
              <a:t> 100/25 x2 QDS</a:t>
            </a:r>
          </a:p>
          <a:p>
            <a:endParaRPr lang="en-GB" sz="2000" dirty="0">
              <a:solidFill>
                <a:schemeClr val="accent1"/>
              </a:solidFill>
            </a:endParaRPr>
          </a:p>
          <a:p>
            <a:r>
              <a:rPr lang="en-GB" sz="2000" dirty="0" err="1">
                <a:solidFill>
                  <a:schemeClr val="accent3"/>
                </a:solidFill>
              </a:rPr>
              <a:t>Lethothyroxine</a:t>
            </a:r>
            <a:endParaRPr lang="en-GB" sz="2000" dirty="0">
              <a:solidFill>
                <a:schemeClr val="accent3"/>
              </a:solidFill>
            </a:endParaRPr>
          </a:p>
          <a:p>
            <a:r>
              <a:rPr lang="en-GB" sz="2000" dirty="0">
                <a:solidFill>
                  <a:schemeClr val="accent3"/>
                </a:solidFill>
              </a:rPr>
              <a:t>Trelegy Ellipta</a:t>
            </a:r>
          </a:p>
          <a:p>
            <a:endParaRPr lang="en-GB" sz="2000" dirty="0"/>
          </a:p>
          <a:p>
            <a:r>
              <a:rPr lang="en-GB" sz="2000" dirty="0">
                <a:solidFill>
                  <a:schemeClr val="accent2"/>
                </a:solidFill>
              </a:rPr>
              <a:t>Bisoprolol</a:t>
            </a:r>
          </a:p>
          <a:p>
            <a:r>
              <a:rPr lang="en-GB" sz="2000" dirty="0">
                <a:solidFill>
                  <a:schemeClr val="accent2"/>
                </a:solidFill>
              </a:rPr>
              <a:t>Clopidogrel</a:t>
            </a:r>
          </a:p>
          <a:p>
            <a:r>
              <a:rPr lang="en-GB" sz="2000" dirty="0">
                <a:solidFill>
                  <a:schemeClr val="accent2"/>
                </a:solidFill>
              </a:rPr>
              <a:t>Bumetanide</a:t>
            </a:r>
          </a:p>
          <a:p>
            <a:endParaRPr lang="en-GB" sz="2000" dirty="0"/>
          </a:p>
          <a:p>
            <a:r>
              <a:rPr lang="en-GB" sz="2000" dirty="0">
                <a:solidFill>
                  <a:srgbClr val="C00000"/>
                </a:solidFill>
              </a:rPr>
              <a:t>Quinine</a:t>
            </a:r>
          </a:p>
          <a:p>
            <a:r>
              <a:rPr lang="en-GB" sz="2000" dirty="0">
                <a:solidFill>
                  <a:srgbClr val="C00000"/>
                </a:solidFill>
              </a:rPr>
              <a:t>Rosuvastatin</a:t>
            </a:r>
          </a:p>
          <a:p>
            <a:r>
              <a:rPr lang="en-GB" sz="2000" dirty="0" err="1">
                <a:solidFill>
                  <a:srgbClr val="C00000"/>
                </a:solidFill>
              </a:rPr>
              <a:t>Betahistine</a:t>
            </a:r>
            <a:endParaRPr lang="en-GB" sz="2000" dirty="0">
              <a:solidFill>
                <a:srgbClr val="C00000"/>
              </a:solidFill>
            </a:endParaRPr>
          </a:p>
          <a:p>
            <a:endParaRPr lang="en-GB" sz="2000" dirty="0"/>
          </a:p>
        </p:txBody>
      </p:sp>
      <p:pic>
        <p:nvPicPr>
          <p:cNvPr id="5" name="Picture 4" descr="Assorted pills and tablets">
            <a:extLst>
              <a:ext uri="{FF2B5EF4-FFF2-40B4-BE49-F238E27FC236}">
                <a16:creationId xmlns:a16="http://schemas.microsoft.com/office/drawing/2014/main" id="{48946079-A831-CE1B-1E4C-681D07EDDDB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414" r="17201" b="-2"/>
          <a:stretch>
            <a:fillRect/>
          </a:stretch>
        </p:blipFill>
        <p:spPr>
          <a:xfrm>
            <a:off x="6094412" y="1"/>
            <a:ext cx="6101236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2601B36-E516-4B04-2091-9DC8C885FBBA}"/>
              </a:ext>
            </a:extLst>
          </p:cNvPr>
          <p:cNvSpPr/>
          <p:nvPr/>
        </p:nvSpPr>
        <p:spPr>
          <a:xfrm>
            <a:off x="3934172" y="4077072"/>
            <a:ext cx="997261" cy="956592"/>
          </a:xfrm>
          <a:prstGeom prst="rect">
            <a:avLst/>
          </a:prstGeom>
          <a:solidFill>
            <a:srgbClr val="C0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308430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577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Yellow-orange and white capsules">
            <a:extLst>
              <a:ext uri="{FF2B5EF4-FFF2-40B4-BE49-F238E27FC236}">
                <a16:creationId xmlns:a16="http://schemas.microsoft.com/office/drawing/2014/main" id="{1D21EDE3-55F9-AA55-B527-4E423DCF63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07" b="-1"/>
          <a:stretch>
            <a:fillRect/>
          </a:stretch>
        </p:blipFill>
        <p:spPr>
          <a:xfrm>
            <a:off x="20" y="10"/>
            <a:ext cx="9667104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3684" y="0"/>
            <a:ext cx="706513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3369A6-03A0-B826-F2F1-7AAE10D7D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3335" y="743447"/>
            <a:ext cx="3444868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5100"/>
              <a:t>Right now…</a:t>
            </a:r>
          </a:p>
        </p:txBody>
      </p:sp>
    </p:spTree>
    <p:extLst>
      <p:ext uri="{BB962C8B-B14F-4D97-AF65-F5344CB8AC3E}">
        <p14:creationId xmlns:p14="http://schemas.microsoft.com/office/powerpoint/2010/main" val="85507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91DBE-487E-CA23-34D7-B2B8CF556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mix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5297C-A3F7-28EF-5323-1A61C0029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982" y="5373216"/>
            <a:ext cx="10512862" cy="1325562"/>
          </a:xfrm>
        </p:spPr>
        <p:txBody>
          <a:bodyPr>
            <a:normAutofit lnSpcReduction="10000"/>
          </a:bodyPr>
          <a:lstStyle/>
          <a:p>
            <a:pPr lvl="1"/>
            <a:endParaRPr lang="en-GB" dirty="0"/>
          </a:p>
          <a:p>
            <a:r>
              <a:rPr lang="en-GB" dirty="0"/>
              <a:t>Then…possible impulse control disorder</a:t>
            </a:r>
          </a:p>
          <a:p>
            <a:pPr lvl="1"/>
            <a:r>
              <a:rPr lang="en-GB" dirty="0"/>
              <a:t>Now </a:t>
            </a:r>
            <a:r>
              <a:rPr lang="en-GB" dirty="0" err="1"/>
              <a:t>Pramipezole</a:t>
            </a:r>
            <a:r>
              <a:rPr lang="en-GB" dirty="0"/>
              <a:t> less appropriate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7C93C95-B68B-7EE7-96A1-2BC2A5D1D4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92011445"/>
              </p:ext>
            </p:extLst>
          </p:nvPr>
        </p:nvGraphicFramePr>
        <p:xfrm>
          <a:off x="850086" y="1664702"/>
          <a:ext cx="10284886" cy="38525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7722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577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11841D-F4EC-AF84-6862-58D9905ED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5"/>
            <a:ext cx="5249949" cy="1807305"/>
          </a:xfrm>
        </p:spPr>
        <p:txBody>
          <a:bodyPr>
            <a:normAutofit/>
          </a:bodyPr>
          <a:lstStyle/>
          <a:p>
            <a:r>
              <a:rPr lang="en-GB"/>
              <a:t>Case 2	</a:t>
            </a: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2"/>
          <a:srcRect r="1" b="23210"/>
          <a:stretch>
            <a:fillRect/>
          </a:stretch>
        </p:blipFill>
        <p:spPr>
          <a:xfrm>
            <a:off x="6227592" y="10"/>
            <a:ext cx="5961233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4AC4AB9-DC07-FF1A-31C7-87D9B4979B8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8037510"/>
              </p:ext>
            </p:extLst>
          </p:nvPr>
        </p:nvGraphicFramePr>
        <p:xfrm>
          <a:off x="837981" y="2333297"/>
          <a:ext cx="4618418" cy="38436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Multiplication Sign 5">
            <a:extLst>
              <a:ext uri="{FF2B5EF4-FFF2-40B4-BE49-F238E27FC236}">
                <a16:creationId xmlns:a16="http://schemas.microsoft.com/office/drawing/2014/main" id="{5E7086F9-8312-FEEC-C6ED-F7BE5C360224}"/>
              </a:ext>
            </a:extLst>
          </p:cNvPr>
          <p:cNvSpPr/>
          <p:nvPr/>
        </p:nvSpPr>
        <p:spPr>
          <a:xfrm>
            <a:off x="1150014" y="4489598"/>
            <a:ext cx="845617" cy="432048"/>
          </a:xfrm>
          <a:prstGeom prst="mathMultipl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Multiplication Sign 6">
            <a:extLst>
              <a:ext uri="{FF2B5EF4-FFF2-40B4-BE49-F238E27FC236}">
                <a16:creationId xmlns:a16="http://schemas.microsoft.com/office/drawing/2014/main" id="{869B00C6-8371-EC44-400E-320A8050A9A5}"/>
              </a:ext>
            </a:extLst>
          </p:cNvPr>
          <p:cNvSpPr/>
          <p:nvPr/>
        </p:nvSpPr>
        <p:spPr>
          <a:xfrm>
            <a:off x="1053852" y="5445224"/>
            <a:ext cx="845617" cy="432048"/>
          </a:xfrm>
          <a:prstGeom prst="mathMultipl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Multiplication Sign 7">
            <a:extLst>
              <a:ext uri="{FF2B5EF4-FFF2-40B4-BE49-F238E27FC236}">
                <a16:creationId xmlns:a16="http://schemas.microsoft.com/office/drawing/2014/main" id="{BE9B4919-6566-FADB-F9DB-DFBF9D2C9BC2}"/>
              </a:ext>
            </a:extLst>
          </p:cNvPr>
          <p:cNvSpPr/>
          <p:nvPr/>
        </p:nvSpPr>
        <p:spPr>
          <a:xfrm>
            <a:off x="1478236" y="5785742"/>
            <a:ext cx="845617" cy="432048"/>
          </a:xfrm>
          <a:prstGeom prst="mathMultipl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FF950BD-A0AE-6250-C57D-843EBB0EC6F7}"/>
              </a:ext>
            </a:extLst>
          </p:cNvPr>
          <p:cNvGrpSpPr/>
          <p:nvPr/>
        </p:nvGrpSpPr>
        <p:grpSpPr>
          <a:xfrm>
            <a:off x="525035" y="4149080"/>
            <a:ext cx="1446442" cy="936104"/>
            <a:chOff x="525035" y="4149080"/>
            <a:chExt cx="1446442" cy="936104"/>
          </a:xfrm>
        </p:grpSpPr>
        <p:sp>
          <p:nvSpPr>
            <p:cNvPr id="4" name="Multiplication Sign 3">
              <a:extLst>
                <a:ext uri="{FF2B5EF4-FFF2-40B4-BE49-F238E27FC236}">
                  <a16:creationId xmlns:a16="http://schemas.microsoft.com/office/drawing/2014/main" id="{BD2D68E2-0011-202F-4F42-A6558DE60EAD}"/>
                </a:ext>
              </a:extLst>
            </p:cNvPr>
            <p:cNvSpPr/>
            <p:nvPr/>
          </p:nvSpPr>
          <p:spPr>
            <a:xfrm>
              <a:off x="1125860" y="4149080"/>
              <a:ext cx="845617" cy="432048"/>
            </a:xfrm>
            <a:prstGeom prst="mathMultiply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Arrow: Curved Right 8">
              <a:extLst>
                <a:ext uri="{FF2B5EF4-FFF2-40B4-BE49-F238E27FC236}">
                  <a16:creationId xmlns:a16="http://schemas.microsoft.com/office/drawing/2014/main" id="{CCB7013C-756C-ADB5-597A-DAE5C6DA58A8}"/>
                </a:ext>
              </a:extLst>
            </p:cNvPr>
            <p:cNvSpPr/>
            <p:nvPr/>
          </p:nvSpPr>
          <p:spPr>
            <a:xfrm>
              <a:off x="525035" y="4365104"/>
              <a:ext cx="384801" cy="720080"/>
            </a:xfrm>
            <a:prstGeom prst="curved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58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577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93FB5C-3A74-64C6-8D70-6703752AA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913" y="329184"/>
            <a:ext cx="6892780" cy="1783080"/>
          </a:xfrm>
        </p:spPr>
        <p:txBody>
          <a:bodyPr anchor="b">
            <a:normAutofit/>
          </a:bodyPr>
          <a:lstStyle/>
          <a:p>
            <a:r>
              <a:rPr lang="en-GB" sz="5300"/>
              <a:t>Appropriate vs inappropriate</a:t>
            </a:r>
          </a:p>
        </p:txBody>
      </p:sp>
      <p:sp>
        <p:nvSpPr>
          <p:cNvPr id="2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754" y="2395728"/>
            <a:ext cx="4242484" cy="18288"/>
          </a:xfrm>
          <a:custGeom>
            <a:avLst/>
            <a:gdLst>
              <a:gd name="csX0" fmla="*/ 0 w 4242484"/>
              <a:gd name="csY0" fmla="*/ 0 h 18288"/>
              <a:gd name="csX1" fmla="*/ 478795 w 4242484"/>
              <a:gd name="csY1" fmla="*/ 0 h 18288"/>
              <a:gd name="csX2" fmla="*/ 957589 w 4242484"/>
              <a:gd name="csY2" fmla="*/ 0 h 18288"/>
              <a:gd name="csX3" fmla="*/ 1521234 w 4242484"/>
              <a:gd name="csY3" fmla="*/ 0 h 18288"/>
              <a:gd name="csX4" fmla="*/ 2212152 w 4242484"/>
              <a:gd name="csY4" fmla="*/ 0 h 18288"/>
              <a:gd name="csX5" fmla="*/ 2733372 w 4242484"/>
              <a:gd name="csY5" fmla="*/ 0 h 18288"/>
              <a:gd name="csX6" fmla="*/ 3254591 w 4242484"/>
              <a:gd name="csY6" fmla="*/ 0 h 18288"/>
              <a:gd name="csX7" fmla="*/ 4242484 w 4242484"/>
              <a:gd name="csY7" fmla="*/ 0 h 18288"/>
              <a:gd name="csX8" fmla="*/ 4242484 w 4242484"/>
              <a:gd name="csY8" fmla="*/ 18288 h 18288"/>
              <a:gd name="csX9" fmla="*/ 3593990 w 4242484"/>
              <a:gd name="csY9" fmla="*/ 18288 h 18288"/>
              <a:gd name="csX10" fmla="*/ 3072771 w 4242484"/>
              <a:gd name="csY10" fmla="*/ 18288 h 18288"/>
              <a:gd name="csX11" fmla="*/ 2551551 w 4242484"/>
              <a:gd name="csY11" fmla="*/ 18288 h 18288"/>
              <a:gd name="csX12" fmla="*/ 1903057 w 4242484"/>
              <a:gd name="csY12" fmla="*/ 18288 h 18288"/>
              <a:gd name="csX13" fmla="*/ 1212138 w 4242484"/>
              <a:gd name="csY13" fmla="*/ 18288 h 18288"/>
              <a:gd name="csX14" fmla="*/ 733344 w 4242484"/>
              <a:gd name="csY14" fmla="*/ 18288 h 18288"/>
              <a:gd name="csX15" fmla="*/ 0 w 4242484"/>
              <a:gd name="csY15" fmla="*/ 18288 h 18288"/>
              <a:gd name="csX16" fmla="*/ 0 w 4242484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2484" h="18288" fill="none" extrusionOk="0">
                <a:moveTo>
                  <a:pt x="0" y="0"/>
                </a:moveTo>
                <a:cubicBezTo>
                  <a:pt x="123417" y="20927"/>
                  <a:pt x="372147" y="-19492"/>
                  <a:pt x="478795" y="0"/>
                </a:cubicBezTo>
                <a:cubicBezTo>
                  <a:pt x="585443" y="19492"/>
                  <a:pt x="788006" y="-8297"/>
                  <a:pt x="957589" y="0"/>
                </a:cubicBezTo>
                <a:cubicBezTo>
                  <a:pt x="1127172" y="8297"/>
                  <a:pt x="1316680" y="3018"/>
                  <a:pt x="1521234" y="0"/>
                </a:cubicBezTo>
                <a:cubicBezTo>
                  <a:pt x="1725788" y="-3018"/>
                  <a:pt x="2003830" y="-25568"/>
                  <a:pt x="2212152" y="0"/>
                </a:cubicBezTo>
                <a:cubicBezTo>
                  <a:pt x="2420474" y="25568"/>
                  <a:pt x="2528236" y="2181"/>
                  <a:pt x="2733372" y="0"/>
                </a:cubicBezTo>
                <a:cubicBezTo>
                  <a:pt x="2938508" y="-2181"/>
                  <a:pt x="3103454" y="-3134"/>
                  <a:pt x="3254591" y="0"/>
                </a:cubicBezTo>
                <a:cubicBezTo>
                  <a:pt x="3405728" y="3134"/>
                  <a:pt x="3756985" y="2417"/>
                  <a:pt x="4242484" y="0"/>
                </a:cubicBezTo>
                <a:cubicBezTo>
                  <a:pt x="4243379" y="8974"/>
                  <a:pt x="4241938" y="9359"/>
                  <a:pt x="4242484" y="18288"/>
                </a:cubicBezTo>
                <a:cubicBezTo>
                  <a:pt x="4003294" y="5362"/>
                  <a:pt x="3772971" y="21549"/>
                  <a:pt x="3593990" y="18288"/>
                </a:cubicBezTo>
                <a:cubicBezTo>
                  <a:pt x="3415009" y="15027"/>
                  <a:pt x="3218189" y="-4243"/>
                  <a:pt x="3072771" y="18288"/>
                </a:cubicBezTo>
                <a:cubicBezTo>
                  <a:pt x="2927353" y="40819"/>
                  <a:pt x="2710514" y="15154"/>
                  <a:pt x="2551551" y="18288"/>
                </a:cubicBezTo>
                <a:cubicBezTo>
                  <a:pt x="2392588" y="21422"/>
                  <a:pt x="2129629" y="9884"/>
                  <a:pt x="1903057" y="18288"/>
                </a:cubicBezTo>
                <a:cubicBezTo>
                  <a:pt x="1676485" y="26692"/>
                  <a:pt x="1431009" y="34308"/>
                  <a:pt x="1212138" y="18288"/>
                </a:cubicBezTo>
                <a:cubicBezTo>
                  <a:pt x="993267" y="2268"/>
                  <a:pt x="831164" y="23987"/>
                  <a:pt x="733344" y="18288"/>
                </a:cubicBezTo>
                <a:cubicBezTo>
                  <a:pt x="635524" y="12589"/>
                  <a:pt x="238764" y="45666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2484" h="18288" stroke="0" extrusionOk="0">
                <a:moveTo>
                  <a:pt x="0" y="0"/>
                </a:moveTo>
                <a:cubicBezTo>
                  <a:pt x="203799" y="5615"/>
                  <a:pt x="347584" y="-12895"/>
                  <a:pt x="521219" y="0"/>
                </a:cubicBezTo>
                <a:cubicBezTo>
                  <a:pt x="694854" y="12895"/>
                  <a:pt x="762064" y="-22543"/>
                  <a:pt x="1000014" y="0"/>
                </a:cubicBezTo>
                <a:cubicBezTo>
                  <a:pt x="1237965" y="22543"/>
                  <a:pt x="1276664" y="-10698"/>
                  <a:pt x="1521234" y="0"/>
                </a:cubicBezTo>
                <a:cubicBezTo>
                  <a:pt x="1765804" y="10698"/>
                  <a:pt x="1978114" y="-17502"/>
                  <a:pt x="2127303" y="0"/>
                </a:cubicBezTo>
                <a:cubicBezTo>
                  <a:pt x="2276492" y="17502"/>
                  <a:pt x="2639824" y="-9700"/>
                  <a:pt x="2775797" y="0"/>
                </a:cubicBezTo>
                <a:cubicBezTo>
                  <a:pt x="2911770" y="9700"/>
                  <a:pt x="3269625" y="19866"/>
                  <a:pt x="3466715" y="0"/>
                </a:cubicBezTo>
                <a:cubicBezTo>
                  <a:pt x="3663805" y="-19866"/>
                  <a:pt x="3941074" y="-1861"/>
                  <a:pt x="4242484" y="0"/>
                </a:cubicBezTo>
                <a:cubicBezTo>
                  <a:pt x="4242029" y="6162"/>
                  <a:pt x="4242387" y="11775"/>
                  <a:pt x="4242484" y="18288"/>
                </a:cubicBezTo>
                <a:cubicBezTo>
                  <a:pt x="3961107" y="-7923"/>
                  <a:pt x="3917020" y="46097"/>
                  <a:pt x="3593990" y="18288"/>
                </a:cubicBezTo>
                <a:cubicBezTo>
                  <a:pt x="3270960" y="-9521"/>
                  <a:pt x="3107051" y="46251"/>
                  <a:pt x="2903071" y="18288"/>
                </a:cubicBezTo>
                <a:cubicBezTo>
                  <a:pt x="2699091" y="-9675"/>
                  <a:pt x="2440454" y="29878"/>
                  <a:pt x="2212152" y="18288"/>
                </a:cubicBezTo>
                <a:cubicBezTo>
                  <a:pt x="1983850" y="6698"/>
                  <a:pt x="1855510" y="-3987"/>
                  <a:pt x="1733358" y="18288"/>
                </a:cubicBezTo>
                <a:cubicBezTo>
                  <a:pt x="1611206" y="40563"/>
                  <a:pt x="1309597" y="38876"/>
                  <a:pt x="1084864" y="18288"/>
                </a:cubicBezTo>
                <a:cubicBezTo>
                  <a:pt x="860131" y="-2300"/>
                  <a:pt x="744496" y="21375"/>
                  <a:pt x="521219" y="18288"/>
                </a:cubicBezTo>
                <a:cubicBezTo>
                  <a:pt x="297943" y="15201"/>
                  <a:pt x="235106" y="-58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C7EB69-6706-F2A9-6B1F-70D8C79ECB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913" y="2706624"/>
            <a:ext cx="6892780" cy="3483864"/>
          </a:xfrm>
        </p:spPr>
        <p:txBody>
          <a:bodyPr>
            <a:normAutofit/>
          </a:bodyPr>
          <a:lstStyle/>
          <a:p>
            <a:r>
              <a:rPr lang="en-GB" sz="2200" dirty="0"/>
              <a:t>Always a balance</a:t>
            </a:r>
          </a:p>
          <a:p>
            <a:endParaRPr lang="en-GB" sz="2200" dirty="0"/>
          </a:p>
          <a:p>
            <a:r>
              <a:rPr lang="en-GB" sz="2200" dirty="0"/>
              <a:t>Key is the thought and the principle of medication reconciliation and review</a:t>
            </a:r>
          </a:p>
          <a:p>
            <a:endParaRPr lang="en-GB" sz="2200" dirty="0"/>
          </a:p>
          <a:p>
            <a:r>
              <a:rPr lang="en-GB" sz="2200" dirty="0"/>
              <a:t>What are they </a:t>
            </a:r>
            <a:r>
              <a:rPr lang="en-GB" sz="2200" i="1" dirty="0"/>
              <a:t>actually</a:t>
            </a:r>
            <a:r>
              <a:rPr lang="en-GB" sz="2200" dirty="0"/>
              <a:t> taking and is that right still?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81AED24-3267-9CD7-C09A-7B2ECE599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61792" y="579361"/>
            <a:ext cx="4013170" cy="292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Person balancing scale">
            <a:extLst>
              <a:ext uri="{FF2B5EF4-FFF2-40B4-BE49-F238E27FC236}">
                <a16:creationId xmlns:a16="http://schemas.microsoft.com/office/drawing/2014/main" id="{33FD061E-A41A-9233-B2B9-70B4508C59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366" y="4079193"/>
            <a:ext cx="3043738" cy="217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0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A82B3-2D1B-578B-2440-AEF20F93E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Medication </a:t>
            </a:r>
            <a:r>
              <a:rPr lang="en-GB" dirty="0" err="1"/>
              <a:t>reconcilliation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DDA5D0-4C38-B066-D6C1-457CB5F050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GB" sz="2000" dirty="0"/>
              <a:t>Ascertain all drugs patient is currently taking and reasons for each one</a:t>
            </a:r>
          </a:p>
          <a:p>
            <a:pPr lvl="1" fontAlgn="base"/>
            <a:r>
              <a:rPr lang="en-GB" sz="1600" dirty="0"/>
              <a:t>Need patient (or family member) to bring </a:t>
            </a:r>
            <a:r>
              <a:rPr lang="en-GB" sz="1600" b="1" dirty="0"/>
              <a:t>all</a:t>
            </a:r>
            <a:r>
              <a:rPr lang="en-GB" sz="1600" dirty="0"/>
              <a:t> drugs (prescribed, complementary and alternative medications and OTC meds)</a:t>
            </a:r>
          </a:p>
          <a:p>
            <a:pPr lvl="1" fontAlgn="base"/>
            <a:r>
              <a:rPr lang="en-GB" sz="1600" dirty="0"/>
              <a:t>Clarify how/when/if patient is taking medication</a:t>
            </a:r>
          </a:p>
          <a:p>
            <a:pPr lvl="2" fontAlgn="base"/>
            <a:r>
              <a:rPr lang="en-GB" sz="1600" dirty="0"/>
              <a:t>Ask the patient if they have missed any doses recently</a:t>
            </a:r>
          </a:p>
          <a:p>
            <a:pPr lvl="2" fontAlgn="base"/>
            <a:r>
              <a:rPr lang="en-GB" sz="1600" dirty="0"/>
              <a:t>Ask about medicine-taking habits</a:t>
            </a:r>
          </a:p>
          <a:p>
            <a:pPr lvl="2" fontAlgn="base"/>
            <a:r>
              <a:rPr lang="en-GB" sz="1600" dirty="0"/>
              <a:t>Do not apportion blame</a:t>
            </a:r>
          </a:p>
          <a:p>
            <a:pPr fontAlgn="base"/>
            <a:r>
              <a:rPr lang="en-GB" sz="2000" dirty="0"/>
              <a:t>Use the pharmacist to help! </a:t>
            </a:r>
          </a:p>
          <a:p>
            <a:pPr lvl="1" fontAlgn="base"/>
            <a:r>
              <a:rPr lang="en-GB" sz="2000" dirty="0"/>
              <a:t>perform med reconciliation (may involve contacting patient’s pharmacy, employing pill counts, etc)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248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3" name="Rectangle 308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577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The trek up Grey Mares Tail | Walk Moffat">
            <a:extLst>
              <a:ext uri="{FF2B5EF4-FFF2-40B4-BE49-F238E27FC236}">
                <a16:creationId xmlns:a16="http://schemas.microsoft.com/office/drawing/2014/main" id="{1B59E827-AF9B-47D9-89EA-E67E1134A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1" r="1" b="1"/>
          <a:stretch>
            <a:fillRect/>
          </a:stretch>
        </p:blipFill>
        <p:spPr bwMode="auto">
          <a:xfrm>
            <a:off x="2521699" y="10"/>
            <a:ext cx="9667124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4" name="Rectangle 308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38833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4D308E-1DFF-7B91-F54E-07CB4B718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1" y="365125"/>
            <a:ext cx="3821194" cy="1899912"/>
          </a:xfrm>
        </p:spPr>
        <p:txBody>
          <a:bodyPr>
            <a:normAutofit/>
          </a:bodyPr>
          <a:lstStyle/>
          <a:p>
            <a:r>
              <a:rPr lang="en-GB" sz="4000"/>
              <a:t>Prescribing cascade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87381-02D5-B317-4772-3A7A1AA38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980" y="2060848"/>
            <a:ext cx="5544463" cy="4432027"/>
          </a:xfrm>
        </p:spPr>
        <p:txBody>
          <a:bodyPr>
            <a:normAutofit/>
          </a:bodyPr>
          <a:lstStyle/>
          <a:p>
            <a:r>
              <a:rPr lang="en-GB" sz="2000" dirty="0"/>
              <a:t>Where a medication has been started to treat the side effect of another medication </a:t>
            </a:r>
          </a:p>
          <a:p>
            <a:pPr marL="0" indent="0">
              <a:buNone/>
            </a:pPr>
            <a:endParaRPr lang="en-GB" sz="2000" dirty="0"/>
          </a:p>
          <a:p>
            <a:pPr lvl="1"/>
            <a:r>
              <a:rPr lang="en-GB" sz="2000" dirty="0"/>
              <a:t>Amlodipine – causing LL oedema</a:t>
            </a:r>
          </a:p>
          <a:p>
            <a:pPr lvl="1"/>
            <a:r>
              <a:rPr lang="en-GB" sz="2000" dirty="0"/>
              <a:t>Furosemide – To treat the oedema</a:t>
            </a:r>
          </a:p>
          <a:p>
            <a:pPr lvl="1"/>
            <a:r>
              <a:rPr lang="en-GB" sz="2000" dirty="0"/>
              <a:t>Macrogol – to treat the constipation</a:t>
            </a:r>
          </a:p>
          <a:p>
            <a:pPr lvl="1"/>
            <a:r>
              <a:rPr lang="en-GB" sz="2000" dirty="0"/>
              <a:t>Ramipril – to manage the ‘CKD’</a:t>
            </a:r>
          </a:p>
          <a:p>
            <a:pPr lvl="1"/>
            <a:r>
              <a:rPr lang="en-GB" sz="2000" dirty="0"/>
              <a:t>Allopurinol - to treat the gout exacerbations</a:t>
            </a:r>
          </a:p>
          <a:p>
            <a:pPr lvl="1"/>
            <a:r>
              <a:rPr lang="en-GB" sz="2000" dirty="0"/>
              <a:t>Codeine – for the pain</a:t>
            </a:r>
          </a:p>
          <a:p>
            <a:pPr lvl="1"/>
            <a:r>
              <a:rPr lang="en-GB" sz="2000" dirty="0"/>
              <a:t>Senna as the Macrogol ‘isn’t working’</a:t>
            </a:r>
            <a:br>
              <a:rPr lang="en-GB" sz="1400" dirty="0"/>
            </a:b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417040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A82D1-0D23-0505-F127-F89997E8B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NNT 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2E23A29-E863-456D-137B-2B2C7FE2C0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39724" y="692696"/>
            <a:ext cx="5435008" cy="5481929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647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577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erson lifting big present">
            <a:extLst>
              <a:ext uri="{FF2B5EF4-FFF2-40B4-BE49-F238E27FC236}">
                <a16:creationId xmlns:a16="http://schemas.microsoft.com/office/drawing/2014/main" id="{A8F488BC-C61A-A96F-6E6B-FF16098B9A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8" r="-1" b="-1"/>
          <a:stretch>
            <a:fillRect/>
          </a:stretch>
        </p:blipFill>
        <p:spPr>
          <a:xfrm>
            <a:off x="2521699" y="10"/>
            <a:ext cx="9667124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38833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B4D4EE-A349-CCB1-B9A8-5E01623D5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1" y="365125"/>
            <a:ext cx="3821194" cy="1899912"/>
          </a:xfrm>
        </p:spPr>
        <p:txBody>
          <a:bodyPr>
            <a:normAutofit/>
          </a:bodyPr>
          <a:lstStyle/>
          <a:p>
            <a:r>
              <a:rPr lang="en-GB" sz="4000"/>
              <a:t>Anticholinergic burden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5E5FFE-8FC7-25AA-33B8-BC00EFD29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980" y="2434201"/>
            <a:ext cx="4536351" cy="3742762"/>
          </a:xfrm>
        </p:spPr>
        <p:txBody>
          <a:bodyPr>
            <a:normAutofit/>
          </a:bodyPr>
          <a:lstStyle/>
          <a:p>
            <a:pPr fontAlgn="base"/>
            <a:r>
              <a:rPr lang="en-GB" sz="1900" dirty="0"/>
              <a:t>20-50% of older people prescribed at least one medicine with anti-cholinergic activity.</a:t>
            </a:r>
          </a:p>
          <a:p>
            <a:pPr lvl="1" fontAlgn="base"/>
            <a:r>
              <a:rPr lang="en-GB" sz="1900" dirty="0"/>
              <a:t>Dry mouth and eyes, constipation, urinary retention, blurred vision, tachycardia</a:t>
            </a:r>
          </a:p>
          <a:p>
            <a:pPr lvl="1" fontAlgn="base"/>
            <a:r>
              <a:rPr lang="en-GB" sz="1900" dirty="0"/>
              <a:t>Sedation, confusion, hallucinations, decline in cognitive and physical function</a:t>
            </a:r>
          </a:p>
          <a:p>
            <a:pPr fontAlgn="base"/>
            <a:r>
              <a:rPr lang="en-GB" sz="1900" dirty="0"/>
              <a:t>23% of people with dementias are prescribed AC drugs.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E05F72-B8B2-90A0-4392-60A0C5C1F278}"/>
              </a:ext>
            </a:extLst>
          </p:cNvPr>
          <p:cNvSpPr txBox="1"/>
          <p:nvPr/>
        </p:nvSpPr>
        <p:spPr>
          <a:xfrm>
            <a:off x="333772" y="630820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https://www.acbcalc.com/</a:t>
            </a:r>
          </a:p>
        </p:txBody>
      </p:sp>
    </p:spTree>
    <p:extLst>
      <p:ext uri="{BB962C8B-B14F-4D97-AF65-F5344CB8AC3E}">
        <p14:creationId xmlns:p14="http://schemas.microsoft.com/office/powerpoint/2010/main" val="60394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577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7981" y="720953"/>
            <a:ext cx="10512862" cy="5416094"/>
          </a:xfrm>
          <a:custGeom>
            <a:avLst/>
            <a:gdLst>
              <a:gd name="csX0" fmla="*/ 0 w 10512862"/>
              <a:gd name="csY0" fmla="*/ 0 h 5416094"/>
              <a:gd name="csX1" fmla="*/ 551925 w 10512862"/>
              <a:gd name="csY1" fmla="*/ 0 h 5416094"/>
              <a:gd name="csX2" fmla="*/ 893593 w 10512862"/>
              <a:gd name="csY2" fmla="*/ 0 h 5416094"/>
              <a:gd name="csX3" fmla="*/ 1760904 w 10512862"/>
              <a:gd name="csY3" fmla="*/ 0 h 5416094"/>
              <a:gd name="csX4" fmla="*/ 2312830 w 10512862"/>
              <a:gd name="csY4" fmla="*/ 0 h 5416094"/>
              <a:gd name="csX5" fmla="*/ 2864755 w 10512862"/>
              <a:gd name="csY5" fmla="*/ 0 h 5416094"/>
              <a:gd name="csX6" fmla="*/ 3732066 w 10512862"/>
              <a:gd name="csY6" fmla="*/ 0 h 5416094"/>
              <a:gd name="csX7" fmla="*/ 4178863 w 10512862"/>
              <a:gd name="csY7" fmla="*/ 0 h 5416094"/>
              <a:gd name="csX8" fmla="*/ 5046174 w 10512862"/>
              <a:gd name="csY8" fmla="*/ 0 h 5416094"/>
              <a:gd name="csX9" fmla="*/ 5913485 w 10512862"/>
              <a:gd name="csY9" fmla="*/ 0 h 5416094"/>
              <a:gd name="csX10" fmla="*/ 6570539 w 10512862"/>
              <a:gd name="csY10" fmla="*/ 0 h 5416094"/>
              <a:gd name="csX11" fmla="*/ 7437850 w 10512862"/>
              <a:gd name="csY11" fmla="*/ 0 h 5416094"/>
              <a:gd name="csX12" fmla="*/ 7989775 w 10512862"/>
              <a:gd name="csY12" fmla="*/ 0 h 5416094"/>
              <a:gd name="csX13" fmla="*/ 8541700 w 10512862"/>
              <a:gd name="csY13" fmla="*/ 0 h 5416094"/>
              <a:gd name="csX14" fmla="*/ 9303883 w 10512862"/>
              <a:gd name="csY14" fmla="*/ 0 h 5416094"/>
              <a:gd name="csX15" fmla="*/ 9855808 w 10512862"/>
              <a:gd name="csY15" fmla="*/ 0 h 5416094"/>
              <a:gd name="csX16" fmla="*/ 10512862 w 10512862"/>
              <a:gd name="csY16" fmla="*/ 0 h 5416094"/>
              <a:gd name="csX17" fmla="*/ 10512862 w 10512862"/>
              <a:gd name="csY17" fmla="*/ 785334 h 5416094"/>
              <a:gd name="csX18" fmla="*/ 10512862 w 10512862"/>
              <a:gd name="csY18" fmla="*/ 1516506 h 5416094"/>
              <a:gd name="csX19" fmla="*/ 10512862 w 10512862"/>
              <a:gd name="csY19" fmla="*/ 2247679 h 5416094"/>
              <a:gd name="csX20" fmla="*/ 10512862 w 10512862"/>
              <a:gd name="csY20" fmla="*/ 2762208 h 5416094"/>
              <a:gd name="csX21" fmla="*/ 10512862 w 10512862"/>
              <a:gd name="csY21" fmla="*/ 3330898 h 5416094"/>
              <a:gd name="csX22" fmla="*/ 10512862 w 10512862"/>
              <a:gd name="csY22" fmla="*/ 4062071 h 5416094"/>
              <a:gd name="csX23" fmla="*/ 10512862 w 10512862"/>
              <a:gd name="csY23" fmla="*/ 4684921 h 5416094"/>
              <a:gd name="csX24" fmla="*/ 10512862 w 10512862"/>
              <a:gd name="csY24" fmla="*/ 5416094 h 5416094"/>
              <a:gd name="csX25" fmla="*/ 9750680 w 10512862"/>
              <a:gd name="csY25" fmla="*/ 5416094 h 5416094"/>
              <a:gd name="csX26" fmla="*/ 9409011 w 10512862"/>
              <a:gd name="csY26" fmla="*/ 5416094 h 5416094"/>
              <a:gd name="csX27" fmla="*/ 8751958 w 10512862"/>
              <a:gd name="csY27" fmla="*/ 5416094 h 5416094"/>
              <a:gd name="csX28" fmla="*/ 8305161 w 10512862"/>
              <a:gd name="csY28" fmla="*/ 5416094 h 5416094"/>
              <a:gd name="csX29" fmla="*/ 7542978 w 10512862"/>
              <a:gd name="csY29" fmla="*/ 5416094 h 5416094"/>
              <a:gd name="csX30" fmla="*/ 7096182 w 10512862"/>
              <a:gd name="csY30" fmla="*/ 5416094 h 5416094"/>
              <a:gd name="csX31" fmla="*/ 6333999 w 10512862"/>
              <a:gd name="csY31" fmla="*/ 5416094 h 5416094"/>
              <a:gd name="csX32" fmla="*/ 5992331 w 10512862"/>
              <a:gd name="csY32" fmla="*/ 5416094 h 5416094"/>
              <a:gd name="csX33" fmla="*/ 5230149 w 10512862"/>
              <a:gd name="csY33" fmla="*/ 5416094 h 5416094"/>
              <a:gd name="csX34" fmla="*/ 4783352 w 10512862"/>
              <a:gd name="csY34" fmla="*/ 5416094 h 5416094"/>
              <a:gd name="csX35" fmla="*/ 4441684 w 10512862"/>
              <a:gd name="csY35" fmla="*/ 5416094 h 5416094"/>
              <a:gd name="csX36" fmla="*/ 3994888 w 10512862"/>
              <a:gd name="csY36" fmla="*/ 5416094 h 5416094"/>
              <a:gd name="csX37" fmla="*/ 3232705 w 10512862"/>
              <a:gd name="csY37" fmla="*/ 5416094 h 5416094"/>
              <a:gd name="csX38" fmla="*/ 2785908 w 10512862"/>
              <a:gd name="csY38" fmla="*/ 5416094 h 5416094"/>
              <a:gd name="csX39" fmla="*/ 2444240 w 10512862"/>
              <a:gd name="csY39" fmla="*/ 5416094 h 5416094"/>
              <a:gd name="csX40" fmla="*/ 1997444 w 10512862"/>
              <a:gd name="csY40" fmla="*/ 5416094 h 5416094"/>
              <a:gd name="csX41" fmla="*/ 1445519 w 10512862"/>
              <a:gd name="csY41" fmla="*/ 5416094 h 5416094"/>
              <a:gd name="csX42" fmla="*/ 788465 w 10512862"/>
              <a:gd name="csY42" fmla="*/ 5416094 h 5416094"/>
              <a:gd name="csX43" fmla="*/ 0 w 10512862"/>
              <a:gd name="csY43" fmla="*/ 5416094 h 5416094"/>
              <a:gd name="csX44" fmla="*/ 0 w 10512862"/>
              <a:gd name="csY44" fmla="*/ 4630760 h 5416094"/>
              <a:gd name="csX45" fmla="*/ 0 w 10512862"/>
              <a:gd name="csY45" fmla="*/ 3953749 h 5416094"/>
              <a:gd name="csX46" fmla="*/ 0 w 10512862"/>
              <a:gd name="csY46" fmla="*/ 3276737 h 5416094"/>
              <a:gd name="csX47" fmla="*/ 0 w 10512862"/>
              <a:gd name="csY47" fmla="*/ 2599725 h 5416094"/>
              <a:gd name="csX48" fmla="*/ 0 w 10512862"/>
              <a:gd name="csY48" fmla="*/ 1922713 h 5416094"/>
              <a:gd name="csX49" fmla="*/ 0 w 10512862"/>
              <a:gd name="csY49" fmla="*/ 1299863 h 5416094"/>
              <a:gd name="csX50" fmla="*/ 0 w 10512862"/>
              <a:gd name="csY50" fmla="*/ 0 h 541609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</a:cxnLst>
            <a:rect l="l" t="t" r="r" b="b"/>
            <a:pathLst>
              <a:path w="10512862" h="5416094" extrusionOk="0">
                <a:moveTo>
                  <a:pt x="0" y="0"/>
                </a:moveTo>
                <a:cubicBezTo>
                  <a:pt x="225033" y="13746"/>
                  <a:pt x="423294" y="-497"/>
                  <a:pt x="551925" y="0"/>
                </a:cubicBezTo>
                <a:cubicBezTo>
                  <a:pt x="680556" y="497"/>
                  <a:pt x="775084" y="-9208"/>
                  <a:pt x="893593" y="0"/>
                </a:cubicBezTo>
                <a:cubicBezTo>
                  <a:pt x="1012102" y="9208"/>
                  <a:pt x="1579776" y="1608"/>
                  <a:pt x="1760904" y="0"/>
                </a:cubicBezTo>
                <a:cubicBezTo>
                  <a:pt x="1942032" y="-1608"/>
                  <a:pt x="2151672" y="10045"/>
                  <a:pt x="2312830" y="0"/>
                </a:cubicBezTo>
                <a:cubicBezTo>
                  <a:pt x="2473988" y="-10045"/>
                  <a:pt x="2678125" y="11124"/>
                  <a:pt x="2864755" y="0"/>
                </a:cubicBezTo>
                <a:cubicBezTo>
                  <a:pt x="3051386" y="-11124"/>
                  <a:pt x="3426225" y="-9724"/>
                  <a:pt x="3732066" y="0"/>
                </a:cubicBezTo>
                <a:cubicBezTo>
                  <a:pt x="4037907" y="9724"/>
                  <a:pt x="4018400" y="-7166"/>
                  <a:pt x="4178863" y="0"/>
                </a:cubicBezTo>
                <a:cubicBezTo>
                  <a:pt x="4339326" y="7166"/>
                  <a:pt x="4691578" y="27224"/>
                  <a:pt x="5046174" y="0"/>
                </a:cubicBezTo>
                <a:cubicBezTo>
                  <a:pt x="5400770" y="-27224"/>
                  <a:pt x="5482994" y="23246"/>
                  <a:pt x="5913485" y="0"/>
                </a:cubicBezTo>
                <a:cubicBezTo>
                  <a:pt x="6343976" y="-23246"/>
                  <a:pt x="6367997" y="-5995"/>
                  <a:pt x="6570539" y="0"/>
                </a:cubicBezTo>
                <a:cubicBezTo>
                  <a:pt x="6773081" y="5995"/>
                  <a:pt x="7254257" y="-41369"/>
                  <a:pt x="7437850" y="0"/>
                </a:cubicBezTo>
                <a:cubicBezTo>
                  <a:pt x="7621443" y="41369"/>
                  <a:pt x="7850334" y="27548"/>
                  <a:pt x="7989775" y="0"/>
                </a:cubicBezTo>
                <a:cubicBezTo>
                  <a:pt x="8129217" y="-27548"/>
                  <a:pt x="8298313" y="-26071"/>
                  <a:pt x="8541700" y="0"/>
                </a:cubicBezTo>
                <a:cubicBezTo>
                  <a:pt x="8785088" y="26071"/>
                  <a:pt x="8966103" y="-18083"/>
                  <a:pt x="9303883" y="0"/>
                </a:cubicBezTo>
                <a:cubicBezTo>
                  <a:pt x="9641663" y="18083"/>
                  <a:pt x="9721834" y="-9535"/>
                  <a:pt x="9855808" y="0"/>
                </a:cubicBezTo>
                <a:cubicBezTo>
                  <a:pt x="9989782" y="9535"/>
                  <a:pt x="10352532" y="17076"/>
                  <a:pt x="10512862" y="0"/>
                </a:cubicBezTo>
                <a:cubicBezTo>
                  <a:pt x="10522181" y="196329"/>
                  <a:pt x="10546324" y="488432"/>
                  <a:pt x="10512862" y="785334"/>
                </a:cubicBezTo>
                <a:cubicBezTo>
                  <a:pt x="10479400" y="1082236"/>
                  <a:pt x="10533647" y="1323726"/>
                  <a:pt x="10512862" y="1516506"/>
                </a:cubicBezTo>
                <a:cubicBezTo>
                  <a:pt x="10492077" y="1709286"/>
                  <a:pt x="10543590" y="2097632"/>
                  <a:pt x="10512862" y="2247679"/>
                </a:cubicBezTo>
                <a:cubicBezTo>
                  <a:pt x="10482134" y="2397726"/>
                  <a:pt x="10489033" y="2577292"/>
                  <a:pt x="10512862" y="2762208"/>
                </a:cubicBezTo>
                <a:cubicBezTo>
                  <a:pt x="10536691" y="2947124"/>
                  <a:pt x="10508269" y="3105736"/>
                  <a:pt x="10512862" y="3330898"/>
                </a:cubicBezTo>
                <a:cubicBezTo>
                  <a:pt x="10517456" y="3556060"/>
                  <a:pt x="10494655" y="3882611"/>
                  <a:pt x="10512862" y="4062071"/>
                </a:cubicBezTo>
                <a:cubicBezTo>
                  <a:pt x="10531069" y="4241531"/>
                  <a:pt x="10542053" y="4505155"/>
                  <a:pt x="10512862" y="4684921"/>
                </a:cubicBezTo>
                <a:cubicBezTo>
                  <a:pt x="10483672" y="4864687"/>
                  <a:pt x="10494618" y="5246484"/>
                  <a:pt x="10512862" y="5416094"/>
                </a:cubicBezTo>
                <a:cubicBezTo>
                  <a:pt x="10193319" y="5422310"/>
                  <a:pt x="10027768" y="5414674"/>
                  <a:pt x="9750680" y="5416094"/>
                </a:cubicBezTo>
                <a:cubicBezTo>
                  <a:pt x="9473592" y="5417514"/>
                  <a:pt x="9504441" y="5426911"/>
                  <a:pt x="9409011" y="5416094"/>
                </a:cubicBezTo>
                <a:cubicBezTo>
                  <a:pt x="9313581" y="5405277"/>
                  <a:pt x="9045272" y="5410503"/>
                  <a:pt x="8751958" y="5416094"/>
                </a:cubicBezTo>
                <a:cubicBezTo>
                  <a:pt x="8458644" y="5421685"/>
                  <a:pt x="8514943" y="5430795"/>
                  <a:pt x="8305161" y="5416094"/>
                </a:cubicBezTo>
                <a:cubicBezTo>
                  <a:pt x="8095379" y="5401393"/>
                  <a:pt x="7782738" y="5379207"/>
                  <a:pt x="7542978" y="5416094"/>
                </a:cubicBezTo>
                <a:cubicBezTo>
                  <a:pt x="7303218" y="5452981"/>
                  <a:pt x="7269692" y="5421697"/>
                  <a:pt x="7096182" y="5416094"/>
                </a:cubicBezTo>
                <a:cubicBezTo>
                  <a:pt x="6922672" y="5410491"/>
                  <a:pt x="6681721" y="5409518"/>
                  <a:pt x="6333999" y="5416094"/>
                </a:cubicBezTo>
                <a:cubicBezTo>
                  <a:pt x="5986277" y="5422670"/>
                  <a:pt x="6100558" y="5401924"/>
                  <a:pt x="5992331" y="5416094"/>
                </a:cubicBezTo>
                <a:cubicBezTo>
                  <a:pt x="5884104" y="5430264"/>
                  <a:pt x="5581939" y="5434520"/>
                  <a:pt x="5230149" y="5416094"/>
                </a:cubicBezTo>
                <a:cubicBezTo>
                  <a:pt x="4878359" y="5397668"/>
                  <a:pt x="4875885" y="5395196"/>
                  <a:pt x="4783352" y="5416094"/>
                </a:cubicBezTo>
                <a:cubicBezTo>
                  <a:pt x="4690819" y="5436992"/>
                  <a:pt x="4526099" y="5405345"/>
                  <a:pt x="4441684" y="5416094"/>
                </a:cubicBezTo>
                <a:cubicBezTo>
                  <a:pt x="4357269" y="5426843"/>
                  <a:pt x="4203964" y="5400047"/>
                  <a:pt x="3994888" y="5416094"/>
                </a:cubicBezTo>
                <a:cubicBezTo>
                  <a:pt x="3785812" y="5432141"/>
                  <a:pt x="3450456" y="5404412"/>
                  <a:pt x="3232705" y="5416094"/>
                </a:cubicBezTo>
                <a:cubicBezTo>
                  <a:pt x="3014954" y="5427776"/>
                  <a:pt x="3003791" y="5430327"/>
                  <a:pt x="2785908" y="5416094"/>
                </a:cubicBezTo>
                <a:cubicBezTo>
                  <a:pt x="2568025" y="5401861"/>
                  <a:pt x="2599226" y="5416122"/>
                  <a:pt x="2444240" y="5416094"/>
                </a:cubicBezTo>
                <a:cubicBezTo>
                  <a:pt x="2289254" y="5416066"/>
                  <a:pt x="2170121" y="5435647"/>
                  <a:pt x="1997444" y="5416094"/>
                </a:cubicBezTo>
                <a:cubicBezTo>
                  <a:pt x="1824767" y="5396541"/>
                  <a:pt x="1635094" y="5395325"/>
                  <a:pt x="1445519" y="5416094"/>
                </a:cubicBezTo>
                <a:cubicBezTo>
                  <a:pt x="1255945" y="5436863"/>
                  <a:pt x="945472" y="5432426"/>
                  <a:pt x="788465" y="5416094"/>
                </a:cubicBezTo>
                <a:cubicBezTo>
                  <a:pt x="631458" y="5399762"/>
                  <a:pt x="183496" y="5395670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DC055E6-E078-A249-923E-3CE59361B3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4360" y="914400"/>
            <a:ext cx="7443923" cy="496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89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492F7-E399-BEBC-C2FA-364359048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Reasons to stop a medication – </a:t>
            </a:r>
            <a:r>
              <a:rPr lang="en-GB" i="1" dirty="0"/>
              <a:t>appropriate</a:t>
            </a:r>
            <a:r>
              <a:rPr lang="en-GB" dirty="0"/>
              <a:t> deprescribing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0963D9D6-D771-6586-11EF-A6B4F3B6830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7142616"/>
              </p:ext>
            </p:extLst>
          </p:nvPr>
        </p:nvGraphicFramePr>
        <p:xfrm>
          <a:off x="837982" y="1825625"/>
          <a:ext cx="10512862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5754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8F90786E-B72D-4C32-BDCE-A170B0078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577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E46F2E7-848F-4A6C-A098-4764FDEA7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71FB5C-D0D7-9DEE-7203-3217F7D0B19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1548" b="2878"/>
          <a:stretch>
            <a:fillRect/>
          </a:stretch>
        </p:blipFill>
        <p:spPr>
          <a:xfrm>
            <a:off x="20" y="-23495"/>
            <a:ext cx="12188805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C95472-1448-0EDE-C962-40E826EC3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0" y="1671570"/>
            <a:ext cx="5153919" cy="4072044"/>
          </a:xfrm>
        </p:spPr>
        <p:txBody>
          <a:bodyPr anchor="t">
            <a:normAutofit/>
          </a:bodyPr>
          <a:lstStyle/>
          <a:p>
            <a:r>
              <a:rPr lang="en-GB">
                <a:solidFill>
                  <a:srgbClr val="FFFFFF"/>
                </a:solidFill>
              </a:rPr>
              <a:t>Barriers to deprescribing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7D04B1A-9B2F-4A1D-5F1D-4443A95282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1005609"/>
              </p:ext>
            </p:extLst>
          </p:nvPr>
        </p:nvGraphicFramePr>
        <p:xfrm>
          <a:off x="4997795" y="720002"/>
          <a:ext cx="6843653" cy="5186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F924575B-67D9-46FB-FF4C-74DA092F87EE}"/>
              </a:ext>
            </a:extLst>
          </p:cNvPr>
          <p:cNvSpPr txBox="1"/>
          <p:nvPr/>
        </p:nvSpPr>
        <p:spPr>
          <a:xfrm>
            <a:off x="9756749" y="6657945"/>
            <a:ext cx="243207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700">
                <a:solidFill>
                  <a:srgbClr val="FFFFFF"/>
                </a:solidFill>
                <a:hlinkClick r:id="rId3" tooltip="https://www.geograph.org.uk/photo/376869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GB" sz="700">
                <a:solidFill>
                  <a:srgbClr val="FFFFFF"/>
                </a:solidFill>
              </a:rPr>
              <a:t> by Unknown Author is licensed under </a:t>
            </a:r>
            <a:r>
              <a:rPr lang="en-GB" sz="700">
                <a:solidFill>
                  <a:srgbClr val="FFFFFF"/>
                </a:solidFill>
                <a:hlinkClick r:id="rId9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GB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44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C9B446A-6343-4E56-90BA-061E4DDF0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3EC72A1B-03D3-499C-B4BF-AC68EEC22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54511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216322C2-3CF0-4D33-BF90-3F384CF6D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5371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02E0A0-8874-10CC-5034-20D77E377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997" y="1161288"/>
            <a:ext cx="3437249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Medications dispensed in UK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377" y="605861"/>
            <a:ext cx="73152" cy="5484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132" y="2443480"/>
            <a:ext cx="3336691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1E3521-0431-55C8-3121-7CB20D22202D}"/>
              </a:ext>
            </a:extLst>
          </p:cNvPr>
          <p:cNvSpPr txBox="1"/>
          <p:nvPr/>
        </p:nvSpPr>
        <p:spPr>
          <a:xfrm>
            <a:off x="26318" y="5926474"/>
            <a:ext cx="4051870" cy="8995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b="0" dirty="0">
                <a:effectLst/>
              </a:rPr>
              <a:t>Data adapted from: The Pharmaceutical Journal, PJ October 2025, Vol 315, No 8002;315(8002)</a:t>
            </a:r>
            <a:endParaRPr lang="en-US" sz="1700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4075FE8-FF40-7994-F750-2D0245A7D4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0636376"/>
              </p:ext>
            </p:extLst>
          </p:nvPr>
        </p:nvGraphicFramePr>
        <p:xfrm>
          <a:off x="4897691" y="843533"/>
          <a:ext cx="6920137" cy="5280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8476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577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Wooden toolbox">
            <a:extLst>
              <a:ext uri="{FF2B5EF4-FFF2-40B4-BE49-F238E27FC236}">
                <a16:creationId xmlns:a16="http://schemas.microsoft.com/office/drawing/2014/main" id="{01131F3A-FF7B-24A6-C8FF-F99FC2BDBA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08"/>
          <a:stretch>
            <a:fillRect/>
          </a:stretch>
        </p:blipFill>
        <p:spPr>
          <a:xfrm>
            <a:off x="-3046" y="10"/>
            <a:ext cx="12188823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88824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A729B1-5115-54B9-E695-1D5BE09C8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994" y="325550"/>
            <a:ext cx="1005578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5100">
                <a:solidFill>
                  <a:srgbClr val="FFFFFF"/>
                </a:solidFill>
              </a:rPr>
              <a:t>Some useful tools</a:t>
            </a:r>
          </a:p>
        </p:txBody>
      </p:sp>
    </p:spTree>
    <p:extLst>
      <p:ext uri="{BB962C8B-B14F-4D97-AF65-F5344CB8AC3E}">
        <p14:creationId xmlns:p14="http://schemas.microsoft.com/office/powerpoint/2010/main" val="95218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0923A2F5-2F7A-0206-9344-53FE044ADBE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2749" y="340988"/>
            <a:ext cx="9999744" cy="5900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78C11C-B1AC-4265-E209-0CE59D2C27D7}"/>
              </a:ext>
            </a:extLst>
          </p:cNvPr>
          <p:cNvSpPr txBox="1"/>
          <p:nvPr/>
        </p:nvSpPr>
        <p:spPr>
          <a:xfrm>
            <a:off x="1944788" y="6354763"/>
            <a:ext cx="9438876" cy="3693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GB" sz="1800" b="0" i="0" u="sng" strike="noStrike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3"/>
              </a:rPr>
              <a:t>http://www.cpsedu.com.au/posts/view/47/2016-Deprescribing-Resources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165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B7791-165B-274C-CD8B-113C8A84D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79" y="1696"/>
            <a:ext cx="10138421" cy="1325563"/>
          </a:xfrm>
        </p:spPr>
        <p:txBody>
          <a:bodyPr/>
          <a:lstStyle/>
          <a:p>
            <a:r>
              <a:rPr lang="en-GB" dirty="0"/>
              <a:t>NO TEARS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8972A218-9D73-1422-AD91-8B2B631264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88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17B12D-59BA-B121-5CC5-A8F57F9C47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974732" y="1405191"/>
            <a:ext cx="4027311" cy="40273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23D5A1F-7645-48DF-5AF5-3304E0EA5357}"/>
              </a:ext>
            </a:extLst>
          </p:cNvPr>
          <p:cNvSpPr txBox="1"/>
          <p:nvPr/>
        </p:nvSpPr>
        <p:spPr>
          <a:xfrm>
            <a:off x="8685961" y="6488668"/>
            <a:ext cx="35028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0" i="0" u="sng" strike="noStrike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5"/>
              </a:rPr>
              <a:t>Lewis T. BMJ 2004; 329: 434</a:t>
            </a:r>
            <a:endParaRPr lang="en-GB" sz="1800" b="0" i="0" u="sng" strike="noStrike" dirty="0">
              <a:solidFill>
                <a:srgbClr val="1155CC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59D5B031-2D2B-F740-DFF1-3E217A0C95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6174045"/>
              </p:ext>
            </p:extLst>
          </p:nvPr>
        </p:nvGraphicFramePr>
        <p:xfrm>
          <a:off x="967290" y="997951"/>
          <a:ext cx="8640960" cy="54127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74995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8DD566C-B6AA-FA0C-DBB0-A6966C2321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9956" y="188640"/>
            <a:ext cx="8689042" cy="6201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66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E781A-FFAB-3BB0-58CC-60C0A76CE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0396" y="490539"/>
            <a:ext cx="5290285" cy="994247"/>
          </a:xfrm>
        </p:spPr>
        <p:txBody>
          <a:bodyPr anchor="b">
            <a:normAutofit/>
          </a:bodyPr>
          <a:lstStyle/>
          <a:p>
            <a:r>
              <a:rPr lang="en-GB" sz="4000" dirty="0"/>
              <a:t>START / STOPP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A06381-06E3-14C8-38C6-B3C123AD22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15781" b="1"/>
          <a:stretch>
            <a:fillRect/>
          </a:stretch>
        </p:blipFill>
        <p:spPr>
          <a:xfrm>
            <a:off x="189756" y="914610"/>
            <a:ext cx="4358453" cy="5083597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738C6527-4435-2DF6-8088-FC691F0CCE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4922884"/>
              </p:ext>
            </p:extLst>
          </p:nvPr>
        </p:nvGraphicFramePr>
        <p:xfrm>
          <a:off x="5014292" y="2119312"/>
          <a:ext cx="6692055" cy="42481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8FD146B-019B-E4DE-FD98-2733015CB05B}"/>
              </a:ext>
            </a:extLst>
          </p:cNvPr>
          <p:cNvSpPr txBox="1"/>
          <p:nvPr/>
        </p:nvSpPr>
        <p:spPr>
          <a:xfrm>
            <a:off x="0" y="638132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b="0" i="0">
                <a:solidFill>
                  <a:srgbClr val="4D8055"/>
                </a:solidFill>
                <a:effectLst/>
                <a:latin typeface="BlinkMacSystemFont"/>
              </a:rPr>
              <a:t>Eur Geriatr Med. 2023 Aug;14(4):633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524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8CE674-06EB-E90E-2827-A95410554D09}"/>
              </a:ext>
            </a:extLst>
          </p:cNvPr>
          <p:cNvSpPr txBox="1"/>
          <p:nvPr/>
        </p:nvSpPr>
        <p:spPr>
          <a:xfrm>
            <a:off x="638715" y="639193"/>
            <a:ext cx="3570880" cy="35735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How not to start inappropriate medications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110" y="4409267"/>
            <a:ext cx="3254247" cy="18288"/>
          </a:xfrm>
          <a:custGeom>
            <a:avLst/>
            <a:gdLst>
              <a:gd name="csX0" fmla="*/ 0 w 3254247"/>
              <a:gd name="csY0" fmla="*/ 0 h 18288"/>
              <a:gd name="csX1" fmla="*/ 618307 w 3254247"/>
              <a:gd name="csY1" fmla="*/ 0 h 18288"/>
              <a:gd name="csX2" fmla="*/ 1269156 w 3254247"/>
              <a:gd name="csY2" fmla="*/ 0 h 18288"/>
              <a:gd name="csX3" fmla="*/ 1952548 w 3254247"/>
              <a:gd name="csY3" fmla="*/ 0 h 18288"/>
              <a:gd name="csX4" fmla="*/ 2635940 w 3254247"/>
              <a:gd name="csY4" fmla="*/ 0 h 18288"/>
              <a:gd name="csX5" fmla="*/ 3254247 w 3254247"/>
              <a:gd name="csY5" fmla="*/ 0 h 18288"/>
              <a:gd name="csX6" fmla="*/ 3254247 w 3254247"/>
              <a:gd name="csY6" fmla="*/ 18288 h 18288"/>
              <a:gd name="csX7" fmla="*/ 2538313 w 3254247"/>
              <a:gd name="csY7" fmla="*/ 18288 h 18288"/>
              <a:gd name="csX8" fmla="*/ 1822378 w 3254247"/>
              <a:gd name="csY8" fmla="*/ 18288 h 18288"/>
              <a:gd name="csX9" fmla="*/ 1171529 w 3254247"/>
              <a:gd name="csY9" fmla="*/ 18288 h 18288"/>
              <a:gd name="csX10" fmla="*/ 0 w 3254247"/>
              <a:gd name="csY10" fmla="*/ 18288 h 18288"/>
              <a:gd name="csX11" fmla="*/ 0 w 3254247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4247" h="18288" fill="none" extrusionOk="0">
                <a:moveTo>
                  <a:pt x="0" y="0"/>
                </a:moveTo>
                <a:cubicBezTo>
                  <a:pt x="144450" y="-12392"/>
                  <a:pt x="427337" y="305"/>
                  <a:pt x="618307" y="0"/>
                </a:cubicBezTo>
                <a:cubicBezTo>
                  <a:pt x="809277" y="-305"/>
                  <a:pt x="1078885" y="8814"/>
                  <a:pt x="1269156" y="0"/>
                </a:cubicBezTo>
                <a:cubicBezTo>
                  <a:pt x="1459427" y="-8814"/>
                  <a:pt x="1722292" y="-25341"/>
                  <a:pt x="1952548" y="0"/>
                </a:cubicBezTo>
                <a:cubicBezTo>
                  <a:pt x="2182804" y="25341"/>
                  <a:pt x="2398437" y="-22277"/>
                  <a:pt x="2635940" y="0"/>
                </a:cubicBezTo>
                <a:cubicBezTo>
                  <a:pt x="2873443" y="22277"/>
                  <a:pt x="3033770" y="159"/>
                  <a:pt x="3254247" y="0"/>
                </a:cubicBezTo>
                <a:cubicBezTo>
                  <a:pt x="3253538" y="8157"/>
                  <a:pt x="3253834" y="12125"/>
                  <a:pt x="3254247" y="18288"/>
                </a:cubicBezTo>
                <a:cubicBezTo>
                  <a:pt x="2959973" y="-3940"/>
                  <a:pt x="2715651" y="17499"/>
                  <a:pt x="2538313" y="18288"/>
                </a:cubicBezTo>
                <a:cubicBezTo>
                  <a:pt x="2360975" y="19077"/>
                  <a:pt x="2071193" y="10564"/>
                  <a:pt x="1822378" y="18288"/>
                </a:cubicBezTo>
                <a:cubicBezTo>
                  <a:pt x="1573564" y="26012"/>
                  <a:pt x="1460056" y="11360"/>
                  <a:pt x="1171529" y="18288"/>
                </a:cubicBezTo>
                <a:cubicBezTo>
                  <a:pt x="883002" y="25216"/>
                  <a:pt x="556569" y="57254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4247" h="18288" stroke="0" extrusionOk="0">
                <a:moveTo>
                  <a:pt x="0" y="0"/>
                </a:moveTo>
                <a:cubicBezTo>
                  <a:pt x="245716" y="-28411"/>
                  <a:pt x="413361" y="22670"/>
                  <a:pt x="618307" y="0"/>
                </a:cubicBezTo>
                <a:cubicBezTo>
                  <a:pt x="823253" y="-22670"/>
                  <a:pt x="907327" y="17544"/>
                  <a:pt x="1171529" y="0"/>
                </a:cubicBezTo>
                <a:cubicBezTo>
                  <a:pt x="1435731" y="-17544"/>
                  <a:pt x="1714065" y="-34404"/>
                  <a:pt x="1887463" y="0"/>
                </a:cubicBezTo>
                <a:cubicBezTo>
                  <a:pt x="2060861" y="34404"/>
                  <a:pt x="2348517" y="24017"/>
                  <a:pt x="2505770" y="0"/>
                </a:cubicBezTo>
                <a:cubicBezTo>
                  <a:pt x="2663023" y="-24017"/>
                  <a:pt x="3030962" y="-27792"/>
                  <a:pt x="3254247" y="0"/>
                </a:cubicBezTo>
                <a:cubicBezTo>
                  <a:pt x="3253983" y="4493"/>
                  <a:pt x="3254631" y="9472"/>
                  <a:pt x="3254247" y="18288"/>
                </a:cubicBezTo>
                <a:cubicBezTo>
                  <a:pt x="2934372" y="-7513"/>
                  <a:pt x="2749175" y="38681"/>
                  <a:pt x="2603398" y="18288"/>
                </a:cubicBezTo>
                <a:cubicBezTo>
                  <a:pt x="2457621" y="-2105"/>
                  <a:pt x="2184707" y="10633"/>
                  <a:pt x="1887463" y="18288"/>
                </a:cubicBezTo>
                <a:cubicBezTo>
                  <a:pt x="1590219" y="25943"/>
                  <a:pt x="1494607" y="28003"/>
                  <a:pt x="1334241" y="18288"/>
                </a:cubicBezTo>
                <a:cubicBezTo>
                  <a:pt x="1173875" y="8573"/>
                  <a:pt x="962016" y="17971"/>
                  <a:pt x="683392" y="18288"/>
                </a:cubicBezTo>
                <a:cubicBezTo>
                  <a:pt x="404768" y="18605"/>
                  <a:pt x="256873" y="5009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6A93DC-45FE-6AEB-B24C-83692AEBF3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97161" y="807778"/>
            <a:ext cx="7986760" cy="5411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547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BC404D-0DD5-17A9-D2BB-49103400B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771" y="639520"/>
            <a:ext cx="3428107" cy="1719072"/>
          </a:xfrm>
        </p:spPr>
        <p:txBody>
          <a:bodyPr anchor="b">
            <a:normAutofit/>
          </a:bodyPr>
          <a:lstStyle/>
          <a:p>
            <a:r>
              <a:rPr lang="en-GB" sz="5300"/>
              <a:t>Tips</a:t>
            </a:r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110" y="2573756"/>
            <a:ext cx="3254247" cy="18288"/>
          </a:xfrm>
          <a:custGeom>
            <a:avLst/>
            <a:gdLst>
              <a:gd name="csX0" fmla="*/ 0 w 3254247"/>
              <a:gd name="csY0" fmla="*/ 0 h 18288"/>
              <a:gd name="csX1" fmla="*/ 618307 w 3254247"/>
              <a:gd name="csY1" fmla="*/ 0 h 18288"/>
              <a:gd name="csX2" fmla="*/ 1269156 w 3254247"/>
              <a:gd name="csY2" fmla="*/ 0 h 18288"/>
              <a:gd name="csX3" fmla="*/ 1952548 w 3254247"/>
              <a:gd name="csY3" fmla="*/ 0 h 18288"/>
              <a:gd name="csX4" fmla="*/ 2635940 w 3254247"/>
              <a:gd name="csY4" fmla="*/ 0 h 18288"/>
              <a:gd name="csX5" fmla="*/ 3254247 w 3254247"/>
              <a:gd name="csY5" fmla="*/ 0 h 18288"/>
              <a:gd name="csX6" fmla="*/ 3254247 w 3254247"/>
              <a:gd name="csY6" fmla="*/ 18288 h 18288"/>
              <a:gd name="csX7" fmla="*/ 2538313 w 3254247"/>
              <a:gd name="csY7" fmla="*/ 18288 h 18288"/>
              <a:gd name="csX8" fmla="*/ 1822378 w 3254247"/>
              <a:gd name="csY8" fmla="*/ 18288 h 18288"/>
              <a:gd name="csX9" fmla="*/ 1171529 w 3254247"/>
              <a:gd name="csY9" fmla="*/ 18288 h 18288"/>
              <a:gd name="csX10" fmla="*/ 0 w 3254247"/>
              <a:gd name="csY10" fmla="*/ 18288 h 18288"/>
              <a:gd name="csX11" fmla="*/ 0 w 3254247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4247" h="18288" fill="none" extrusionOk="0">
                <a:moveTo>
                  <a:pt x="0" y="0"/>
                </a:moveTo>
                <a:cubicBezTo>
                  <a:pt x="144450" y="-12392"/>
                  <a:pt x="427337" y="305"/>
                  <a:pt x="618307" y="0"/>
                </a:cubicBezTo>
                <a:cubicBezTo>
                  <a:pt x="809277" y="-305"/>
                  <a:pt x="1078885" y="8814"/>
                  <a:pt x="1269156" y="0"/>
                </a:cubicBezTo>
                <a:cubicBezTo>
                  <a:pt x="1459427" y="-8814"/>
                  <a:pt x="1722292" y="-25341"/>
                  <a:pt x="1952548" y="0"/>
                </a:cubicBezTo>
                <a:cubicBezTo>
                  <a:pt x="2182804" y="25341"/>
                  <a:pt x="2398437" y="-22277"/>
                  <a:pt x="2635940" y="0"/>
                </a:cubicBezTo>
                <a:cubicBezTo>
                  <a:pt x="2873443" y="22277"/>
                  <a:pt x="3033770" y="159"/>
                  <a:pt x="3254247" y="0"/>
                </a:cubicBezTo>
                <a:cubicBezTo>
                  <a:pt x="3253538" y="8157"/>
                  <a:pt x="3253834" y="12125"/>
                  <a:pt x="3254247" y="18288"/>
                </a:cubicBezTo>
                <a:cubicBezTo>
                  <a:pt x="2959973" y="-3940"/>
                  <a:pt x="2715651" y="17499"/>
                  <a:pt x="2538313" y="18288"/>
                </a:cubicBezTo>
                <a:cubicBezTo>
                  <a:pt x="2360975" y="19077"/>
                  <a:pt x="2071193" y="10564"/>
                  <a:pt x="1822378" y="18288"/>
                </a:cubicBezTo>
                <a:cubicBezTo>
                  <a:pt x="1573564" y="26012"/>
                  <a:pt x="1460056" y="11360"/>
                  <a:pt x="1171529" y="18288"/>
                </a:cubicBezTo>
                <a:cubicBezTo>
                  <a:pt x="883002" y="25216"/>
                  <a:pt x="556569" y="57254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4247" h="18288" stroke="0" extrusionOk="0">
                <a:moveTo>
                  <a:pt x="0" y="0"/>
                </a:moveTo>
                <a:cubicBezTo>
                  <a:pt x="245716" y="-28411"/>
                  <a:pt x="413361" y="22670"/>
                  <a:pt x="618307" y="0"/>
                </a:cubicBezTo>
                <a:cubicBezTo>
                  <a:pt x="823253" y="-22670"/>
                  <a:pt x="907327" y="17544"/>
                  <a:pt x="1171529" y="0"/>
                </a:cubicBezTo>
                <a:cubicBezTo>
                  <a:pt x="1435731" y="-17544"/>
                  <a:pt x="1714065" y="-34404"/>
                  <a:pt x="1887463" y="0"/>
                </a:cubicBezTo>
                <a:cubicBezTo>
                  <a:pt x="2060861" y="34404"/>
                  <a:pt x="2348517" y="24017"/>
                  <a:pt x="2505770" y="0"/>
                </a:cubicBezTo>
                <a:cubicBezTo>
                  <a:pt x="2663023" y="-24017"/>
                  <a:pt x="3030962" y="-27792"/>
                  <a:pt x="3254247" y="0"/>
                </a:cubicBezTo>
                <a:cubicBezTo>
                  <a:pt x="3253983" y="4493"/>
                  <a:pt x="3254631" y="9472"/>
                  <a:pt x="3254247" y="18288"/>
                </a:cubicBezTo>
                <a:cubicBezTo>
                  <a:pt x="2934372" y="-7513"/>
                  <a:pt x="2749175" y="38681"/>
                  <a:pt x="2603398" y="18288"/>
                </a:cubicBezTo>
                <a:cubicBezTo>
                  <a:pt x="2457621" y="-2105"/>
                  <a:pt x="2184707" y="10633"/>
                  <a:pt x="1887463" y="18288"/>
                </a:cubicBezTo>
                <a:cubicBezTo>
                  <a:pt x="1590219" y="25943"/>
                  <a:pt x="1494607" y="28003"/>
                  <a:pt x="1334241" y="18288"/>
                </a:cubicBezTo>
                <a:cubicBezTo>
                  <a:pt x="1173875" y="8573"/>
                  <a:pt x="962016" y="17971"/>
                  <a:pt x="683392" y="18288"/>
                </a:cubicBezTo>
                <a:cubicBezTo>
                  <a:pt x="404768" y="18605"/>
                  <a:pt x="256873" y="5009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92FB2-D1D3-8D3F-205A-0E1DF768DC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771" y="2807208"/>
            <a:ext cx="6687777" cy="3410712"/>
          </a:xfrm>
        </p:spPr>
        <p:txBody>
          <a:bodyPr anchor="t">
            <a:normAutofit/>
          </a:bodyPr>
          <a:lstStyle/>
          <a:p>
            <a:pPr fontAlgn="base"/>
            <a:r>
              <a:rPr lang="en-GB" sz="2000" dirty="0"/>
              <a:t>‘We’ often won’t change ‘your’ medications so its all about partnership working</a:t>
            </a:r>
          </a:p>
          <a:p>
            <a:pPr fontAlgn="base"/>
            <a:r>
              <a:rPr lang="en-GB" sz="2000" dirty="0"/>
              <a:t>Think – am I the right person to talk about deprescribing</a:t>
            </a:r>
          </a:p>
          <a:p>
            <a:pPr lvl="1" fontAlgn="base"/>
            <a:r>
              <a:rPr lang="en-GB" sz="2000" dirty="0"/>
              <a:t>You might just be the person that opens the box</a:t>
            </a:r>
          </a:p>
          <a:p>
            <a:pPr lvl="1" fontAlgn="base"/>
            <a:r>
              <a:rPr lang="en-GB" sz="2000" dirty="0"/>
              <a:t>Find who is the </a:t>
            </a:r>
            <a:r>
              <a:rPr lang="en-GB" sz="2000" b="1" dirty="0"/>
              <a:t>continuity</a:t>
            </a:r>
            <a:r>
              <a:rPr lang="en-GB" sz="2000" dirty="0"/>
              <a:t> for this patient</a:t>
            </a:r>
          </a:p>
          <a:p>
            <a:pPr lvl="1" fontAlgn="base"/>
            <a:r>
              <a:rPr lang="en-GB" sz="2000" dirty="0"/>
              <a:t>What is the ‘risk’? – think about consent! </a:t>
            </a:r>
          </a:p>
          <a:p>
            <a:pPr fontAlgn="base"/>
            <a:r>
              <a:rPr lang="en-GB" sz="2000" dirty="0"/>
              <a:t>Use the tools when starting and stopping medications</a:t>
            </a:r>
          </a:p>
          <a:p>
            <a:pPr fontAlgn="base"/>
            <a:r>
              <a:rPr lang="en-GB" sz="2000" dirty="0"/>
              <a:t>But… the principles of what to treat when are probably better!</a:t>
            </a:r>
          </a:p>
          <a:p>
            <a:pPr fontAlgn="base"/>
            <a:endParaRPr lang="en-GB" sz="1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D4EDD4-822E-722E-9D9D-920CE50C74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117396" y="1268760"/>
            <a:ext cx="3718089" cy="453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75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926339-E1A6-3BC3-21EF-6AA22BD49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601" y="762001"/>
            <a:ext cx="5332808" cy="1708242"/>
          </a:xfrm>
        </p:spPr>
        <p:txBody>
          <a:bodyPr anchor="ctr">
            <a:normAutofit/>
          </a:bodyPr>
          <a:lstStyle/>
          <a:p>
            <a:r>
              <a:rPr lang="en-GB" sz="400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8F91F4-BF22-5E4F-828A-45023918F7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780" y="2132856"/>
            <a:ext cx="6450229" cy="4107223"/>
          </a:xfrm>
        </p:spPr>
        <p:txBody>
          <a:bodyPr anchor="ctr">
            <a:normAutofit/>
          </a:bodyPr>
          <a:lstStyle/>
          <a:p>
            <a:r>
              <a:rPr lang="en-GB" sz="2000" dirty="0"/>
              <a:t>Polypharmacy is very common as we get older</a:t>
            </a:r>
          </a:p>
          <a:p>
            <a:r>
              <a:rPr lang="en-GB" sz="2000" dirty="0"/>
              <a:t>Medications interact with each other and with the patient</a:t>
            </a:r>
          </a:p>
          <a:p>
            <a:r>
              <a:rPr lang="en-GB" sz="2000" dirty="0"/>
              <a:t>Older people are more at risk of harm from medications</a:t>
            </a:r>
          </a:p>
          <a:p>
            <a:r>
              <a:rPr lang="en-GB" sz="2000" dirty="0"/>
              <a:t>Think about the medications in some detail and prompt a deprescribing conversation</a:t>
            </a:r>
          </a:p>
          <a:p>
            <a:r>
              <a:rPr lang="en-GB" sz="2000" dirty="0"/>
              <a:t>There are multiple tools to help stop medications and BGS guidance to reduce the starting of medication</a:t>
            </a:r>
          </a:p>
        </p:txBody>
      </p:sp>
      <p:pic>
        <p:nvPicPr>
          <p:cNvPr id="5" name="Picture 4" descr="Close-up unopened pill packets">
            <a:extLst>
              <a:ext uri="{FF2B5EF4-FFF2-40B4-BE49-F238E27FC236}">
                <a16:creationId xmlns:a16="http://schemas.microsoft.com/office/drawing/2014/main" id="{FB4C373B-7022-303D-4173-1E384A4C00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503" r="21450" b="-2"/>
          <a:stretch>
            <a:fillRect/>
          </a:stretch>
        </p:blipFill>
        <p:spPr>
          <a:xfrm>
            <a:off x="6856011" y="-10886"/>
            <a:ext cx="533281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865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577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Yellow question mark">
            <a:extLst>
              <a:ext uri="{FF2B5EF4-FFF2-40B4-BE49-F238E27FC236}">
                <a16:creationId xmlns:a16="http://schemas.microsoft.com/office/drawing/2014/main" id="{F4BFF6BE-6391-E8CA-F043-4CE08C02DD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226"/>
          <a:stretch>
            <a:fillRect/>
          </a:stretch>
        </p:blipFill>
        <p:spPr>
          <a:xfrm>
            <a:off x="-3046" y="10"/>
            <a:ext cx="12188823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88824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2954DA-3846-5CA9-19FD-A60A6DE3B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994" y="325550"/>
            <a:ext cx="1005578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5100">
                <a:solidFill>
                  <a:srgbClr val="FFFFFF"/>
                </a:solidFill>
              </a:rPr>
              <a:t>Question time</a:t>
            </a:r>
          </a:p>
        </p:txBody>
      </p:sp>
    </p:spTree>
    <p:extLst>
      <p:ext uri="{BB962C8B-B14F-4D97-AF65-F5344CB8AC3E}">
        <p14:creationId xmlns:p14="http://schemas.microsoft.com/office/powerpoint/2010/main" val="119234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48E8414-DE7C-E665-08D7-23A7825781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5860" y="477357"/>
            <a:ext cx="9557233" cy="5903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725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Freeform: Shape 18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54511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20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5371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03B690-A8A1-098C-1255-2AD809517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997" y="1161288"/>
            <a:ext cx="3437249" cy="12390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Multimorbidity is on the rise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6546"/>
            <a:ext cx="127982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5789" y="2443480"/>
            <a:ext cx="3382399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F47277-5330-236F-A24D-37EF8847A4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0178" y="2636912"/>
            <a:ext cx="3468068" cy="3816424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 defTabSz="914400"/>
            <a:r>
              <a:rPr lang="en-US" sz="1700" dirty="0"/>
              <a:t>60% of adults aged over 65 are expected to be living with multiple health conditions (multi-morbidity) by 2035. </a:t>
            </a:r>
          </a:p>
          <a:p>
            <a:pPr indent="-228600" defTabSz="914400"/>
            <a:r>
              <a:rPr lang="en-US" sz="1700" dirty="0"/>
              <a:t>17% will living with four or more diseases</a:t>
            </a:r>
          </a:p>
          <a:p>
            <a:pPr lvl="1" indent="-228600" defTabSz="914400"/>
            <a:r>
              <a:rPr lang="en-US" sz="1300" dirty="0"/>
              <a:t>2x the number in 2015. </a:t>
            </a:r>
          </a:p>
          <a:p>
            <a:pPr indent="-228600" defTabSz="914400"/>
            <a:r>
              <a:rPr lang="en-US" sz="1700" dirty="0"/>
              <a:t>1/3 of these people would have a mental health condition like dementia or depression.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A16159E4-0C53-2152-66B6-DC92882C65E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59031" y="1560545"/>
            <a:ext cx="6920206" cy="3736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47A742D-C386-0F7E-1D84-05800727EF38}"/>
              </a:ext>
            </a:extLst>
          </p:cNvPr>
          <p:cNvSpPr txBox="1"/>
          <p:nvPr/>
        </p:nvSpPr>
        <p:spPr>
          <a:xfrm>
            <a:off x="63991" y="6353059"/>
            <a:ext cx="3468067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https://evidence.nihr.ac.uk/alert/multi-morbidity-predicted-to-increase-in-the-uk-over-the-next-20-years/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2F62ABD-07FD-8073-C583-51DC91FBD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2074" y="6353059"/>
            <a:ext cx="2466751" cy="44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51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550BE34-C2B8-49B8-8519-67A8CAD51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7457DD9-5A45-400A-AB4B-4B4EDECA2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271" y="365125"/>
            <a:ext cx="11164539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D4380E-36A4-57EB-1ECA-79D46CD5C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473" y="586822"/>
            <a:ext cx="3559325" cy="1645920"/>
          </a:xfrm>
        </p:spPr>
        <p:txBody>
          <a:bodyPr>
            <a:normAutofit/>
          </a:bodyPr>
          <a:lstStyle/>
          <a:p>
            <a:r>
              <a:rPr lang="en-GB" sz="3200"/>
              <a:t>Multimorbidity is on the rise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1CF7D6-A660-431A-B0BB-140A0D555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280" y="1057739"/>
            <a:ext cx="127982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570A85B-3810-4F95-97B0-CBF4CCDB3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2245" y="1400640"/>
            <a:ext cx="1463040" cy="18283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864DCA-4323-BBCF-581F-A00835FB16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9770" y="586822"/>
            <a:ext cx="6001073" cy="164592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1800" dirty="0"/>
              <a:t>The greatest prevalence increase is for cancer which had doubled from 12.6% in 2015.</a:t>
            </a:r>
          </a:p>
          <a:p>
            <a:endParaRPr lang="en-GB" sz="1800" dirty="0"/>
          </a:p>
          <a:p>
            <a:endParaRPr lang="en-GB" sz="1800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79A72A2E-BA65-7265-28D7-8A01FCDD1F2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5881769"/>
              </p:ext>
            </p:extLst>
          </p:nvPr>
        </p:nvGraphicFramePr>
        <p:xfrm>
          <a:off x="557638" y="2734056"/>
          <a:ext cx="11161917" cy="3935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8F7E43E-7518-2392-D6A6-718B0A925A6E}"/>
              </a:ext>
            </a:extLst>
          </p:cNvPr>
          <p:cNvSpPr txBox="1"/>
          <p:nvPr/>
        </p:nvSpPr>
        <p:spPr>
          <a:xfrm>
            <a:off x="6828165" y="6642556"/>
            <a:ext cx="536066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/>
              <a:t>From: https://evidence.nihr.ac.uk/alert/multi-morbidity-predicted-to-increase-in-the-uk-over-the-next-20-years/</a:t>
            </a:r>
          </a:p>
        </p:txBody>
      </p:sp>
    </p:spTree>
    <p:extLst>
      <p:ext uri="{BB962C8B-B14F-4D97-AF65-F5344CB8AC3E}">
        <p14:creationId xmlns:p14="http://schemas.microsoft.com/office/powerpoint/2010/main" val="165828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3461</TotalTime>
  <Words>2737</Words>
  <Application>Microsoft Office PowerPoint</Application>
  <PresentationFormat>Custom</PresentationFormat>
  <Paragraphs>420</Paragraphs>
  <Slides>68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8" baseType="lpstr">
      <vt:lpstr>Aptos</vt:lpstr>
      <vt:lpstr>Aptos Display</vt:lpstr>
      <vt:lpstr>Arial</vt:lpstr>
      <vt:lpstr>BlinkMacSystemFont</vt:lpstr>
      <vt:lpstr>Calibri</vt:lpstr>
      <vt:lpstr>Franklin Gothic Book</vt:lpstr>
      <vt:lpstr>interfaceregular</vt:lpstr>
      <vt:lpstr>Raleway</vt:lpstr>
      <vt:lpstr>Office Theme</vt:lpstr>
      <vt:lpstr>Microsoft Excel 97-2003 Worksheet</vt:lpstr>
      <vt:lpstr>Polypharmacy and Deprescribing</vt:lpstr>
      <vt:lpstr>Declarations of interest</vt:lpstr>
      <vt:lpstr>How does it feel… </vt:lpstr>
      <vt:lpstr>The next 45 or so mins</vt:lpstr>
      <vt:lpstr>Right now…</vt:lpstr>
      <vt:lpstr>Medications dispensed in UK</vt:lpstr>
      <vt:lpstr>PowerPoint Presentation</vt:lpstr>
      <vt:lpstr>Multimorbidity is on the rise</vt:lpstr>
      <vt:lpstr>Multimorbidity is on the rise</vt:lpstr>
      <vt:lpstr>OA, HTN and Respiratory disease</vt:lpstr>
      <vt:lpstr>Hospital admissions</vt:lpstr>
      <vt:lpstr>But… its age dependant</vt:lpstr>
      <vt:lpstr>Example of avoidable admission</vt:lpstr>
      <vt:lpstr>Case synthesis</vt:lpstr>
      <vt:lpstr>A problem of older age</vt:lpstr>
      <vt:lpstr>Links to deprivation</vt:lpstr>
      <vt:lpstr>PowerPoint Presentation</vt:lpstr>
      <vt:lpstr>Why?</vt:lpstr>
      <vt:lpstr>Frailty</vt:lpstr>
      <vt:lpstr>PowerPoint Presentation</vt:lpstr>
      <vt:lpstr>AGEING… Is the accumulation of changes in an organism or object over time. Ageing in humans is multidimensional.</vt:lpstr>
      <vt:lpstr>Progression</vt:lpstr>
      <vt:lpstr>Frailty effects</vt:lpstr>
      <vt:lpstr>PowerPoint Presentation</vt:lpstr>
      <vt:lpstr>Adding in mental health…</vt:lpstr>
      <vt:lpstr>Why does polypharmacy happen?</vt:lpstr>
      <vt:lpstr>Case example of guidelines</vt:lpstr>
      <vt:lpstr>Multimorbidity</vt:lpstr>
      <vt:lpstr>Progression?</vt:lpstr>
      <vt:lpstr>Multimorbidity guidelines [NG56]</vt:lpstr>
      <vt:lpstr>The 10 year plan…</vt:lpstr>
      <vt:lpstr>The future</vt:lpstr>
      <vt:lpstr>Why is polypharmacy dangerous in older people?</vt:lpstr>
      <vt:lpstr>Research into medications</vt:lpstr>
      <vt:lpstr>PowerPoint Presentation</vt:lpstr>
      <vt:lpstr>PowerPoint Presentation</vt:lpstr>
      <vt:lpstr>PowerPoint Presentation</vt:lpstr>
      <vt:lpstr>PowerPoint Presentation</vt:lpstr>
      <vt:lpstr>Absorption</vt:lpstr>
      <vt:lpstr>Distribution</vt:lpstr>
      <vt:lpstr>Metabolism</vt:lpstr>
      <vt:lpstr>Cytochrome p450</vt:lpstr>
      <vt:lpstr>Elimination/Kidneys</vt:lpstr>
      <vt:lpstr>Appropriate vs non-appropriate polypharmacy</vt:lpstr>
      <vt:lpstr>Appropriate vs inappropriate polypharmacy</vt:lpstr>
      <vt:lpstr>Medications  - Appropriate vs inappropriate polypharmacy</vt:lpstr>
      <vt:lpstr>A mix</vt:lpstr>
      <vt:lpstr>Appropriate vs inappropriate polypharmacy</vt:lpstr>
      <vt:lpstr>Medications</vt:lpstr>
      <vt:lpstr>A mix</vt:lpstr>
      <vt:lpstr>Case 2 </vt:lpstr>
      <vt:lpstr>Appropriate vs inappropriate</vt:lpstr>
      <vt:lpstr>Medication reconcilliation</vt:lpstr>
      <vt:lpstr>Prescribing cascade</vt:lpstr>
      <vt:lpstr>NNT </vt:lpstr>
      <vt:lpstr>Anticholinergic burden</vt:lpstr>
      <vt:lpstr>PowerPoint Presentation</vt:lpstr>
      <vt:lpstr>Reasons to stop a medication – appropriate deprescribing</vt:lpstr>
      <vt:lpstr>Barriers to deprescribing</vt:lpstr>
      <vt:lpstr>Some useful tools</vt:lpstr>
      <vt:lpstr>PowerPoint Presentation</vt:lpstr>
      <vt:lpstr>NO TEARS</vt:lpstr>
      <vt:lpstr>PowerPoint Presentation</vt:lpstr>
      <vt:lpstr>START / STOPP </vt:lpstr>
      <vt:lpstr>PowerPoint Presentation</vt:lpstr>
      <vt:lpstr>Tips</vt:lpstr>
      <vt:lpstr>Summary</vt:lpstr>
      <vt:lpstr>Question time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Iain Wilkinson</dc:creator>
  <cp:lastModifiedBy>Iain Wilkinson</cp:lastModifiedBy>
  <cp:revision>8</cp:revision>
  <dcterms:created xsi:type="dcterms:W3CDTF">2026-04-07T19:57:22Z</dcterms:created>
  <dcterms:modified xsi:type="dcterms:W3CDTF">2026-04-28T11:58:49Z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