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78" r:id="rId6"/>
    <p:sldId id="280" r:id="rId7"/>
    <p:sldId id="291" r:id="rId8"/>
    <p:sldId id="281" r:id="rId9"/>
    <p:sldId id="282" r:id="rId10"/>
    <p:sldId id="288" r:id="rId11"/>
    <p:sldId id="283" r:id="rId12"/>
    <p:sldId id="284" r:id="rId13"/>
    <p:sldId id="285" r:id="rId14"/>
    <p:sldId id="286" r:id="rId15"/>
    <p:sldId id="287" r:id="rId16"/>
    <p:sldId id="289" r:id="rId17"/>
    <p:sldId id="270" r:id="rId18"/>
    <p:sldId id="271" r:id="rId19"/>
    <p:sldId id="272" r:id="rId20"/>
    <p:sldId id="273" r:id="rId21"/>
    <p:sldId id="275" r:id="rId22"/>
    <p:sldId id="274" r:id="rId23"/>
    <p:sldId id="279" r:id="rId24"/>
    <p:sldId id="292" r:id="rId25"/>
    <p:sldId id="276" r:id="rId26"/>
    <p:sldId id="293" r:id="rId27"/>
    <p:sldId id="297" r:id="rId28"/>
    <p:sldId id="294" r:id="rId29"/>
    <p:sldId id="296" r:id="rId30"/>
    <p:sldId id="295" r:id="rId31"/>
    <p:sldId id="298" r:id="rId32"/>
    <p:sldId id="261" r:id="rId33"/>
    <p:sldId id="290" r:id="rId34"/>
    <p:sldId id="277" r:id="rId35"/>
    <p:sldId id="263" r:id="rId36"/>
    <p:sldId id="264" r:id="rId37"/>
    <p:sldId id="265" r:id="rId38"/>
    <p:sldId id="267" r:id="rId39"/>
    <p:sldId id="300" r:id="rId40"/>
    <p:sldId id="299" r:id="rId41"/>
    <p:sldId id="262" r:id="rId42"/>
    <p:sldId id="269" r:id="rId43"/>
    <p:sldId id="301" r:id="rId44"/>
    <p:sldId id="302" r:id="rId45"/>
    <p:sldId id="268" r:id="rId46"/>
    <p:sldId id="303" r:id="rId47"/>
    <p:sldId id="304" r:id="rId48"/>
    <p:sldId id="2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156082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/>
    <p:restoredTop sz="76403"/>
  </p:normalViewPr>
  <p:slideViewPr>
    <p:cSldViewPr snapToGrid="0">
      <p:cViewPr varScale="1">
        <p:scale>
          <a:sx n="66" d="100"/>
          <a:sy n="66" d="100"/>
        </p:scale>
        <p:origin x="16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22.41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1 363 24575,'44'0'0,"-5"0"0,32 7 0,-9-5 0,1 4 0,7 0 0,-18-4 0,8 4 0,-20-2 0,-9-3 0,-11 3 0,-6-4 0,0 0 0,-4 0 0,0 0 0,-3 0 0,3 0 0,10 0 0,22 0 0,-12 0 0,36-6 0,-40 4 0,31-4 0,-33 6 0,3 0 0,-14-3 0,-5 2 0,2-2 0,-3 3 0,0 0 0,19 0 0,-6 0 0,27 0 0,24 0 0,-14 0 0,24 0 0,-1 0 0,-38 0 0,18 0 0,-49 0 0,-1 0 0,-3 0 0,3 0 0,-2 0 0,5 0 0,-5 0 0,2 0 0,-3 0 0,0 0 0,3 0 0,-2 0 0,5 0 0,-5 0 0,2 3 0,-3-3 0,0 4 0,0-4 0,-1 0 0,1 0 0,0 0 0,3 0 0,-2 0 0,2 0 0,-3 0 0,0 0 0,0 0 0,0 0 0,0 3 0,0-3 0,3 3 0,-2-3 0,10 4 0,-5-3 0,6 3 0,-5-4 0,6 0 0,2 0 0,-1 0 0,-1 0 0,-6 0 0,0 0 0,-3 0 0,-7 0 0,-15-9 0,2 3 0,-8-7 0,10 9 0,0-2 0,0 2 0,0-3 0,0 0 0,3 0 0,-2 0 0,2 0 0,-3 0 0,-3-4 0,5 4 0,-4 0 0,8 0 0,-5 3 0,2-6 0,-3 2 0,0-2 0,0 3 0,0-3 0,-1 5 0,5-4 0,-4 8 0,7-5 0,-7 5 0,6-5 0,-5 2 0,2-3 0,-3 0 0,0 0 0,3 0 0,-2 0 0,2 0 0,0-1 0,-2 1 0,2 0 0,-3 0 0,3 0 0,-2 0 0,5 0 0,-5 0 0,2 0 0,0 0 0,-2 0 0,2 0 0,0 0 0,-6-3 0,9 2 0,-9-2 0,6 3 0,1 0 0,-4-1 0,3 5 0,-3-4 0,0 6 0,3-5 0,-2 5 0,2-2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36.91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24575,'8'18'0,"1"-4"0,-5-1 0,0-2 0,-1 3 0,1 5 0,-3 2 0,6 0 0,1 35 0,-3-17 0,2 21 0,-7-23 0,0 2 0,3-15 0,-2 7 0,2-17 0,-3 0 0,0 0 0,3-3 0,-3 2 0,4-2 0,-4 0 0,0-1 0,0-3 0,0 0 0,0 0 0,0 0 0,0-1 0,0 1 0,0 0 0,0 0 0,0 0 0,0 0 0,0 0 0,0 0 0,0 0 0,0 0 0,0 0 0,0 0 0,0 0 0,0-3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38.02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24575,'67'5'0,"-20"-3"0,9 3 0,-20-5 0,24 6 0,-20-5 0,-12 5 0,-12-6 0,-9 3 0,-1-2 0,1 2 0,0-3 0,-3 3 0,2-2 0,-2 2 0,3-3 0,0 3 0,0 1 0,9-1 0,-7 0 0,10 1 0,-12-1 0,7 1 0,-7 2 0,3-5 0,0 5 0,-5-2 0,4 0 0,-5 2 0,3-5 0,-3 5 0,2-5 0,-2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42.37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24575,'14'15'0,"-4"-2"0,23 10 0,-7 2 0,30 18 0,-7 4 0,-10-18 0,14 17 0,-21-12 0,15 8 0,3 7 0,-11-11 0,-2-8 0,-3 5 0,-7-8 0,6 1 0,3 8 0,-17-21 0,5 8 0,-3-1 0,6 4 0,10 12 0,-8-6 0,-5-9 0,-6 1 0,7-1 0,3 10 0,-1-6 0,-2-3 0,-11-10 0,0 0 0,-4 0 0,0 0 0,-3-3 0,-3-1 0,2 3 0,-5-5 0,5 9 0,-5-10 0,5 7 0,-5 2 0,2-4 0,1 13 0,-3-13 0,3 13 0,-4-9 0,0 19 0,0-20 0,5 30 0,-3-30 0,3 20 0,-5-19 0,0 3 0,0 11 0,0-12 0,-5 28 0,3-28 0,-10 38 0,11-36 0,-6 36 0,7-38 0,-5 28 0,0-28 0,-1 12 0,3 0 0,-1-12 0,4 17 0,-7-19 0,7 9 0,-3-13 0,-1 7 0,4-11 0,-4 5 0,1-5 0,3 2 0,-4 5 0,1-5 0,2 8 0,-2-7 0,0 3 0,-2 6 0,-2-5 0,-2 10 0,5-9 0,-3 4 0,2-1 0,-2-7 0,-2 13 0,2-13 0,2 5 0,-6 1 0,9-5 0,-14 12 0,11-10 0,-7 2 0,-3 12 0,6-17 0,-11 22 0,12-21 0,-4 3 0,5-3 0,0-5 0,-1 11 0,1-10 0,-1 7 0,1-6 0,0-3 0,0 7 0,0-7 0,0 3 0,0 0 0,0-2 0,0 5 0,0-2 0,0 0 0,-1-1 0,1 0 0,0-2 0,0 2 0,-3 0 0,2-2 0,-5 5 0,5-5 0,-2 2 0,0 0 0,2-2 0,-2 2 0,3-3 0,-3 3 0,-1-3 0,0 3 0,0-3 0,1 3 0,2-2 0,-2-1 0,0-1 0,-1 1 0,-6 4 0,5 0 0,-1-4 0,6-1 0,-9-1 0,7 2 0,-7 1 0,6-4 0,-1 5 0,0-5 0,-3 3 0,6 0 0,-2-7 0,0 7 0,2-4 0,-2 1 0,3 2 0,0-5 0,0 5 0,0-5 0,-3 5 0,2-2 0,-2 0 0,3-1 0,-4 0 0,4 1 0,-4 0 0,4-1 0,0 0 0,0-2 0,-3 5 0,2-5 0,-2 5 0,0-2 0,2 0 0,-2-1 0,3 0 0,0-3 0,0 4 0,0-4 0,3 3 0,-3-3 0,3 4 0,-3-4 0,0 0 0,3 3 0,-2-3 0,2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43.72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28 64 24575,'0'-15'0,"0"2"0,0 2 0,0 4 0,0-4 0,0 4 0,0 31 0,0-9 0,0 28 0,0-17 0,0 1 0,0-1 0,0 1 0,0-6 0,0-1 0,0-9 0,0 2 0,0-5 0,-3 5 0,2-6 0,-2 10 0,3-9 0,0 9 0,-3-7 0,2 1 0,-5 2 0,5-2 0,-2 0 0,3 2 0,0-5 0,-3 2 0,2-3 0,-2 0 0,3-3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44.52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24575,'14'7'0,"0"0"0,-8 0 0,5 0 0,-4-1 0,12 2 0,-7-1 0,14 6 0,-5 0 0,26 16 0,5 3 0,11 4 0,-3-3 0,-27-13 0,-3-4 0,-19-6 0,-1-6 0,-6 2 0,2-6 0,-5 7 0,2-3 0,0-1 0,1 7 0,3-9 0,0 12 0,0-9 0,0 9 0,3-5 0,-2 5 0,5-5 0,-9 2 0,6-6 0,-10 2 0,4-2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5:12.7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10 24575,'77'-5'0,"-3"1"0,-17 3 0,4 2-1044,-6-1 0,-1 0 1044,0-1 0,0 2 0,5 2 0,-1 1 0,40-2 671,-22 6-671,-19-8 345,-18 3-345,-18-2 0,6 3 0,-20-4 1072,0 0-1072,9 0 0,-7 0 0,15 0 0,-6 0 0,3 0 0,4 4 0,-4-3 0,1 3 0,13 2 0,-11-5 0,4 8 0,-4-8 0,-6 6 0,0-6 0,17 8 0,-20-5 0,30 8 0,-1-1 0,-7-1 0,19 9 0,-12-1 0,-8 0 0,31 8 0,0-4 0,-10 2 0,2-4 0,2 1-434,19 16 434,-32-20 0,3 1 0,11 2 0,-2 0 0,20 10 0,-32-14 0,0 0 0,43 23 0,-46-21 0,22 8 0,-27-8 0,-10-1 0,5 3 0,-7-4 0,-4-2 0,22 9 434,-2 2-434,-8-6 0,40 22 0,-33-13 0,12 1 0,-1 11 0,-30-24 0,11 8 0,-18-9 0,-7-10 0,0 7 0,-2-7 0,2 5 0,-3 0 0,0-3 0,4 12 0,1-6 0,8 22 0,-5-17 0,9 28 0,-9-28 0,19 48 0,-16-43 0,24 53 0,-23-49 0,24 50 0,-22-42 0,23 53 0,-23-54 0,31 47 0,-29-48 0,27 38 0,-34-45 0,23 40 0,-27-40 0,28 42 0,-19-16 0,10 0 0,5 26 0,-19-43 0,27 53 0,-31-54 0,30 54 0,-25-54 0,0 16 0,2-1 0,-1-12 0,-3 12 0,0 0 0,-1-14 0,14 53 0,-18-59 0,10 47 0,-13-56 0,5 37 0,-6-40 0,6 39 0,-5-35 0,12 45 0,-14-40 0,21 52 0,-23-43 0,10 14 0,1 0 0,-7-12 0,4 18 0,0-1 0,-3-17 0,3 17 0,0 1 0,0-18 0,0 17 0,-1 1 0,-1-18 0,-3 15 0,2 4 0,11 12-479,-5 8 479,7 12 0,-12-54 0,5 54 0,-9-54 0,7 44 0,-7-46 0,1 36 0,0-42 0,-6 40 0,2-40 0,4 52 0,-5-43 0,5 63 0,-7-51 0,0 4 0,0-1 0,0-5 0,0 43 0,0-54 0,0 44 479,0-52-479,0 30 0,0-32 0,0 23 0,0-18 0,-7 29 0,2-27 0,-9 37 0,4-36 0,-10 36 0,10-42 0,-11 40 0,5-30 0,4 9 0,-6 11 0,7-36 0,-9 36 0,7-32 0,-12 33 0,15-31 0,-23 40 0,21-39 0,-28 34 0,28-37 0,-28 30 0,29-35 0,-28 34 0,24-34 0,-25 34 0,26-34 0,-33 34 0,31-34 0,-37 34 0,34-34 0,-34 35 0,32-30 0,-24 22 0,27-24 0,-17 13 0,18-22 0,-17 21 0,20-24 0,-29 27 0,21-21 0,-13 11 0,5-1 0,13-12 0,-33 23 0,29-26 0,-39 28 0,41-28 0,-31 20 0,32-19 0,-28 12 0,28-15 0,-17 10 0,19-14 0,-9 12 0,12-9 0,-21 12 0,19-11 0,-31 13 0,28-13 0,-28 14 0,28-14 0,-38 16 0,35-16 0,-45 18 0,39-21 0,-40 20 0,40-23 0,-39 23 0,45-20 0,-35 14 0,22-10 0,0 0 0,-12 1 0,31-6 0,-19 4 0,21-8 0,-7 6 0,6-3 0,-5 0 0,3 2 0,-9-5 0,9 2 0,-9 1 0,9 0 0,-9 1 0,13 1 0,-13-5 0,16 2 0,-10-3 0,11 0 0,-5 3 0,-4 1 0,5 1 0,-13-2 0,16-3 0,-7 4 0,0-4 0,4 3 0,-24 3 0,18-5 0,-28 5 0,23-6 0,-25 5 0,19-3 0,-39 3 0,34-1 0,-34-3 0,39 3 0,-3-4 0,-3 0 0,17 0 0,-18 0 0,20 0 0,-3 3 0,5-2 0,-1 2 0,4-3 0,1 0 0,3 0 0,-3 0 0,5 3 0,-4-2 0,5 2 0,-3-3 0,0 0 0,0 0 0,0 3 0,0-2 0,0 2 0,3-3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5:12.95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5:14.02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1 616 24575,'3'-22'0,"1"-4"0,4 10 0,-4 0 0,3-3 0,-3 10 0,4-10 0,-1 8 0,-3 0 0,2 0 0,-2 1 0,0-1 0,2 0 0,-5 1 0,5 0 0,-5 2 0,2-2 0,0 0 0,1 2 0,0-2 0,2 0 0,2-7 0,0 1 0,9-9 0,-9 10 0,4-2 0,-8 7 0,2 0 0,-5 2 0,5-6 0,-2 3 0,3 0 0,-3 1 0,2 6 0,-5-2 0,5 2 0,-6-3 0,7 0 0,-4 0 0,1 0 0,6-3 0,-6 2 0,6-5 0,-6 5 0,2-2 0,-5 3 0,5-1 0,-5 1 0,2 0 0,0 0 0,-2 0 0,2 0 0,0 3 0,-2-2 0,2-1 0,0-1 0,-2-2 0,2 6 0,-3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5:15.91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24575,'10'22'0,"4"4"0,-2-13 0,4 6 0,-8-8 0,5 0 0,-5 2 0,5-5 0,-5 2 0,-1-3 0,-1-4 0,-2 4 0,0-4 0,2 1 0,-5 2 0,5-2 0,-5 3 0,5-3 0,-6 2 0,7-2 0,-7 3 0,7 0 0,-7 0 0,6 3 0,-5-2 0,5 5 0,-2-2 0,3 0 0,-3 2 0,2-2 0,-5 0 0,5-1 0,-2-7 0,0 7 0,2 1 0,-2 0 0,0 2 0,2-6 0,-5 0 0,5 3 0,-5-2 0,5 2 0,-2-3 0,-1 0 0,4 0 0,-7 0 0,7 0 0,-7 0 0,6 0 0,-2 0 0,0 3 0,2-3 0,-2 6 0,3-5 0,-3 2 0,-1-3 0,0-3 0,-2 2 0,5-2 0,-2 0 0,0 2 0,2-5 0,-5 5 0,5-5 0,-2 2 0,0 0 0,2-2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55.27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442 8 24575,'-22'-4'0,"5"1"0,3 6 0,6-2 0,-5 2 0,5-3 0,-5 0 0,2 0 0,-9 0 0,8 3 0,-4-2 0,0 2 0,4-3 0,-14 4 0,11-3 0,-21 3 0,18-4 0,-28 0 0,31 0 0,-14 0 0,21 0 0,-2 0 0,3 0 0,0 0 0,0 3 0,0-2 0,-3 2 0,5 0 0,-4-3 0,5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23.93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261 0 24575,'-11'18'0,"1"-4"0,3-4 0,0-3 0,-3 0 0,5 0 0,-5 0 0,7 0 0,-5-3 0,5 2 0,-4-5 0,3 8 0,-3-5 0,0 3 0,0 0 0,0 0 0,0 0 0,3 3 0,-2-3 0,2 0 0,0 0 0,-2-3 0,5 2 0,-5-5 0,5 5 0,-5 1 0,5 1 0,-5 2 0,5-3 0,-5-3 0,5 2 0,-5-2 0,5 3 0,-2-1 0,0 5 0,-1-4 0,0 3 0,-3 0 0,7 1 0,-7 0 0,3-1 0,1-3 0,-1 0 0,1-3 0,2 2 0,-5-2 0,2 3 0,0 0 0,1 0 0,0-3 0,2 2 0,-5-2 0,2-1 0,0 4 0,1-4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56.75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130 1 24575,'0'18'0,"-3"2"0,2-9 0,-2 3 0,-1 6 0,1-8 0,-1 8 0,1-10 0,-1 1 0,4 3 0,-4-4 0,1 4 0,3 0 0,-7 0 0,7 6 0,-4-5 0,0 11 0,3-5 0,-6 0 0,6-2 0,-5-8 0,5-1 0,-2-3 0,3 0 0,-3 0 0,2 3 0,-2-2 0,3 2 0,0-3 0,-3 0 0,2 0 0,-2-1 0,3 1 0,-3 3 0,2-2 0,-2 2 0,3-3 0,-3 0 0,2 3 0,-5-2 0,5 5 0,-5-5 0,2 5 0,0-5 0,-2 5 0,5-5 0,-2 2 0,0-3 0,2-4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7:33.88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2605 1 24575,'-19'11'0,"3"2"0,12-10 0,-2 1 0,2 6 0,-3-9 0,3 8 0,-2-8 0,2 5 0,-3-2 0,-1 3 0,1 0 0,0 0 0,0 0 0,-3 3 0,2-2 0,-2 2 0,6-3 0,-2 0 0,5 0 0,-8-1 0,7 1 0,-7 0 0,5-3 0,0 2 0,-2-2 0,2 3 0,-3 3 0,-3 4 0,2-2 0,-3 1 0,4-3 0,0-2 0,0 2 0,0-3 0,0 0 0,3 0 0,-2-1 0,2 1 0,-3-3 0,0 2 0,0-2 0,0 3 0,0 0 0,0 0 0,0 0 0,3 0 0,-2 0 0,2-3 0,0 2 0,-3-5 0,7 5 0,-7-2 0,0 3 0,3 0 0,-6-4 0,9 4 0,-5-7 0,2 10 0,-3-6 0,0 6 0,0-3 0,0-3 0,0 2 0,0 1 0,-3-2 0,2 4 0,-2-2 0,3 1 0,0-1 0,-4 2 0,4-4 0,-4 5 0,4-3 0,0-3 0,0 5 0,-3-5 0,2 7 0,-2-5 0,0 1 0,-1 3 0,0 1 0,-2 0 0,2-1 0,-3 0 0,3-2 0,0 5 0,1-5 0,-4 5 0,2-2 0,-4 0 0,5-1 0,-6 3 0,2-5 0,1 9 0,0-10 0,3 7 0,-3-7 0,-5 4 0,3 0 0,-4-3 0,1 7 0,3-7 0,-9 9 0,3-3 0,-5 0 0,5 3 0,2-9 0,6 6 0,0-7 0,-6 4 0,5-1 0,-5-1 0,6 1 0,0-3 0,0 0 0,3 0 0,-8 1 0,7 2 0,-8-1 0,0 1 0,5 1 0,-5-3 0,0 3 0,5 0 0,-11-2 0,-1 8 0,-2-2 0,-4 5 0,7-6 0,4 1 0,-3-6 0,4 6 0,-6-1 0,6-1 0,-4 4 0,4-8 0,-1 6 0,-3-2 0,10-2 0,-11 6 0,11-9 0,-11 9 0,0 4 0,-2-5 0,-3 10 0,4-12 0,0 3 0,5 5 0,-4-7 0,9 4 0,-9-6 0,11-1 0,-5 3 0,6-8 0,0 7 0,3-7 0,-3 3 0,3-3 0,0 3 0,-2-2 0,-1 8 0,-1-7 0,-2 7 0,3-5 0,0 3 0,0 0 0,-1-3 0,1 2 0,0-2 0,3 0 0,-2 2 0,2-5 0,-3 5 0,0-2 0,0 0 0,0 2 0,-1-6 0,1 7 0,0-3 0,0-1 0,0 4 0,0-4 0,3 1 0,-2 2 0,2-5 0,0 5 0,-3-5 0,3 5 0,0-5 0,-2 5 0,2-5 0,-3 5 0,3-5 0,-2 5 0,2-5 0,0 5 0,-3-5 0,7 2 0,-4-3 0,4 0 0,0-4 0,0 4 0,0-3 0,0-1 0,3 4 0,-2-7 0,2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27.34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1 346 24575,'76'0'0,"0"0"0,-11 0 0,-2 0 0,-7 0 0,-5 0 0,12 0 0,-21 0 0,-26 0 0,-6 0 0,0 0 0,-2 0 0,21 0 0,-14 0 0,20 0 0,7 0 0,-16 0 0,40 0 0,-40 0 0,52 0 0,-49 0 0,27 0 0,-25 0 0,-7 3 0,6-2 0,0 2 0,-7-3 0,24 0 0,-23 0 0,6 0 0,10 0 0,-14 0 0,21 0 0,-26 0 0,-4 0 0,-7 0 0,-3 0 0,3 0 0,1 0 0,-1 0 0,4 0 0,-7 0 0,6 0 0,-5 0 0,2 0 0,-3 0 0,9 0 0,-7 0 0,10 0 0,-12 0 0,4 0 0,-5 0 0,1 0 0,0 0 0,0 0 0,3 0 0,-2 0 0,5 0 0,-2 0 0,3 0 0,0 0 0,0 0 0,-3 0 0,18 0 0,-9 0 0,9 0 0,-14 0 0,-8 0 0,0 0 0,0 0 0,0 0 0,0 0 0,0 0 0,3 0 0,-2 0 0,2 0 0,-3 0 0,0 0 0,0 0 0,-1 0 0,1 0 0,0 0 0,0 0 0,-22-6 0,11 1 0,-19-2 0,16 1 0,0 5 0,-3-5 0,2 5 0,-2-5 0,2 2 0,-2-3 0,2 0 0,-5 0 0,5 3 0,-2-3 0,3 4 0,-3-5 0,5 1 0,-4 0 0,5 0 0,-3-3 0,0 2 0,3-2 0,-2 3 0,2-3 0,-3 2 0,3-2 0,-3 3 0,3 0 0,-3 3 0,3-2 0,-2 5 0,2-2 0,0 0 0,-2-1 0,2 0 0,-3-3 0,0 3 0,-3-6 0,2 2 0,-5-5 0,8 5 0,-4-2 0,5 6 0,-3-2 0,0-1 0,0 2 0,-1-7 0,1 4 0,0 0 0,0-1 0,3 5 0,-2 0 0,5-3 0,-5 7 0,5-7 0,-2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29.07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283 1 24575,'-7'17'0,"-3"0"0,2-3 0,-2 0 0,2 0 0,1-3 0,0 2 0,0-5 0,0 5 0,0-2 0,0 3 0,0-6 0,3 4 0,-2-7 0,2 8 0,-3-5 0,0 5 0,0-2 0,0 0 0,0-1 0,3 0 0,-2-5 0,5 4 0,-6-5 0,7 3 0,-7 0 0,7 0 0,-3 0 0,-1-4 0,4 4 0,-7-4 0,7 4 0,-7 0 0,7 0 0,-7 0 0,6 0 0,-5 0 0,5 0 0,-5 3 0,2 1 0,-3 0 0,0-5 0,3 1 0,-2-3 0,2-1 0,0 4 0,-2-4 0,2 4 0,-3 3 0,0-5 0,3 4 0,-2-8 0,2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47.4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24575,'19'13'0,"0"-2"0,-8 2 0,3-2 0,0 3 0,10 11 0,-1-7 0,39 36 0,-18-26 0,21 28 0,-27-33 0,-12-2 0,-7-6 0,-8-7 0,2 2 0,-2-3 0,3 3 0,-3-2 0,2 2 0,1 3 0,1-4 0,-1 4 0,5-2 0,-7-2 0,13 3 0,-4 0 0,6 2 0,10 1 0,-8 3 0,8-7 0,-11 6 0,1-7 0,0 7 0,-6-12 0,4 11 0,-4-10 0,16 14 0,2-2 0,11 7 0,10 1 0,3 2 0,9 1 0,-9-2 0,-3-6 0,-10 3 0,-11-12 0,-8 3 0,-5-2 0,-5-4 0,5 3 0,-5-4 0,-1 0 0,-6-1 0,0 0 0,0 0 0,6 5 0,1-3 0,5 8 0,1-8 0,0 8 0,10-5 0,-8 5 0,8-6 0,-16 1 0,-5-4 0,3 0 0,-10-4 0,4 3 0,-4-3 0,-1 3 0,6 0 0,5 0 0,13 9 0,7 1 0,11 3 0,0 3 0,-16-12 0,-5 4 0,-18-8 0,-1-3 0,-3 2 0,3-5 0,1 8 0,3-4 0,6 6 0,1 1 0,5-2 0,1 7 0,0-8 0,11 16 0,-8-13 0,8 13 0,-17-13 0,5 1 0,-11-3 0,2 1 0,-4-3 0,-6-1 0,4-1 0,-5-5 0,-2 5 0,2-5 0,-5 5 0,5-5 0,-2 2 0,0 0 0,2-2 0,-2 5 0,3-5 0,0 5 0,0-5 0,-3 5 0,2-5 0,-2 5 0,6-2 0,-2 3 0,10 0 0,0 5 0,9-2 0,-6 2 0,-1-1 0,-10-6 0,1 4 0,-5-8 0,-2 5 0,2-5 0,-2 5 0,3-2 0,0 0 0,0 2 0,3-2 0,-2 3 0,5-4 0,-5 4 0,2-7 0,-6 7 0,-1-7 0,-3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49.04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301 597 24575,'-18'-10'0,"0"-1"0,7 0 0,4 0 0,1 4 0,2 0 0,-3-3 0,0 2 0,3-2 0,-2 3 0,2 3 0,0-5 0,-2 4 0,2-5 0,0 3 0,-2 0 0,5 0 0,-5 0 0,5-4 0,-5 4 0,5-4 0,-5 1 0,5 2 0,-2-2 0,0 6 0,2-2 0,-6-1 0,7-1 0,-7 1 0,7 1 0,-7 2 0,3-3 0,1 0 0,-4 0 0,3-3 0,-3 2 0,0-6 0,0 3 0,-1-8 0,-2 3 0,0-9 0,0 9 0,5 0 0,-1 5 0,5 4 0,-2 0 0,0 0 0,2 0 0,-5 0 0,5 0 0,-5 0 0,5 0 0,-5 0 0,5-3 0,-2 2 0,0-5 0,2 2 0,-2-3 0,0-1 0,2 4 0,-2 1 0,3 3 0,0 0 0,0 0 0,0 3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50.72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422 1 24575,'-19'7'0,"3"-4"0,5 4 0,3-4 0,-2 1 0,3 3 0,0-7 0,0 6 0,-3-2 0,5 3 0,-4-3 0,2 2 0,2-2 0,-4 0 0,5 2 0,-10 1 0,6 1 0,-9 2 0,10-3 0,-12 0 0,9 1 0,-5-1 0,7 0 0,1-3 0,-3 5 0,2-7 0,-2 7 0,6-5 0,-2 0 0,2 2 0,-9 1 0,4 1 0,-4-1 0,9-1 0,-2-5 0,2 5 0,-3-5 0,3 5 0,-3-5 0,4 2 0,-1 0 0,-3-2 0,3 5 0,-3-2 0,0-1 0,0 4 0,0-4 0,0 1 0,3 2 0,-2-5 0,5 5 0,-5-5 0,5 5 0,-2-2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33.08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24575,'15'11'0,"-2"2"0,-6-5 0,6 5 0,-5-2 0,5 0 0,-6-1 0,0-3 0,3 3 0,12 11 0,5 6 0,10 10 0,0 1 0,10 2 0,-12-11 0,0-1 0,-16-13 0,-5-4 0,-3-1 0,-4-3 0,-1 0 0,-2 0 0,3 0 0,0 3 0,3-2 0,1 2 0,0 0 0,2 1 0,-2 3 0,0 0 0,2 0 0,-2 0 0,0-3 0,-1 2 0,-3 3 0,4 0 0,-3 3 0,2-5 0,2 6 0,-4-5 0,5 11 0,-1-5 0,2 17 0,-1-8 0,4 8 0,-7-11 0,3 0 0,3 9 0,-6-6 0,8 17 0,-9-18 0,3 18 0,-2-18 0,0 8 0,2-4 0,-2-5 0,-2 0 0,-1-9 0,-7-5 0,7 6 0,-6 1 0,7 6 0,-7-6 0,3 4 0,0-4 0,-3 6 0,3-1 0,-4 1 0,0-6 0,0 4 0,0-9 0,0 3 0,0-5 0,0 6 0,0-5 0,0 5 0,0-1 0,0-3 0,0 3 0,0 1 0,0-8 0,0 7 0,-3-8 0,2 9 0,-2-5 0,0 5 0,2-1 0,-5-3 0,5 3 0,-5 7 0,2-9 0,0 14 0,-2-15 0,5 3 0,-5-5 0,2 0 0,0 0 0,-3-3 0,7 3 0,-7-7 0,7 6 0,-7-2 0,3 0 0,0 2 0,1-2 0,0 3 0,2-3 0,-5 2 0,2-2 0,0 0 0,1 2 0,0-5 0,2 2 0,-5-3 0,5 3 0,-5-2 0,2 5 0,0-2 0,-2 3 0,2-3 0,-3 2 0,0-2 0,0 3 0,0 0 0,0 6 0,0-5 0,0 5 0,-1-6 0,1 0 0,0 0 0,0 0 0,3-3 0,-2-1 0,2 0 0,0-2 0,-2 2 0,2 0 0,0 1 0,-2 0 0,2 2 0,0-5 0,-2 2 0,2 0 0,0-2 0,-2 2 0,2 0 0,0-2 0,-2 5 0,2-5 0,0 5 0,-3-6 0,7 7 0,-7-7 0,7 3 0,-7-3 0,3 0 0,1 0 0,-4 3 0,3-2 0,-6 8 0,5-4 0,-4 2 0,5-4 0,-3 0 0,0-2 0,0 2 0,3-3 0,-2 0 0,2 0 0,0 0 0,1-1 0,0 1 0,-1 0 0,-3 0 0,3 0 0,-2 0 0,2 0 0,-3 0 0,0 0 0,-1 0 0,1 0 0,0 0 0,0 0 0,0 0 0,3 0 0,-2-1 0,2 1 0,-3-3 0,0 6 0,0-9 0,0 12 0,0-12 0,0 8 0,0-5 0,-3 3 0,2 0 0,1 0 0,0-3 0,4 2 0,-1-2 0,-3 0 0,0 5 0,-1-7 0,-2 7 0,3-5 0,0 3 0,0-4 0,3 4 0,-2-7 0,5 7 0,-5-7 0,2 3 0,0 0 0,-2-2 0,2 5 0,-3-2 0,0 0 0,3 2 0,-2-5 0,2 2 0,0 0 0,-3-2 0,4 5 0,-5-5 0,5 5 0,-4-5 0,6 5 0,-5-5 0,5 5 0,-5-5 0,2 5 0,-3-2 0,0 0 0,3 2 0,-2-6 0,5 7 0,-5-7 0,2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09:04:35.26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15 0 24575,'0'19'0,"0"6"0,0-13 0,3 7 0,-2-5 0,2 0 0,-3-3 0,0 2 0,0-2 0,0 3 0,0 6 0,0-5 0,0 5 0,0-6 0,0 0 0,0 0 0,0 0 0,0-3 0,0 2 0,0-5 0,0 2 0,0 0 0,0-3 0,0 3 0,0-3 0,0 0 0,0 3 0,0 1 0,0 0 0,-4-1 0,4-3 0,-3 0 0,3 0 0,0 0 0,-4 0 0,4 0 0,-3 0 0,3 0 0,0-1 0,-4 1 0,4 0 0,-4 0 0,4 0 0,0 0 0,0 0 0,0 0 0,0 0 0,4 0 0,-1 0 0,7-3 0,1 2 0,0-2 0,2 0 0,-5 2 0,2-6 0,-3 7 0,0-7 0,3 7 0,1-4 0,9 5 0,-5-1 0,20 4 0,-11-3 0,13 2 0,-10 3 0,-1-3 0,-5 2 0,-1-4 0,0 4 0,-5-4 0,10 4 0,-9-1 0,3-3 0,-8-1 0,-1-4 0,-6 0 0,2-2 0,-2 2 0,3-3 0,0 0 0,-3 3 0,-1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637D9-2202-D945-BB79-E798F06B334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AC9B0-F702-4F45-9E25-5BF5BCD5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1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to the </a:t>
            </a:r>
            <a:r>
              <a:rPr lang="en-US" dirty="0" err="1"/>
              <a:t>organisers</a:t>
            </a:r>
            <a:r>
              <a:rPr lang="en-US" dirty="0"/>
              <a:t> for inviting me to speak today. </a:t>
            </a:r>
          </a:p>
          <a:p>
            <a:r>
              <a:rPr lang="en-US" dirty="0"/>
              <a:t>My credentials and interests that are particularly relevant to this conference, are that aside from working directly opposite a large psychiatric hospital and </a:t>
            </a:r>
            <a:r>
              <a:rPr lang="en-US" dirty="0" err="1"/>
              <a:t>thereforw</a:t>
            </a:r>
            <a:r>
              <a:rPr lang="en-US" dirty="0"/>
              <a:t> seeing a lot of patients with severe psychiatric illness, I have lots of experience working in ‘Advanced Kidney Care’ - our clinic for people approaching the need for renal replacement therapy, which obviously skews to patients of an older 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AC9B0-F702-4F45-9E25-5BF5BCD5EA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3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AC9B0-F702-4F45-9E25-5BF5BCD5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AC9B0-F702-4F45-9E25-5BF5BCD5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AC9B0-F702-4F45-9E25-5BF5BCD5EA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Time to recovery following a HD session.
</a:t>
            </a: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 on behalf of ERA-EDTA. All rights reserved. For Permissions, please e-mail: journals.permissions@oup.com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885776A-8F53-46D8-A2B7-0E7FFDAC97A7}" type="slidenum">
              <a:rPr lang="en-US" altLang="en-US" sz="1200"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AC9B0-F702-4F45-9E25-5BF5BCD5EA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2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AC9B0-F702-4F45-9E25-5BF5BCD5EA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6FB9-C324-F875-868A-6449ACD3D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6BD92-E62C-1233-19EC-4FC4E6F60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232C-A5E3-219B-7B92-4E1F6682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EA11F-0DCB-CCAF-748D-2D76817E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CE0AA-673F-F592-174C-8DAA1D8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DE3A-9FE9-EF22-D50D-E4F5707B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D9E6B-1E07-7302-4FC1-A07FBBC8F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EF94F-5BE6-3087-973E-EF5687CF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00C9-BC97-2DBB-1ABA-4894ACFC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E5214-F680-B65C-972F-A90EF1DD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D6B2A-9D15-733F-A28B-557288D95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08C2D-28F5-D902-B1CB-2DD2F9AD0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F7AEB-1426-C49B-67A7-B1FF2DE3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0E8EF-A90B-D369-3260-5422CC84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321D-9185-D0B0-9AC6-E3F8B5CC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170133"/>
            <a:ext cx="10972800" cy="338328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 algn="ctr">
              <a:defRPr sz="1800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609600" y="541713"/>
            <a:ext cx="7620000" cy="5715000"/>
          </a:xfrm>
          <a:ln>
            <a:solidFill>
              <a:schemeClr val="dk1">
                <a:lumMod val="50000"/>
                <a:lumOff val="50000"/>
              </a:schemeClr>
            </a:solidFill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31200" y="2438400"/>
            <a:ext cx="3251200" cy="3812703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 marL="0" indent="0">
              <a:buNone/>
              <a:defRPr sz="10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xfrm>
            <a:off x="3556000" y="6356351"/>
            <a:ext cx="7518400" cy="3651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r>
              <a:rPr lang="en-US" dirty="0"/>
              <a:t>Copyright © 2026 Wolters Kluwer. Published by Lippincott Williams &amp; Wilkins.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11074400" y="6356351"/>
            <a:ext cx="508000" cy="3651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fld id="{27A13296-8103-46F4-BA41-F532E14F2100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 bwMode="white">
          <a:xfrm>
            <a:off x="8331200" y="550652"/>
            <a:ext cx="3251200" cy="1831502"/>
          </a:xfrm>
          <a:ln>
            <a:headEnd type="none"/>
            <a:tailEnd type="none"/>
          </a:ln>
        </p:spPr>
        <p:txBody>
          <a:bodyPr wrap="square">
            <a:normAutofit/>
          </a:bodyPr>
          <a:lstStyle>
            <a:lvl1pPr marL="0" indent="0">
              <a:buNone/>
              <a:defRPr sz="10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68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179C-9774-DE6F-CB55-151BA6A9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3DD0A-A606-1F37-F29B-F64BFF288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56539-3C78-1BEF-40E8-8CB0A15A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B5657-4BD6-1992-CA50-7688EB6E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0F08-D5D4-724C-ED5A-5B1DF7DA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903D-937D-174E-A0F1-D2295234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5120-FC5E-50EA-1D74-FA1D291B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749B-3AA0-B637-480B-7B32AB80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FC7F-B5F2-5DCD-9B10-50E52953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5F4BD-1301-F437-FC0E-76C16D79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FBBA-E1B8-C917-5074-986CF47F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0BEBE-182C-7C25-BA9F-458E5F18E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26852-F81B-B45E-4A93-E14950C8B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0F537-B9D6-066F-73ED-379C2FC3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E273A-778D-C1AF-069D-5EB37A7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95069-963B-992E-966E-2044970B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4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E547-5F7A-F98E-AFFE-F7B874C0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E450B-D05F-7BB1-4938-FB54D1BAA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46B21-510B-A521-D8CE-BDBFEE852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3F1CE-9284-802D-E650-086BA4184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B3E9C-A141-EA44-846D-CC955936C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1E13-F146-7026-6BB7-78EAF6A3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3FCDE-E685-9668-EB53-49DF0658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E5F5E-1B3C-8E0B-E539-14A34333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9AE8-F293-6D5C-54AB-CD9BEBA5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4D39-B00D-002B-323E-4560CC66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28E5-70B1-1C48-405A-CD61A9E9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60D0F-AC1C-39FD-AAA7-1128F611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A670F-3CE9-D6E0-B72E-BA58707B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EA40B-27B7-1DB8-BA76-3022188B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4D5CF-3881-F124-45DB-168511AB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7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2259-E4FB-A5AA-C76F-696D23F2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73EC-A272-6535-13F8-7BF848A2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E5D86-138F-60E8-8D63-D77582BA0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E8754-29A4-5679-8391-70000016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E619A-C36B-078A-C544-C1AE8E31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71FA9-B767-38AB-1626-3E1EC1CA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6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8842-179A-AD62-DBF4-F2AA4AF6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499C0-1BF2-595C-4164-C70F884D4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E7533-F286-CC17-F5CC-C911BBFB0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2C565-3128-649F-2978-1EE2542E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1CA00-D736-8105-C13E-A4B59F0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359E0-4F69-39B6-5DC8-B0937A8D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512D6-FDE4-3814-6426-C7A10C5D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279C6-E53B-0636-BEFB-0F67782DC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C4575-E4EE-D41C-933D-6878F0A2D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B4BAC-84A8-DB49-B05B-65914DC2558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8818-13CC-5A5D-7028-38D20298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262E4-D6A2-A0E3-5D5A-25721FE96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C31E9-3C77-BC4F-A4F6-032E1A7A2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nice.org.uk/guidance/ng1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ndt/gfq763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45.png"/><Relationship Id="rId21" Type="http://schemas.openxmlformats.org/officeDocument/2006/relationships/image" Target="../media/image36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29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31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44.png"/><Relationship Id="rId40" Type="http://schemas.openxmlformats.org/officeDocument/2006/relationships/customXml" Target="../ink/ink20.xml"/><Relationship Id="rId45" Type="http://schemas.openxmlformats.org/officeDocument/2006/relationships/image" Target="../media/image2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35.png"/><Relationship Id="rId31" Type="http://schemas.openxmlformats.org/officeDocument/2006/relationships/image" Target="../media/image41.png"/><Relationship Id="rId44" Type="http://schemas.openxmlformats.org/officeDocument/2006/relationships/image" Target="../media/image1.tiff"/><Relationship Id="rId4" Type="http://schemas.openxmlformats.org/officeDocument/2006/relationships/customXml" Target="../ink/ink2.xml"/><Relationship Id="rId9" Type="http://schemas.openxmlformats.org/officeDocument/2006/relationships/image" Target="../media/image3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9.png"/><Relationship Id="rId30" Type="http://schemas.openxmlformats.org/officeDocument/2006/relationships/customXml" Target="../ink/ink15.xml"/><Relationship Id="rId35" Type="http://schemas.openxmlformats.org/officeDocument/2006/relationships/image" Target="../media/image43.png"/><Relationship Id="rId43" Type="http://schemas.openxmlformats.org/officeDocument/2006/relationships/image" Target="../media/image47.png"/><Relationship Id="rId8" Type="http://schemas.openxmlformats.org/officeDocument/2006/relationships/customXml" Target="../ink/ink4.xml"/><Relationship Id="rId3" Type="http://schemas.openxmlformats.org/officeDocument/2006/relationships/image" Target="../media/image27.png"/><Relationship Id="rId12" Type="http://schemas.openxmlformats.org/officeDocument/2006/relationships/customXml" Target="../ink/ink6.xml"/><Relationship Id="rId17" Type="http://schemas.openxmlformats.org/officeDocument/2006/relationships/image" Target="../media/image34.png"/><Relationship Id="rId25" Type="http://schemas.openxmlformats.org/officeDocument/2006/relationships/image" Target="../media/image38.png"/><Relationship Id="rId33" Type="http://schemas.openxmlformats.org/officeDocument/2006/relationships/image" Target="../media/image42.png"/><Relationship Id="rId38" Type="http://schemas.openxmlformats.org/officeDocument/2006/relationships/customXml" Target="../ink/ink19.xml"/><Relationship Id="rId20" Type="http://schemas.openxmlformats.org/officeDocument/2006/relationships/customXml" Target="../ink/ink10.xml"/><Relationship Id="rId41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9F02-684C-E76C-1831-1F1439591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Renal Medicine for Old Age Psychiatry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D4011-A47B-D581-4D09-34E19AA04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 Jen Joslin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Consultant Nephrologist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King’s College Hospital NHS Foundation 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2378A-6DDA-F866-B231-311E7E5F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68FBB-D0D4-138C-7080-2D8199528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9A358-DC3E-5E55-F36F-BC76344E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14" y="292983"/>
            <a:ext cx="10664972" cy="6016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CFF25-43AD-ACCF-762E-4AA19DD66012}"/>
              </a:ext>
            </a:extLst>
          </p:cNvPr>
          <p:cNvSpPr txBox="1"/>
          <p:nvPr/>
        </p:nvSpPr>
        <p:spPr>
          <a:xfrm>
            <a:off x="10503948" y="6497999"/>
            <a:ext cx="155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Prof Jonathan Barratt</a:t>
            </a:r>
          </a:p>
        </p:txBody>
      </p:sp>
    </p:spTree>
    <p:extLst>
      <p:ext uri="{BB962C8B-B14F-4D97-AF65-F5344CB8AC3E}">
        <p14:creationId xmlns:p14="http://schemas.microsoft.com/office/powerpoint/2010/main" val="384002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758B-0714-385F-4E92-23FC03B7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Most people with CKD are not under Nephrology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2BA60-E72B-F3B2-B57D-0D4E28C4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Refer adults with CKD for specialist assessment (taking into account their wishes and comorbidities) if they have any of the following: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5-year risk of needing renal replacement therapy of greater than 5% (measured using the 4-variable Kidney Failure Risk Equation)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 ACR of 70 mg/mmol or more, unless known to be caused by diabetes and already appropriately treated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 ACR of more than 30 mg/mmol (ACR category A3), together with haematuria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sustained decrease in eGFR of 25% or more and a change in eGFR category within 12 months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sustained decrease in eGFR of 15 ml/min/1.73 m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 or more per year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hypertension that remains poorly controlled (above the person's individual target) despite the use of at least 4 antihypertensive medicines at therapeutic doses (see also 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NICE's guideline on hypertension in adults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known or suspected rare or genetic causes of CKD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suspected renal artery stenosis.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DBEB0-FDE8-560E-65FA-8A24B64206D5}"/>
              </a:ext>
            </a:extLst>
          </p:cNvPr>
          <p:cNvSpPr txBox="1"/>
          <p:nvPr/>
        </p:nvSpPr>
        <p:spPr>
          <a:xfrm>
            <a:off x="250372" y="6311900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NICE NG203,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8C752-30EF-A6F7-1276-7D5EB65CFD2B}"/>
              </a:ext>
            </a:extLst>
          </p:cNvPr>
          <p:cNvSpPr txBox="1"/>
          <p:nvPr/>
        </p:nvSpPr>
        <p:spPr>
          <a:xfrm>
            <a:off x="8892073" y="5479723"/>
            <a:ext cx="2360645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progression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Nephrotic / nephritic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Unclear cause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223D7-C848-1225-7EA3-86F00057E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1A19F-5887-4B4B-6589-247FFAF14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6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6A30-140C-2FDC-1031-A10482CA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Kidney Failure Risk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4A53-58AE-D449-F03D-337BDD8C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9343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Age, eGFR, sex,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uACR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Generates 2y and 5y risk of ‘kidney failure’ for patients with CKD G3-5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Kidneyfailurerisk.co.uk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7DF454-F433-0B20-EF2C-CE1F6F0D6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10195"/>
              </p:ext>
            </p:extLst>
          </p:nvPr>
        </p:nvGraphicFramePr>
        <p:xfrm>
          <a:off x="2031999" y="3772935"/>
          <a:ext cx="812800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7704393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732156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50612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84718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041045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79852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eGFR</a:t>
                      </a:r>
                    </a:p>
                    <a:p>
                      <a:pPr algn="ctr"/>
                      <a:r>
                        <a:rPr lang="en-US" dirty="0"/>
                        <a:t>(ml/min/1.73m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uACR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(mg/mmol)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2y KFRE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5y KFRE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5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2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2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3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3699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6C627E7-2891-4310-F50C-64A24F2ED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984253-1C22-1C56-CB3F-3ADEC7BC7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896096" y="769571"/>
            <a:ext cx="2432304" cy="1832400"/>
          </a:xfrm>
          <a:ln>
            <a:headEnd type="none"/>
            <a:tailEnd type="none"/>
          </a:ln>
        </p:spPr>
        <p:txBody>
          <a:bodyPr wrap="square" anchor="t">
            <a:normAutofit fontScale="77500" lnSpcReduction="20000"/>
          </a:bodyPr>
          <a:lstStyle/>
          <a:p>
            <a:r>
              <a:rPr sz="900" u="sng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  <a:hlinkClick r:id="" action="ppaction://hlinkfile"/>
              </a:rPr>
              <a:t>Frailty in Adults with CKD and Validation of the Kidney Failure Risk Equation in Frailty Subgroups</a:t>
            </a:r>
          </a:p>
          <a:p>
            <a:endParaRPr sz="900" u="sng" dirty="0">
              <a:solidFill>
                <a:srgbClr val="000000"/>
              </a:solidFill>
              <a:latin typeface="Calibri (Body)"/>
              <a:ea typeface="Calibri (Body)"/>
              <a:cs typeface="Calibri (Body)"/>
              <a:hlinkClick r:id="" action="ppaction://hlinkfile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Walker, Heather; Carrero, Juan-Jesus; Sullivan, Michael K.; Field, Ryan; Lees, Jennifer S.; Hanlon, Peter; Faucon, Anne-Laure; Fu, Edouard L.; Beridze, Giorgi; Jani, Bhautesh Dinesh; Gallacher, Katie; Mark, Patrick B.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Clinical Journal of the American Society of Nephrology20(8):1051-1062, August 2025.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  <a:p>
            <a:r>
              <a:rPr sz="900" dirty="0">
                <a:solidFill>
                  <a:srgbClr val="000000"/>
                </a:solidFill>
                <a:latin typeface="Calibri (Body)"/>
                <a:ea typeface="Calibri (Body)"/>
                <a:cs typeface="Calibri (Body)"/>
              </a:rPr>
              <a:t>doi: 10.2215/CJN.0000000739</a:t>
            </a:r>
          </a:p>
          <a:p>
            <a:endParaRPr sz="900" dirty="0">
              <a:solidFill>
                <a:srgbClr val="000000"/>
              </a:solidFill>
              <a:latin typeface="Calibri (Body)"/>
              <a:ea typeface="Calibri (Body)"/>
              <a:cs typeface="Calibri (Body)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r>
              <a:rPr lang="en-US" dirty="0"/>
              <a:t>Copyright © 2026 Wolters Kluwer. Published by Lippincott Williams &amp; Wilkins.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>
              <a:defRPr sz="900" dirty="0"/>
            </a:lvl1pPr>
          </a:lstStyle>
          <a:p>
            <a:fld id="{27A13296-8103-46F4-BA41-F532E14F2100}" type="slidenum">
              <a:rPr lang="en-US" dirty="0"/>
              <a:t>13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 bwMode="white">
          <a:xfrm>
            <a:off x="7769352" y="2743200"/>
            <a:ext cx="2432304" cy="2889504"/>
          </a:xfrm>
          <a:ln>
            <a:headEnd type="none"/>
            <a:tailEnd type="none"/>
          </a:ln>
        </p:spPr>
        <p:txBody>
          <a:bodyPr wrap="square" anchor="b"/>
          <a:lstStyle/>
          <a:p>
            <a:endParaRPr/>
          </a:p>
          <a:p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706880" y="5943600"/>
            <a:ext cx="1600200" cy="6858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white">
          <a:xfrm>
            <a:off x="569104" y="895739"/>
            <a:ext cx="8038952" cy="450668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E660C-D3AF-8A73-7D76-9E6D140B6EC4}"/>
              </a:ext>
            </a:extLst>
          </p:cNvPr>
          <p:cNvSpPr txBox="1"/>
          <p:nvPr/>
        </p:nvSpPr>
        <p:spPr>
          <a:xfrm>
            <a:off x="9218645" y="4161453"/>
            <a:ext cx="2715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KFRE underestimates risk in frailty?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not take into account active disease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F6E84-C38E-FF9B-A991-BAE3D350F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D67C4D-A732-E6ED-5140-F7E83F9A9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1F48-41FC-6B3A-DB63-36201397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CKD and mental health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C5C9D-C6E7-569F-0565-3F94C4CF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34" y="1690688"/>
            <a:ext cx="5814527" cy="3070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90152-B9BD-A31E-D663-1977304FCD42}"/>
              </a:ext>
            </a:extLst>
          </p:cNvPr>
          <p:cNvSpPr txBox="1"/>
          <p:nvPr/>
        </p:nvSpPr>
        <p:spPr>
          <a:xfrm>
            <a:off x="7427167" y="3913161"/>
            <a:ext cx="4422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Dalal PK, Kar SK, Agarwal SK. Management of Psychiatric Disorders in Patients with Chronic Kidney Diseases. Indian J Psychiatry. 2022 Mar;64(</a:t>
            </a:r>
            <a:r>
              <a:rPr lang="en-GB" sz="8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</a:t>
            </a:r>
            <a:r>
              <a:rPr lang="en-GB" sz="8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2):S394-S401. </a:t>
            </a:r>
            <a:r>
              <a:rPr lang="en-GB" sz="8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8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10.4103/indianjpsychiatry.indianjpsychiatry_1016_21. </a:t>
            </a:r>
            <a:r>
              <a:rPr lang="en-GB" sz="8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8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2022 Mar 23. PMID: 35602366; PMCID: PMC9122172.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C7833-EF53-ECE1-8381-509EA91BF364}"/>
              </a:ext>
            </a:extLst>
          </p:cNvPr>
          <p:cNvSpPr txBox="1"/>
          <p:nvPr/>
        </p:nvSpPr>
        <p:spPr>
          <a:xfrm>
            <a:off x="989045" y="5440598"/>
            <a:ext cx="974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Systematic review suggests depression associated with increased risk of death among patients with CKD (RR 1.59, 95% CI 1.35-1.87)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953A2-D0B2-2AE7-6AAC-049F9D668778}"/>
              </a:ext>
            </a:extLst>
          </p:cNvPr>
          <p:cNvSpPr txBox="1"/>
          <p:nvPr/>
        </p:nvSpPr>
        <p:spPr>
          <a:xfrm>
            <a:off x="7427167" y="5962260"/>
            <a:ext cx="442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Palmer SC, Vecchio M, Craig JC, Tonelli M, Johnson DW, Nicolucci A, Pellegrini F, Saglimbene V,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Logroscino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G, Hedayati SS, Strippoli GF. Association between depression and death in people with CKD: a meta-analysis of cohort studies. Am J Kidney Dis. 2013 Sep;62(3):493-505.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: 10.1053/j.ajkd.2013.02.369.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2013 Apr 25. PMID: 23623139.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2C0DB-A8F4-30AA-2476-C2BF6B41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8F4EF0-DF32-08DF-AE4C-94C4DD411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BAC7-245F-C20D-459F-90819782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CKD and mental health – severe mental illness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77622-1F68-2F8B-59D4-855ADE21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83" y="1690688"/>
            <a:ext cx="4653980" cy="4590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C4A67-E361-9379-9158-381DD582A367}"/>
              </a:ext>
            </a:extLst>
          </p:cNvPr>
          <p:cNvSpPr txBox="1"/>
          <p:nvPr/>
        </p:nvSpPr>
        <p:spPr>
          <a:xfrm>
            <a:off x="83976" y="6252752"/>
            <a:ext cx="409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Cogley C, Carswell C, Bramham K, Chilcot J. Chronic Kidney Disease and Severe Mental Illness: Addressing Disparities in Access to Health Care and Health Outcomes. Clin J Am Soc Nephrol. 2022 Sep;17(9):1413-1417.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: 10.2215/CJN.15691221.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2022 Mar 31. PMID: 35361628; PMCID: PMC9625106.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F23E9B-F67C-7FAA-70E7-2A0C56BC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028" y="1077400"/>
            <a:ext cx="4596772" cy="5467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FC9CC5-5155-A5F6-5DF2-AC42B9BE27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60D7FC-A1AC-64FB-EB2F-C9E8945ED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2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D21D-27B1-D765-3C98-32C38025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– CKD with co-morbidities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5F22-EF0B-787B-254A-F12F9B10F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CKD very common in old-age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CKD care is not under Nephrology; overwhelming majority of people with CKD will die without ESKD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Nephrology input needed if rapid progression, active urine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 if a diagnosis of CKD G3a without proteinuria is really significant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unusual to not have co-morbidities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Common concomitant mental illness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Cardiovascular risk management is essential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Aside from rare cases, biggest impact on patients likely to be around medication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03524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9EEB-175C-88EA-F8A1-8E2EB791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Prescribing in kidney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ABB4-B61A-BAF4-4B56-650CF0D6D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Renal-specific medication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nephrotoxics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Prescribing in CKD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F5774-7309-05E1-D580-C552A9B0B3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CB580-9109-1164-5BEF-1068C3411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B5A8-0A1E-F61A-6CA7-6385A1A0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B881-F7A2-3A2F-9583-58B703B0A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Nephrology Clinic, 72yo, eGFR 28: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Type 2 diabetes mellitus (15 years, with retinopathy), hypertension (10 years), hypothyroidism, osteoarthritis, generalized anxiety disorder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Presentation consistent with gradual progression of chronic kidney disease secondary to diabetes / hypertension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Renal specific ‘treatment’: limited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Mainstay of treatment = management of risk factors, try and slow down progression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However new medication options over recent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B9085-BE7D-6C2B-DDCF-5562FF267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95F1E-0310-9964-6270-3397387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3C27-3CDF-F30C-7FDF-59A1C3B4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0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Renin-angiotensin system blockade – for most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uACR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&gt; 3mg/mmol if diabetes, &gt;30mg/mmol if no diabetes)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32443-52C6-3536-5A7C-783FABBE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83" y="3429000"/>
            <a:ext cx="5243304" cy="29020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E851533-6B4E-4766-5D6B-82288D44EF0B}"/>
              </a:ext>
            </a:extLst>
          </p:cNvPr>
          <p:cNvSpPr/>
          <p:nvPr/>
        </p:nvSpPr>
        <p:spPr>
          <a:xfrm>
            <a:off x="6590022" y="4926745"/>
            <a:ext cx="5262465" cy="382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ED0C6-6A74-B22B-3FEC-97811AC6F2D4}"/>
              </a:ext>
            </a:extLst>
          </p:cNvPr>
          <p:cNvSpPr txBox="1"/>
          <p:nvPr/>
        </p:nvSpPr>
        <p:spPr>
          <a:xfrm>
            <a:off x="7256884" y="6437713"/>
            <a:ext cx="45956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STOP-ACE trial: DOI: 10.1056/NEJMoa2210639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7C115-1BDD-BC0E-EF6B-538AEA319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208" y="1315615"/>
            <a:ext cx="3198135" cy="5514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645902-1A5B-AC13-D150-F955CA479FE3}"/>
              </a:ext>
            </a:extLst>
          </p:cNvPr>
          <p:cNvSpPr txBox="1"/>
          <p:nvPr/>
        </p:nvSpPr>
        <p:spPr>
          <a:xfrm>
            <a:off x="6391680" y="1462875"/>
            <a:ext cx="45251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Blood pressure management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Proteinuria reduction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Kidney disease with and without diabetes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in advanced CKD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Caution: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hyperkalaemia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‘sick-day rules’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0CF24-3982-C761-5CB6-43F235724C0F}"/>
              </a:ext>
            </a:extLst>
          </p:cNvPr>
          <p:cNvSpPr txBox="1"/>
          <p:nvPr/>
        </p:nvSpPr>
        <p:spPr>
          <a:xfrm>
            <a:off x="183970" y="5640354"/>
            <a:ext cx="1775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The Effect of Angiotensin-Converting-Enzyme Inhibition on Diabetic Nephropathy, 1993</a:t>
            </a:r>
          </a:p>
          <a:p>
            <a:pPr algn="r"/>
            <a:r>
              <a:rPr lang="en-GB" sz="800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DOI: 10.1056/NEJM199311113292004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C7397D-ED8C-9EBD-6E7C-36F081F90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65DA1B-390E-D816-EDE2-D6215A48F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1B70-3850-E6D9-8F8B-B6A7D41B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Declaration of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90E83-150D-7D1C-CD1B-464D2D59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A116E-50B6-C369-958D-A200917F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99833-22F1-C59B-E1E2-450E9E31B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9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EB51-C408-5839-0070-249298A1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SGLT2 inhibitors – for many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0CA63-C7AE-994D-204A-F695DD23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4071"/>
            <a:ext cx="7772400" cy="4383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3D954D-5B07-C801-E7BC-6AAEB2705B20}"/>
              </a:ext>
            </a:extLst>
          </p:cNvPr>
          <p:cNvSpPr txBox="1"/>
          <p:nvPr/>
        </p:nvSpPr>
        <p:spPr>
          <a:xfrm>
            <a:off x="838200" y="6158919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NICE TA1075,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72509-21E0-DFA2-BB1B-0CC742E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996DC-E417-BB0F-AF51-E6306A982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7E5C67-0B4F-D068-902F-A0F194AF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22" y="303244"/>
            <a:ext cx="7147955" cy="6251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4BD68-BDF6-20A2-9526-8E502DEB227D}"/>
              </a:ext>
            </a:extLst>
          </p:cNvPr>
          <p:cNvSpPr txBox="1"/>
          <p:nvPr/>
        </p:nvSpPr>
        <p:spPr>
          <a:xfrm>
            <a:off x="9871787" y="6339311"/>
            <a:ext cx="20643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DAPA-CKD DOI: 10.1056/NEJMoa2024816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6BBDA-70F4-B618-C0B1-401A01F6BD66}"/>
              </a:ext>
            </a:extLst>
          </p:cNvPr>
          <p:cNvSpPr txBox="1"/>
          <p:nvPr/>
        </p:nvSpPr>
        <p:spPr>
          <a:xfrm>
            <a:off x="9669977" y="1782147"/>
            <a:ext cx="2176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Renal specific composite outcome: </a:t>
            </a:r>
          </a:p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Composite of a sustained decline in the estimated GFR of at least 50%, end-stage kidney disease, or death from renal causes (Panel B)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D3912-82C7-41C0-5819-CD0A934D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D20B52-9BAC-8903-3440-6EC979542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9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B59F-6E39-99E1-4C3F-F9B38E6F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SGLT2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67471-6241-1C32-86CC-BFF9F713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suitable in Type 1 diabetes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Trials did not include participants with lupus nephritis, ADPKD, or vasculitis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Caution: DKA, complicated urinary tract infections, genital infections (including Fournier’s gangrene)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‘sick-day rules’ to avoid dehydration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Renal excretion of lithium may be increased by empagliflozin – need to monitor levels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D310A-6441-CF09-A24B-ABC777EF3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2FBF0-FD65-A0DA-F1BD-EE87ABF2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F4F4-5C97-919D-C9ED-709129A2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Statin – for pretty much all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810C88-D62F-22F9-F6D6-A45DFE19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39" y="1508121"/>
            <a:ext cx="7576457" cy="42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CAC0A-2620-BA17-A2C1-15E9F140C765}"/>
              </a:ext>
            </a:extLst>
          </p:cNvPr>
          <p:cNvSpPr txBox="1"/>
          <p:nvPr/>
        </p:nvSpPr>
        <p:spPr>
          <a:xfrm>
            <a:off x="6279501" y="6122121"/>
            <a:ext cx="5871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000" i="0" dirty="0">
                <a:solidFill>
                  <a:srgbClr val="2E2E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Baigent C, </a:t>
            </a:r>
            <a:r>
              <a:rPr lang="en-GB" sz="1000" i="0" dirty="0" err="1">
                <a:solidFill>
                  <a:srgbClr val="2E2E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Landray</a:t>
            </a:r>
            <a:r>
              <a:rPr lang="en-GB" sz="1000" i="0" dirty="0">
                <a:solidFill>
                  <a:srgbClr val="2E2E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M, Reith C et al.</a:t>
            </a:r>
          </a:p>
          <a:p>
            <a:pPr algn="l">
              <a:buNone/>
            </a:pPr>
            <a:r>
              <a:rPr lang="en-GB" sz="1000" i="0" dirty="0">
                <a:solidFill>
                  <a:srgbClr val="2E2E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effects of lowering LDL cholesterol with simvastatin plus ezetimibe in patients with chronic kidney disease (Study of Heart and Renal Protection): a randomised placebo-controlled trial</a:t>
            </a:r>
          </a:p>
          <a:p>
            <a:pPr algn="l">
              <a:buNone/>
            </a:pPr>
            <a:r>
              <a:rPr lang="en-GB" sz="1000" i="0" dirty="0">
                <a:solidFill>
                  <a:srgbClr val="2E2E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Lancet, 2011; 377, 2181-219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8D96D-BC28-B7F4-C2AB-AE91EB37E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95EA6-FC8B-7445-1FFD-71F476DF8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22DB-B4D0-0BD6-D8A1-FC599063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Medication does make a difference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1F646-9A46-6C7D-E0DB-154E498D3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88511"/>
              </p:ext>
            </p:extLst>
          </p:nvPr>
        </p:nvGraphicFramePr>
        <p:xfrm>
          <a:off x="389810" y="2468308"/>
          <a:ext cx="7615854" cy="225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104">
                  <a:extLst>
                    <a:ext uri="{9D8B030D-6E8A-4147-A177-3AD203B41FA5}">
                      <a16:colId xmlns:a16="http://schemas.microsoft.com/office/drawing/2014/main" val="770439359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1073215614"/>
                    </a:ext>
                  </a:extLst>
                </a:gridCol>
                <a:gridCol w="1062651">
                  <a:extLst>
                    <a:ext uri="{9D8B030D-6E8A-4147-A177-3AD203B41FA5}">
                      <a16:colId xmlns:a16="http://schemas.microsoft.com/office/drawing/2014/main" val="1850612001"/>
                    </a:ext>
                  </a:extLst>
                </a:gridCol>
                <a:gridCol w="1269309">
                  <a:extLst>
                    <a:ext uri="{9D8B030D-6E8A-4147-A177-3AD203B41FA5}">
                      <a16:colId xmlns:a16="http://schemas.microsoft.com/office/drawing/2014/main" val="2684718257"/>
                    </a:ext>
                  </a:extLst>
                </a:gridCol>
                <a:gridCol w="1269309">
                  <a:extLst>
                    <a:ext uri="{9D8B030D-6E8A-4147-A177-3AD203B41FA5}">
                      <a16:colId xmlns:a16="http://schemas.microsoft.com/office/drawing/2014/main" val="1204104548"/>
                    </a:ext>
                  </a:extLst>
                </a:gridCol>
                <a:gridCol w="1269309">
                  <a:extLst>
                    <a:ext uri="{9D8B030D-6E8A-4147-A177-3AD203B41FA5}">
                      <a16:colId xmlns:a16="http://schemas.microsoft.com/office/drawing/2014/main" val="1779852200"/>
                    </a:ext>
                  </a:extLst>
                </a:gridCol>
              </a:tblGrid>
              <a:tr h="7911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eGFR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(ml/min/1.73m</a:t>
                      </a:r>
                      <a:r>
                        <a:rPr lang="en-US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uACR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(mg/mmol)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2y KFRE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5y KFRE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54254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21010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527295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638292"/>
                  </a:ext>
                </a:extLst>
              </a:tr>
              <a:tr h="3208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369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B1EC8E-DE04-4790-18D9-318C1A50D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57" y="1979479"/>
            <a:ext cx="3791364" cy="1727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FAA65-20FD-A32B-01DC-C40E61BA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57" y="4091627"/>
            <a:ext cx="3791364" cy="1727085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4C3882FD-6C80-8AA9-ABF2-61E436454F77}"/>
              </a:ext>
            </a:extLst>
          </p:cNvPr>
          <p:cNvSpPr/>
          <p:nvPr/>
        </p:nvSpPr>
        <p:spPr>
          <a:xfrm>
            <a:off x="7884367" y="3433662"/>
            <a:ext cx="391886" cy="1393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0856EC1-4C30-3341-D05B-1F23D6C1CDB9}"/>
              </a:ext>
            </a:extLst>
          </p:cNvPr>
          <p:cNvSpPr/>
          <p:nvPr/>
        </p:nvSpPr>
        <p:spPr>
          <a:xfrm>
            <a:off x="7884367" y="4137920"/>
            <a:ext cx="391886" cy="1393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C1AF84-1CD4-984C-5B76-838AE83B7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8E2AC3-A92C-424C-A6A0-31E6432CA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CAD5-D9D5-16C0-776A-A716D7B9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Pretty much all other renal-specific medication is specialist initiated / prescribed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8B4EE-69DC-EBD9-EC61-268E08935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Finerenone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Type 2 diabetes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Sparsentan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IgA Nephropathy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Sodium Zirconium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patiromer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help manage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hyperkalaemia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Immunusuppression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(SLE, vasculitis, podocytopathies, GN)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Tolvaptan (ADPKD)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Treatment for myeloma, HIV, hepatitis…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D58D3-9BE3-E8AC-4B93-9FCEE18B4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0AE171-A9C5-2194-B2C5-DCB01E4A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01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F369-DB4F-B3AC-C3E1-C75A0DC7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Nephrotoxics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DEE7A-A4C8-44D7-481F-E57591305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 non-steroidal anti-inflammatory medication where possible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RAAS inhibitors and SGLT2 inhibitors are not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per se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nephrotoxic, but should be held when dehydrated (risk AKI)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However do need to be restarted promptly when well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Many medication can be associated with kidney damage (commonly AKI, interstitial nephritis, RTA):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Antibiotics – aminoglycosides,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penicillins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vancomycin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Proton pump inhibitors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Calcineurin inhibitors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chemotherapy agents (including checkpoint inhibitors)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Tenofovir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Lithium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57B34-B52C-A31E-26C3-1763199B30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1FE486-9091-9FA2-AC78-B88E91698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4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6A9E-C38F-0DF5-9A88-7A745B17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Lithium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5216-7F22-FC65-84E6-0458908D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AKI can occur in acute toxicity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Nephrogenic diabetes insipidus common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20-87%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&gt;3L day dilute urine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Usually reversible in early phase on stopping lithium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treat with amiloride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Chronic kidney disease rare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Prevalence uncertain, perhaps around 1% of long-term lithium users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Chronic tubulointerstitial fibrosis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Slowly progressive (&gt;20 years)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Unclear ‘tipping point’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Risk factors as per common CKD risk factors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Lithium levels / duration / NDI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Benefit of stopping lithium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21BE-A591-32D8-0036-D1E64D1429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91A0F-7A7D-6BC0-BF17-FE9128683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5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4B00-0655-8C10-91A3-958E02AA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Prescribing considerations in CKD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6EE9-C89E-E05C-34AF-45244B9A7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medications unsuitable at lower creatinine clearance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 if drug is renally excreted – dose adjustments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Effect on tubular reabsorption of creatinine?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on RRT, consider dialysis elimination and timing of doses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Renal Drug Handbook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Specialist Renal Pharmacists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440B9-4320-C70A-3462-A7E28DDCF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73017-193F-913E-10FC-16D241578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>
            <a:extLst>
              <a:ext uri="{FF2B5EF4-FFF2-40B4-BE49-F238E27FC236}">
                <a16:creationId xmlns:a16="http://schemas.microsoft.com/office/drawing/2014/main" id="{B794F244-E873-DA83-42DA-8B155AB2B3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8198" y="769775"/>
            <a:ext cx="8215604" cy="5318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AA634B-8317-4590-6182-A28517A78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1BDF2-C309-07DC-4E3D-6CFB384AA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90F8-AFF8-27B4-B623-8BEEC5B1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8B83E-8B8E-D8DD-FC31-2723CEB97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Chronic Kidney Disease with co-morbidities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Prescribing in kidney disease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Dialysis – considerations for the elderly population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6D8A0-CE4F-A29A-2A50-0B7E12F87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8F24D-D348-EAF8-17D5-770A32902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>
            <a:extLst>
              <a:ext uri="{FF2B5EF4-FFF2-40B4-BE49-F238E27FC236}">
                <a16:creationId xmlns:a16="http://schemas.microsoft.com/office/drawing/2014/main" id="{19F25C98-F12C-8172-C7EF-7FDA861FB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0854" y="723123"/>
            <a:ext cx="8150291" cy="5411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4A844-23D2-1716-1F2F-7455F6D13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1D9B9-15A9-6784-6DAA-88FA62443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1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50D7-775C-E153-14FD-AA99D155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Prescribing in CKD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4943-69DA-8BB6-4F82-B6A5AB020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RAAS inhibition, SGLT2 inhibition, lipid-lowering therapy advised for most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‘sick day rules’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 NSAIDs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 effect of medications on CKD and prescribing modifications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CKD medication burden may contribute to cognitive decline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6E11A-D22F-43C1-6F5C-FE204DA6F1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CDD3F-FC48-1A83-7844-C3F4EB37E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53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078C-4258-6482-737F-E0C14DCF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Renal replacement therapy – considerations for the elderly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BC1D-A656-CB65-1F58-9CC36C8A0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Haemodialysis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Usually in-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3x / week, 4 hours at a time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Plus transport time…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Peritoneal dialysis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Home-based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‘continuous’ (several exchanges across the day) or ‘automated’ (typically overnight)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 be assisted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Both require procedures, lots of hospital visits, high likelihood of complications / admissions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Neither is ‘medically’ better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CF365-6BFA-43D6-38D3-8F7309A55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79684-D4FB-B995-DAB6-AC26A8BFE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43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F82D7-213B-F137-0093-3879BB38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63" y="821708"/>
            <a:ext cx="8968273" cy="5214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A8A59-9C8C-FFD0-5908-DF99966DBABB}"/>
              </a:ext>
            </a:extLst>
          </p:cNvPr>
          <p:cNvSpPr txBox="1"/>
          <p:nvPr/>
        </p:nvSpPr>
        <p:spPr>
          <a:xfrm>
            <a:off x="8540973" y="6387659"/>
            <a:ext cx="335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UK Renal Registry Annual Report, data to end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4DEF2-C515-338B-DCCE-DA0DF3D83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AEE1B-8A49-03CC-3071-DB4F0BC4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5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4BAEB-037E-8343-33EA-23A40104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55" y="470340"/>
            <a:ext cx="7997890" cy="5917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4A372-7907-7532-40C5-E0904D662D52}"/>
              </a:ext>
            </a:extLst>
          </p:cNvPr>
          <p:cNvSpPr txBox="1"/>
          <p:nvPr/>
        </p:nvSpPr>
        <p:spPr>
          <a:xfrm>
            <a:off x="8540973" y="6387659"/>
            <a:ext cx="335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UK Renal Registry Annual Report, data to end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49797-6D45-158E-87AD-9D3888BB1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CC842-E2AE-EAF3-4C5F-160BF2B1B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91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FF5C-5A6C-3C9B-1C4A-9CEB46D9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Case: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7EE2-A591-C90A-AA6B-111B88872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79yo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ESKD secondary to diabetes / HTN (now both well controlled)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PMHx: hypothyroidism, osteoarthritis, generalized anxiety disorder (sertraline)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Started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haemodialysis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via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tunnelled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line 2023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Initial attempt at arterio-venous fistula was unsuccessful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Lives with daughter and family, independently mobile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the time of dialysis initiation: memory not perfect but not particularly concerning, full capacity to make decisions around dialysis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38305-879C-7146-A3DA-28D621DE1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AECDD-B077-591B-DA1E-43AB453DA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85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43B6-F7EC-5870-0F3F-9D4150BD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FJ 2026: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0D2B-28AC-B8D4-9B10-2114A7BB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Dialysis has generally been medically unproblematic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However: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 has increasingly deteriorated, formally diagnosed with Alzheimer’s Disease in 2025 during a long admission following a fall and fractured neck of femur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Intermittently agitated on dialysis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Fistula would now be unsafe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often than not agitated immediately after dialysis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Paranoid, erratic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home (including violence)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Unable to stick to fluid restriction and increasingly fluid overloaded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4E9E5-E7B9-869B-8C22-B0413A31A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400E5-AB40-F9E6-5F51-6FBB5ADEF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1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3A9C-984D-D5F5-2438-0E4E44E5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148" y="884264"/>
            <a:ext cx="1695068" cy="325753"/>
          </a:xfrm>
          <a:solidFill>
            <a:srgbClr val="FF26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Inflammation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650753-D650-A91D-211F-235EC11E4A72}"/>
              </a:ext>
            </a:extLst>
          </p:cNvPr>
          <p:cNvSpPr txBox="1">
            <a:spLocks/>
          </p:cNvSpPr>
          <p:nvPr/>
        </p:nvSpPr>
        <p:spPr>
          <a:xfrm>
            <a:off x="8560105" y="3157415"/>
            <a:ext cx="2058624" cy="325753"/>
          </a:xfrm>
          <a:prstGeom prst="rect">
            <a:avLst/>
          </a:prstGeom>
          <a:solidFill>
            <a:srgbClr val="FF2600">
              <a:alpha val="20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Oxidative stress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0EB2A1-9601-F77D-7301-FCAA5FB7846A}"/>
              </a:ext>
            </a:extLst>
          </p:cNvPr>
          <p:cNvSpPr txBox="1">
            <a:spLocks/>
          </p:cNvSpPr>
          <p:nvPr/>
        </p:nvSpPr>
        <p:spPr>
          <a:xfrm>
            <a:off x="8923662" y="2514280"/>
            <a:ext cx="1891075" cy="325753"/>
          </a:xfrm>
          <a:prstGeom prst="rect">
            <a:avLst/>
          </a:prstGeom>
          <a:solidFill>
            <a:srgbClr val="FF2600">
              <a:alpha val="19608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Uremic toxins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784FDA-F7EE-645E-3C8F-36950E1D6529}"/>
              </a:ext>
            </a:extLst>
          </p:cNvPr>
          <p:cNvSpPr txBox="1">
            <a:spLocks/>
          </p:cNvSpPr>
          <p:nvPr/>
        </p:nvSpPr>
        <p:spPr>
          <a:xfrm>
            <a:off x="8923662" y="1577704"/>
            <a:ext cx="1695067" cy="606012"/>
          </a:xfrm>
          <a:prstGeom prst="rect">
            <a:avLst/>
          </a:prstGeom>
          <a:solidFill>
            <a:srgbClr val="FF2600">
              <a:alpha val="19608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Intradialytic hypotension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FE3CF1-0B17-C416-D71A-9C7B5B80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648" y="1143835"/>
            <a:ext cx="2603500" cy="2286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FE3434-F93D-E89A-EA99-E1C97BC2139A}"/>
              </a:ext>
            </a:extLst>
          </p:cNvPr>
          <p:cNvSpPr txBox="1">
            <a:spLocks/>
          </p:cNvSpPr>
          <p:nvPr/>
        </p:nvSpPr>
        <p:spPr>
          <a:xfrm>
            <a:off x="1076596" y="1264307"/>
            <a:ext cx="2974554" cy="2045056"/>
          </a:xfrm>
          <a:prstGeom prst="rect">
            <a:avLst/>
          </a:prstGeom>
          <a:solidFill>
            <a:srgbClr val="FF2600">
              <a:alpha val="19608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Vascular disease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Smoking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6B2485-D858-EDF2-C2BD-309E7489B523}"/>
              </a:ext>
            </a:extLst>
          </p:cNvPr>
          <p:cNvSpPr txBox="1">
            <a:spLocks/>
          </p:cNvSpPr>
          <p:nvPr/>
        </p:nvSpPr>
        <p:spPr>
          <a:xfrm>
            <a:off x="3800819" y="4825389"/>
            <a:ext cx="4087257" cy="6083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Cognitive decline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87967F2-8873-0E24-9376-F85AE98084E9}"/>
              </a:ext>
            </a:extLst>
          </p:cNvPr>
          <p:cNvSpPr/>
          <p:nvPr/>
        </p:nvSpPr>
        <p:spPr>
          <a:xfrm>
            <a:off x="4505900" y="2104222"/>
            <a:ext cx="947450" cy="4100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8B9077C-35AE-6266-790A-536EC5C672D2}"/>
              </a:ext>
            </a:extLst>
          </p:cNvPr>
          <p:cNvSpPr/>
          <p:nvPr/>
        </p:nvSpPr>
        <p:spPr>
          <a:xfrm rot="2730526">
            <a:off x="4055670" y="3922584"/>
            <a:ext cx="947450" cy="4100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8106340-7527-2649-1D85-60FC387782C2}"/>
              </a:ext>
            </a:extLst>
          </p:cNvPr>
          <p:cNvSpPr/>
          <p:nvPr/>
        </p:nvSpPr>
        <p:spPr>
          <a:xfrm rot="8132557">
            <a:off x="6522646" y="3926073"/>
            <a:ext cx="947450" cy="4100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E1330F-8A20-F2D6-F3D0-13914EAAB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E93682-2147-D58A-9E50-8F1A01868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84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152400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Nephrol Dial Transplant</a:t>
            </a:r>
            <a:r>
              <a:rPr lang="en-US" altLang="en-US" sz="1000">
                <a:solidFill>
                  <a:srgbClr val="333333"/>
                </a:solidFill>
              </a:rPr>
              <a:t>, Volume 26, Issue 8, August 2011, Pages 2656–2663,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https://doi.org/10.1093/ndt/gfq763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981200" y="425451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Time to recovery following a HD session.
</a:t>
            </a: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162" y="6294439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371600"/>
            <a:ext cx="5943600" cy="3902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673BED-CDA7-FC0E-C91C-255795156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8A7E9-FD1F-5AB8-3814-84BF0F94E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5B77-8899-0A89-18FF-6A306898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 what do we do for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FJ?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550B-8B0F-7D23-09D2-C16283597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Now lacks capacity to make complex decisions around ongoing dialysis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However: when did have capacity made a clear choice for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haemodialysis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She does know that if she stops dialysis she will die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present we can deliver safe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haemodialysis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CMHT involved, small dose lorazepam on arrival at home after HD session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Ongoing discussions and best-interests considerations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7F37D-9C69-683E-9E83-166B57BFA5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6EFD1-EF54-3F3A-951D-E484B91D5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1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528D-AADA-0DD6-3F21-DAF0B13F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Chronic Kidney Disease with co-morbidities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B82DE-86FA-8063-4CA8-AA25BAF2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8951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Chronic kidney disease =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Abnormalities in kidney function or structure that persist for &gt; 3 months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20FDB-8C82-8BD9-1A63-0F7DF4F4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532" y="1376265"/>
            <a:ext cx="4864359" cy="5472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674D8-04AC-A0BE-17A1-149592715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C65F63-F62E-697A-E267-6E6B3298A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04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60B0-91FB-2C3D-3BA4-4A041554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Peritoneal dialysis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6CE2C-7AF9-7AC6-764B-53E7DB81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Smaller body of evidence for cognitive decline with peritoneal dialysis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Cognitive impairment on PD associated with increased risk of hospitalization (especially for PD peritonitis), and lower modality survival rate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Assisted APD useful in elderly where available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Otherwise PD suitability depends upon active engagement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81231-BBF1-4D00-12E7-230080719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4B3ED-DEC8-42F1-B065-C6789F00F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51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16FC-B4EB-AA92-7A3A-65CAACBE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Transplant – considerations for the elderly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FE7CF-FD2F-DC8A-0DC3-7F675799C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Mental illness is not necessarily a contraindication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 to a point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Medication compliance is essential for good outcomes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Studies suggest comparable outcomes in severe mental illness in carefully selected patient cohorts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 is not necessarily contraindication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 to a point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Graft survival and overall survival worse in &gt;70s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Dementia is a significant relative contraindication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Consideration of deceased organ allocation system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62543-E6C4-C30A-F0ED-B8DF2FB24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81C51-B47C-4C97-0348-358AB9C8D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27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95B6F0DA-349B-515A-9C6B-4CEF9859F70E}"/>
              </a:ext>
            </a:extLst>
          </p:cNvPr>
          <p:cNvSpPr/>
          <p:nvPr/>
        </p:nvSpPr>
        <p:spPr>
          <a:xfrm>
            <a:off x="1211855" y="4100494"/>
            <a:ext cx="4922705" cy="102169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33824F-A036-EB40-2E25-0549E7645E53}"/>
              </a:ext>
            </a:extLst>
          </p:cNvPr>
          <p:cNvSpPr/>
          <p:nvPr/>
        </p:nvSpPr>
        <p:spPr>
          <a:xfrm>
            <a:off x="1211855" y="2473284"/>
            <a:ext cx="2005071" cy="900629"/>
          </a:xfrm>
          <a:prstGeom prst="ellipse">
            <a:avLst/>
          </a:prstGeom>
          <a:solidFill>
            <a:srgbClr val="156082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Nephrology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789670-4098-92B5-A5C8-406E288EA45F}"/>
              </a:ext>
            </a:extLst>
          </p:cNvPr>
          <p:cNvSpPr/>
          <p:nvPr/>
        </p:nvSpPr>
        <p:spPr>
          <a:xfrm>
            <a:off x="4129489" y="2473284"/>
            <a:ext cx="2005071" cy="900629"/>
          </a:xfrm>
          <a:prstGeom prst="ellipse">
            <a:avLst/>
          </a:prstGeom>
          <a:solidFill>
            <a:srgbClr val="156082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 Kidney Care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F4F92C-9029-79E1-3F02-9D0CBE3559A0}"/>
              </a:ext>
            </a:extLst>
          </p:cNvPr>
          <p:cNvSpPr/>
          <p:nvPr/>
        </p:nvSpPr>
        <p:spPr>
          <a:xfrm>
            <a:off x="7047123" y="2473283"/>
            <a:ext cx="2005071" cy="900629"/>
          </a:xfrm>
          <a:prstGeom prst="ellipse">
            <a:avLst/>
          </a:prstGeom>
          <a:solidFill>
            <a:srgbClr val="156082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Transplant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9CA229-0C45-3141-76F9-29738D0DFD60}"/>
              </a:ext>
            </a:extLst>
          </p:cNvPr>
          <p:cNvSpPr/>
          <p:nvPr/>
        </p:nvSpPr>
        <p:spPr>
          <a:xfrm>
            <a:off x="7047122" y="1237560"/>
            <a:ext cx="2005071" cy="900629"/>
          </a:xfrm>
          <a:prstGeom prst="ellipse">
            <a:avLst/>
          </a:prstGeom>
          <a:solidFill>
            <a:srgbClr val="156082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Dialysis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86CF74-998A-C0BF-50BE-5DB83A0D56DD}"/>
              </a:ext>
            </a:extLst>
          </p:cNvPr>
          <p:cNvSpPr/>
          <p:nvPr/>
        </p:nvSpPr>
        <p:spPr>
          <a:xfrm>
            <a:off x="7047122" y="3709006"/>
            <a:ext cx="2005071" cy="900629"/>
          </a:xfrm>
          <a:prstGeom prst="ellipse">
            <a:avLst/>
          </a:prstGeom>
          <a:solidFill>
            <a:srgbClr val="156082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Supportive Care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E96A5FB-EAF4-5812-0770-F3E808ED9F03}"/>
              </a:ext>
            </a:extLst>
          </p:cNvPr>
          <p:cNvGrpSpPr/>
          <p:nvPr/>
        </p:nvGrpSpPr>
        <p:grpSpPr>
          <a:xfrm>
            <a:off x="3352889" y="2790814"/>
            <a:ext cx="683280" cy="322560"/>
            <a:chOff x="4057968" y="3066237"/>
            <a:chExt cx="6832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DAC604-74D6-BB79-0B99-7913E35B8BAE}"/>
                    </a:ext>
                  </a:extLst>
                </p14:cNvPr>
                <p14:cNvContentPartPr/>
                <p14:nvPr/>
              </p14:nvContentPartPr>
              <p14:xfrm>
                <a:off x="4057968" y="3066237"/>
                <a:ext cx="683280" cy="145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DAC604-74D6-BB79-0B99-7913E35B8B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22328" y="3030237"/>
                  <a:ext cx="754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5A39B81-7234-8441-BB9B-489E702C425F}"/>
                    </a:ext>
                  </a:extLst>
                </p14:cNvPr>
                <p14:cNvContentPartPr/>
                <p14:nvPr/>
              </p14:nvContentPartPr>
              <p14:xfrm>
                <a:off x="4628568" y="3250917"/>
                <a:ext cx="94320" cy="137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5A39B81-7234-8441-BB9B-489E702C42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92568" y="3214917"/>
                  <a:ext cx="16596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B603EF8-476B-7815-0405-07B8E7022FA5}"/>
              </a:ext>
            </a:extLst>
          </p:cNvPr>
          <p:cNvGrpSpPr/>
          <p:nvPr/>
        </p:nvGrpSpPr>
        <p:grpSpPr>
          <a:xfrm>
            <a:off x="6269969" y="2766694"/>
            <a:ext cx="659160" cy="318960"/>
            <a:chOff x="6975048" y="3042117"/>
            <a:chExt cx="6591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104394-6BB3-1FEB-26CD-3398D83E9016}"/>
                    </a:ext>
                  </a:extLst>
                </p14:cNvPr>
                <p14:cNvContentPartPr/>
                <p14:nvPr/>
              </p14:nvContentPartPr>
              <p14:xfrm>
                <a:off x="6975048" y="3042117"/>
                <a:ext cx="659160" cy="127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104394-6BB3-1FEB-26CD-3398D83E90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39408" y="3006117"/>
                  <a:ext cx="730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D46CA3-FDE6-3F65-EB7D-3AA46C2E47D5}"/>
                    </a:ext>
                  </a:extLst>
                </p14:cNvPr>
                <p14:cNvContentPartPr/>
                <p14:nvPr/>
              </p14:nvContentPartPr>
              <p14:xfrm>
                <a:off x="7527288" y="3197997"/>
                <a:ext cx="101880" cy="16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D46CA3-FDE6-3F65-EB7D-3AA46C2E47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91648" y="3162357"/>
                  <a:ext cx="17352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90B03FD-2C41-DF35-03BF-27F92DBDE1CB}"/>
              </a:ext>
            </a:extLst>
          </p:cNvPr>
          <p:cNvGrpSpPr/>
          <p:nvPr/>
        </p:nvGrpSpPr>
        <p:grpSpPr>
          <a:xfrm>
            <a:off x="6041369" y="3268174"/>
            <a:ext cx="1091160" cy="723240"/>
            <a:chOff x="6746448" y="3543597"/>
            <a:chExt cx="109116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650DBE-B178-29D5-FBF1-00E8694286C1}"/>
                    </a:ext>
                  </a:extLst>
                </p14:cNvPr>
                <p14:cNvContentPartPr/>
                <p14:nvPr/>
              </p14:nvContentPartPr>
              <p14:xfrm>
                <a:off x="6746448" y="3543597"/>
                <a:ext cx="1033560" cy="56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650DBE-B178-29D5-FBF1-00E8694286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10448" y="3507957"/>
                  <a:ext cx="110520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04FD44-1A27-3E2D-187D-A1A0A0159C87}"/>
                    </a:ext>
                  </a:extLst>
                </p14:cNvPr>
                <p14:cNvContentPartPr/>
                <p14:nvPr/>
              </p14:nvContentPartPr>
              <p14:xfrm>
                <a:off x="7729248" y="3912597"/>
                <a:ext cx="108360" cy="21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04FD44-1A27-3E2D-187D-A1A0A0159C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93608" y="3876597"/>
                  <a:ext cx="180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71FA9F9-BC89-00BB-05A9-12650FE3A2BB}"/>
                    </a:ext>
                  </a:extLst>
                </p14:cNvPr>
                <p14:cNvContentPartPr/>
                <p14:nvPr/>
              </p14:nvContentPartPr>
              <p14:xfrm>
                <a:off x="7677408" y="4168557"/>
                <a:ext cx="152280" cy="9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71FA9F9-BC89-00BB-05A9-12650FE3A2B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41408" y="4132917"/>
                  <a:ext cx="22392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1E3EB2-A0E2-8933-EB63-2C31B9EB74FC}"/>
              </a:ext>
            </a:extLst>
          </p:cNvPr>
          <p:cNvGrpSpPr/>
          <p:nvPr/>
        </p:nvGrpSpPr>
        <p:grpSpPr>
          <a:xfrm>
            <a:off x="9155729" y="1433614"/>
            <a:ext cx="1667160" cy="2916720"/>
            <a:chOff x="9860808" y="1709037"/>
            <a:chExt cx="1667160" cy="29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7C47634-A379-88FD-B7E9-1009CD70C20E}"/>
                    </a:ext>
                  </a:extLst>
                </p14:cNvPr>
                <p14:cNvContentPartPr/>
                <p14:nvPr/>
              </p14:nvContentPartPr>
              <p14:xfrm>
                <a:off x="9874848" y="1997037"/>
                <a:ext cx="295560" cy="1104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7C47634-A379-88FD-B7E9-1009CD70C2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38848" y="1961037"/>
                  <a:ext cx="36720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01F572A-89BD-8889-7EF1-FED95B73AEDD}"/>
                    </a:ext>
                  </a:extLst>
                </p14:cNvPr>
                <p14:cNvContentPartPr/>
                <p14:nvPr/>
              </p14:nvContentPartPr>
              <p14:xfrm>
                <a:off x="9880248" y="2941317"/>
                <a:ext cx="173160" cy="260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01F572A-89BD-8889-7EF1-FED95B73AE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44248" y="2905317"/>
                  <a:ext cx="244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2CDDA9-D405-EC5D-A2EB-0EE473A6DD4E}"/>
                    </a:ext>
                  </a:extLst>
                </p14:cNvPr>
                <p14:cNvContentPartPr/>
                <p14:nvPr/>
              </p14:nvContentPartPr>
              <p14:xfrm>
                <a:off x="9860808" y="1993797"/>
                <a:ext cx="26640" cy="230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2CDDA9-D405-EC5D-A2EB-0EE473A6DD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24808" y="1958157"/>
                  <a:ext cx="98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36F3BC-98E6-6A2F-0609-A173FC13F137}"/>
                    </a:ext>
                  </a:extLst>
                </p14:cNvPr>
                <p14:cNvContentPartPr/>
                <p14:nvPr/>
              </p14:nvContentPartPr>
              <p14:xfrm>
                <a:off x="9884568" y="1948077"/>
                <a:ext cx="195840" cy="3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36F3BC-98E6-6A2F-0609-A173FC13F1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48568" y="1912437"/>
                  <a:ext cx="26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9A21D7B-22DF-06F7-4E16-7D360365110E}"/>
                    </a:ext>
                  </a:extLst>
                </p14:cNvPr>
                <p14:cNvContentPartPr/>
                <p14:nvPr/>
              </p14:nvContentPartPr>
              <p14:xfrm>
                <a:off x="9878808" y="3359277"/>
                <a:ext cx="369000" cy="1021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9A21D7B-22DF-06F7-4E16-7D36036511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43168" y="3323637"/>
                  <a:ext cx="440640" cy="10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D9F19C-D4A9-B195-E4C5-2AAF204F13DB}"/>
                    </a:ext>
                  </a:extLst>
                </p14:cNvPr>
                <p14:cNvContentPartPr/>
                <p14:nvPr/>
              </p14:nvContentPartPr>
              <p14:xfrm>
                <a:off x="9883488" y="4259277"/>
                <a:ext cx="10440" cy="155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D9F19C-D4A9-B195-E4C5-2AAF204F13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47488" y="4223277"/>
                  <a:ext cx="82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EC5846-8B63-54F8-B1D4-E500789090F7}"/>
                    </a:ext>
                  </a:extLst>
                </p14:cNvPr>
                <p14:cNvContentPartPr/>
                <p14:nvPr/>
              </p14:nvContentPartPr>
              <p14:xfrm>
                <a:off x="9893208" y="4414077"/>
                <a:ext cx="192600" cy="133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EC5846-8B63-54F8-B1D4-E500789090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57568" y="4378437"/>
                  <a:ext cx="264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6B2F2D9-3F0E-4E93-DA53-18893E77F79E}"/>
                    </a:ext>
                  </a:extLst>
                </p14:cNvPr>
                <p14:cNvContentPartPr/>
                <p14:nvPr/>
              </p14:nvContentPartPr>
              <p14:xfrm>
                <a:off x="9892848" y="1709037"/>
                <a:ext cx="1635120" cy="270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6B2F2D9-3F0E-4E93-DA53-18893E77F7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57208" y="1673037"/>
                  <a:ext cx="1706760" cy="27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A55231-B95B-0211-4B1F-5A241671650C}"/>
                    </a:ext>
                  </a:extLst>
                </p14:cNvPr>
                <p14:cNvContentPartPr/>
                <p14:nvPr/>
              </p14:nvContentPartPr>
              <p14:xfrm>
                <a:off x="10384248" y="4416237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A55231-B95B-0211-4B1F-5A24167165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48608" y="438059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758976-DE62-A3F8-F54D-4D60E4EB351C}"/>
                    </a:ext>
                  </a:extLst>
                </p14:cNvPr>
                <p14:cNvContentPartPr/>
                <p14:nvPr/>
              </p14:nvContentPartPr>
              <p14:xfrm>
                <a:off x="10384248" y="4197357"/>
                <a:ext cx="99360" cy="22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758976-DE62-A3F8-F54D-4D60E4EB35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48608" y="4161717"/>
                  <a:ext cx="171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71FB715-31D5-D890-EAD8-C8A177EF06B0}"/>
                    </a:ext>
                  </a:extLst>
                </p14:cNvPr>
                <p14:cNvContentPartPr/>
                <p14:nvPr/>
              </p14:nvContentPartPr>
              <p14:xfrm>
                <a:off x="10415208" y="4427397"/>
                <a:ext cx="125280" cy="19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71FB715-31D5-D890-EAD8-C8A177EF06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79208" y="4391757"/>
                  <a:ext cx="196920" cy="270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8E38F6F6-DC9E-566A-4D7E-9D6B563AC03B}"/>
              </a:ext>
            </a:extLst>
          </p:cNvPr>
          <p:cNvSpPr txBox="1"/>
          <p:nvPr/>
        </p:nvSpPr>
        <p:spPr>
          <a:xfrm>
            <a:off x="1211855" y="4751528"/>
            <a:ext cx="449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Disease modification treatment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D705387-9F2C-2927-E842-BD19A886F708}"/>
              </a:ext>
            </a:extLst>
          </p:cNvPr>
          <p:cNvSpPr txBox="1"/>
          <p:nvPr/>
        </p:nvSpPr>
        <p:spPr>
          <a:xfrm>
            <a:off x="1211855" y="5308902"/>
            <a:ext cx="784033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Disease progression slowing treatment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7B72A8F-ABB4-BC6D-C3EF-B07677D25226}"/>
              </a:ext>
            </a:extLst>
          </p:cNvPr>
          <p:cNvGrpSpPr/>
          <p:nvPr/>
        </p:nvGrpSpPr>
        <p:grpSpPr>
          <a:xfrm>
            <a:off x="6076289" y="1867054"/>
            <a:ext cx="948240" cy="753120"/>
            <a:chOff x="6781368" y="2142477"/>
            <a:chExt cx="94824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CFED93A-D340-995D-10D2-DADE8D967299}"/>
                    </a:ext>
                  </a:extLst>
                </p14:cNvPr>
                <p14:cNvContentPartPr/>
                <p14:nvPr/>
              </p14:nvContentPartPr>
              <p14:xfrm>
                <a:off x="7513248" y="2142477"/>
                <a:ext cx="159120" cy="1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CFED93A-D340-995D-10D2-DADE8D9672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7608" y="2106837"/>
                  <a:ext cx="230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4EDC479-5B08-27E3-7FFD-602F2C66C28D}"/>
                    </a:ext>
                  </a:extLst>
                </p14:cNvPr>
                <p14:cNvContentPartPr/>
                <p14:nvPr/>
              </p14:nvContentPartPr>
              <p14:xfrm>
                <a:off x="7682808" y="2180997"/>
                <a:ext cx="46800" cy="207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4EDC479-5B08-27E3-7FFD-602F2C66C2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47168" y="2145357"/>
                  <a:ext cx="118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6F371F-88FC-B878-28BC-6F3863C63564}"/>
                    </a:ext>
                  </a:extLst>
                </p14:cNvPr>
                <p14:cNvContentPartPr/>
                <p14:nvPr/>
              </p14:nvContentPartPr>
              <p14:xfrm>
                <a:off x="6781368" y="2177037"/>
                <a:ext cx="938160" cy="718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6F371F-88FC-B878-28BC-6F3863C635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45368" y="2141397"/>
                  <a:ext cx="1009800" cy="790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C096701-3CDA-25C7-05D9-757208194905}"/>
              </a:ext>
            </a:extLst>
          </p:cNvPr>
          <p:cNvSpPr txBox="1"/>
          <p:nvPr/>
        </p:nvSpPr>
        <p:spPr>
          <a:xfrm>
            <a:off x="4344991" y="1881966"/>
            <a:ext cx="153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eGFR&lt;20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009A31CB-FDBD-D8BF-C824-80D4A1014A74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E2EDC8E-0044-99B7-611A-D44C5184C7C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37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B6F4-F531-F6C5-7AA1-13611EB8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Supportive Care in Advanced CKD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8CC6-DAC5-F8E9-73A4-60C7B952B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Active patient-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approach for management of advanced CKD, avoiding dialysis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Includes symptom management, continued management of risk factors to slow progression, MDT care, psychological and social support, advanced care planning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Unclear survival benefit of dialysis in elderly / multi-morbid patients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Needs careful discussions with patients and families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700F2-D8CD-AFA2-2848-613B2C67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8AEAC-5F55-6DD0-71F8-3C452E3F9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93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76672D-2127-5C3C-FEEB-98FE849B0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4224"/>
            <a:ext cx="7772400" cy="6409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D04CF3-5DB7-C5BA-0557-1E1DC9D7B24E}"/>
              </a:ext>
            </a:extLst>
          </p:cNvPr>
          <p:cNvSpPr txBox="1"/>
          <p:nvPr/>
        </p:nvSpPr>
        <p:spPr>
          <a:xfrm>
            <a:off x="9982200" y="5556557"/>
            <a:ext cx="20566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Worthington, J., Soundy, A., Frost, J. 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Preparing for responsive management versus preparing for renal dialysis in multimorbid older people with advanced chronic kidney disease (Prepare for Kidney Care): Study protocol for a randomised controlled trial.. 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Trials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688 (2024). https://</a:t>
            </a:r>
            <a:r>
              <a:rPr lang="en-GB" sz="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/10.1186/s13063-024-08509-8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06800-B58F-E337-A8AB-5EFA8A110D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0FBE6-758A-F96F-0D2A-3C2C384E0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97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CCE00-E887-97C7-3BC8-F1FF7D14F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55" y="382228"/>
            <a:ext cx="9369490" cy="5770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87322-C494-A90D-18CC-0D6A859FEA06}"/>
              </a:ext>
            </a:extLst>
          </p:cNvPr>
          <p:cNvSpPr txBox="1"/>
          <p:nvPr/>
        </p:nvSpPr>
        <p:spPr>
          <a:xfrm>
            <a:off x="914402" y="6470823"/>
            <a:ext cx="11208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Adenwalla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S.F., O’Halloran, P., Faull, C. 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et al.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 Advance care planning for patients with end-stage kidney disease on dialysis: narrative review of the current evidence, and future considerations.  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J Nephrol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 </a:t>
            </a:r>
            <a:r>
              <a:rPr lang="en-GB" sz="800" b="1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37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547–560 (2024). https://</a:t>
            </a:r>
            <a:r>
              <a:rPr lang="en-GB" sz="8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doi.org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/10.1007/s40620-023-01841-3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16C80-21CE-6D2A-A97F-CA9708464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E24BF-70E3-E8BF-C519-3395904F9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41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3C44E-5602-5217-8A1A-47767088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0B96-62B2-74C4-B95A-2805DF7A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Renal replacement therapy – considerations for the elderly population: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D15C-DAD6-0493-8FE2-11D0083C2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modalities possible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Likely that RRT expedites functional decline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Supportive Care may be most appropriate – shared decision making is key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Increasingly Geriatricians are embedded within Nephrology teams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90A7A-0759-E5FB-BE03-68A01FB9A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95C075-1022-133D-8F70-7F92E40F0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56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D40C-8972-0D1B-9268-4F26FB9F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D4ED-EA06-4BB1-A6FB-07BFEA0A1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CKD common in old-age and with mental illness (mild and severe)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most cases most benefit from managing cardiovascular risk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will benefit from seeing Nephrology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Medication selection and dosing may need to be tailored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Benefits of renal replacement therapy in this cohort are not necessarily clear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1B109-EBC4-BDF0-7760-CDF8DF6238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4C5CDE-371B-DE20-73B0-3122848E4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3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01CC-69FA-FFCA-20C4-F99BF2A7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3372"/>
            <a:ext cx="10515600" cy="18879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Jennifer.joslin@nhs.net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AFE96-D8D0-64E3-34F7-3C88852D5A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9BF15-315D-FC89-A4B7-9357416C2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3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8D09-5838-F83B-69BE-D124E502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big is the CKD problem?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92C0-8481-C1CB-44C3-A1CA7EBAF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Estimated 9% globally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1.9 million people diagnosed with CKD in UK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often hidden: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UK: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est. 6% CKD G3-G5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78660-2458-93B2-1ADD-35DD33ECFD89}"/>
              </a:ext>
            </a:extLst>
          </p:cNvPr>
          <p:cNvSpPr txBox="1"/>
          <p:nvPr/>
        </p:nvSpPr>
        <p:spPr>
          <a:xfrm>
            <a:off x="10865627" y="4439520"/>
            <a:ext cx="120896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Molokhia</a:t>
            </a:r>
            <a:r>
              <a:rPr lang="en-GB" sz="8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M, Okoli GN, Redmond P, Asgari E, Shaw C, Schofield P, Ashworth M, </a:t>
            </a:r>
            <a:r>
              <a:rPr lang="en-GB" sz="8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Durbaba</a:t>
            </a:r>
            <a:r>
              <a:rPr lang="en-GB" sz="8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S, Nitsch D. Uncoded chronic kidney disease in primary care: a cross-sectional study of inequalities and cardiovascular disease risk management. Br J Gen </a:t>
            </a:r>
            <a:r>
              <a:rPr lang="en-GB" sz="8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</a:t>
            </a:r>
            <a:r>
              <a:rPr lang="en-GB" sz="8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2020 Oct 29;70(700):e785-e792. </a:t>
            </a:r>
            <a:r>
              <a:rPr lang="en-GB" sz="8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8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10.3399/bjgp20X713105. PMID: 33077509; PMCID: PMC7575408.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3027-C300-EFF0-A652-C6C5FDBD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983" y="2912125"/>
            <a:ext cx="6237644" cy="3712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48AD3D-68A4-2265-26A3-783004C3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DDF2C7-462F-4C8A-F15B-A1CB651BD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7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931D-6D67-6796-C30B-5D75EFCD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Risk factors for CKD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7D6D-A774-6D99-3E6C-A74948F9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people over 75 years (England, 2021 / 2022):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Prevalence of CKD G1-G5 48%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Prevalence of CKD G3-G5 36%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Prevalent CKD G4/5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(Incomplete data)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E7E2-D966-DAA8-B546-2CB03357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74" y="3588019"/>
            <a:ext cx="5114730" cy="3168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F8F05-A1F5-7539-0885-D7067D927BF6}"/>
              </a:ext>
            </a:extLst>
          </p:cNvPr>
          <p:cNvSpPr txBox="1"/>
          <p:nvPr/>
        </p:nvSpPr>
        <p:spPr>
          <a:xfrm>
            <a:off x="8925507" y="6246654"/>
            <a:ext cx="28295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UK Renal Registry Annual Report, data to end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27285-A2A5-AB4B-836B-64EED7913751}"/>
              </a:ext>
            </a:extLst>
          </p:cNvPr>
          <p:cNvSpPr txBox="1"/>
          <p:nvPr/>
        </p:nvSpPr>
        <p:spPr>
          <a:xfrm>
            <a:off x="7034259" y="1229023"/>
            <a:ext cx="4760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Context: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5m people age &gt;75 in England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people starting RRT (UK, 2023): 8560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74D5E-0324-85A5-CCB5-C6913E4C1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DA79E7-08B1-5E34-660F-9C48C43AA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6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CB17-CCB8-1ECA-C3B6-F225FB4C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Nephron loss is part of ageing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54DBE-8B1B-00AF-9EEB-F01E414CB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70782" cy="4618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A2995-CD86-A465-D112-6CBEF3D8CA04}"/>
              </a:ext>
            </a:extLst>
          </p:cNvPr>
          <p:cNvSpPr txBox="1"/>
          <p:nvPr/>
        </p:nvSpPr>
        <p:spPr>
          <a:xfrm>
            <a:off x="7492482" y="6323598"/>
            <a:ext cx="469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Denic, Aleksandar</a:t>
            </a:r>
            <a:r>
              <a:rPr lang="en-GB" sz="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Glassock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, Richard J.</a:t>
            </a:r>
            <a:r>
              <a:rPr lang="en-GB" sz="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; Rule, Andrew D.</a:t>
            </a:r>
            <a:r>
              <a:rPr lang="en-GB" sz="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. The Kidney in Normal Aging: A Comparison with Chronic Kidney Disease. CJASN 17(1):p 137-139, January 2022. | DOI: 10.2215/CJN.10580821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60452-0AD7-0FF5-02CC-C3E6FB9037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6E2A-9FC6-10CE-8280-C0A1855BC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3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09FBD-39B7-A2C8-8B3D-D3E0CAC6E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58EF-1378-A998-5CCF-77CAA454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Risk factors for CKD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A9A4-0E81-F64E-C513-B25AE5FFC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Inherited conditions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Obstructed uropathy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Glomerular diseases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Multisystem diseases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Acute Kidney Injury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Nephrotoxic medication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67AECF99-60F2-ACD9-60CF-D7F3C60CF2AA}"/>
              </a:ext>
            </a:extLst>
          </p:cNvPr>
          <p:cNvSpPr/>
          <p:nvPr/>
        </p:nvSpPr>
        <p:spPr>
          <a:xfrm>
            <a:off x="4851919" y="2015412"/>
            <a:ext cx="1726163" cy="1026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7F466746-66B9-1E2A-B675-86515C058C1E}"/>
              </a:ext>
            </a:extLst>
          </p:cNvPr>
          <p:cNvSpPr/>
          <p:nvPr/>
        </p:nvSpPr>
        <p:spPr>
          <a:xfrm>
            <a:off x="4845699" y="2494384"/>
            <a:ext cx="1726163" cy="1026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A1A1F715-D877-879A-AA7D-84E59A8D4237}"/>
              </a:ext>
            </a:extLst>
          </p:cNvPr>
          <p:cNvSpPr/>
          <p:nvPr/>
        </p:nvSpPr>
        <p:spPr>
          <a:xfrm>
            <a:off x="4845698" y="3007567"/>
            <a:ext cx="1726163" cy="1026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3848A192-E57A-C4A5-F2FB-D012BF139554}"/>
              </a:ext>
            </a:extLst>
          </p:cNvPr>
          <p:cNvSpPr/>
          <p:nvPr/>
        </p:nvSpPr>
        <p:spPr>
          <a:xfrm>
            <a:off x="4845698" y="4540946"/>
            <a:ext cx="1726163" cy="1026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7648B8A3-8FC6-3637-B277-4EF6F485D2FF}"/>
              </a:ext>
            </a:extLst>
          </p:cNvPr>
          <p:cNvSpPr/>
          <p:nvPr/>
        </p:nvSpPr>
        <p:spPr>
          <a:xfrm>
            <a:off x="4845697" y="5032310"/>
            <a:ext cx="1726163" cy="1026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941CD4B8-9C3A-19BE-A863-DCDDB2FEFBAA}"/>
              </a:ext>
            </a:extLst>
          </p:cNvPr>
          <p:cNvSpPr/>
          <p:nvPr/>
        </p:nvSpPr>
        <p:spPr>
          <a:xfrm>
            <a:off x="4845697" y="5548650"/>
            <a:ext cx="1726163" cy="10263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8A4F49-774C-D8E2-D24E-44565D9CB93E}"/>
              </a:ext>
            </a:extLst>
          </p:cNvPr>
          <p:cNvSpPr/>
          <p:nvPr/>
        </p:nvSpPr>
        <p:spPr>
          <a:xfrm>
            <a:off x="6727371" y="2015412"/>
            <a:ext cx="3648270" cy="363587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CKD rarely happens in isolation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9EC96F-3AE0-1609-17CC-B9FDF506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41641-F3A9-1108-9D15-CDBA6F657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4795-A6E9-3B3E-C8F3-58750863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Management of CKD with or without co-morbidities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D6929-4238-70E8-BFAC-D630388FD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Cardiovascular risk management is the cornerstone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Optimise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blood pressure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Optimise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high cholesterol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Optimise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glycaemic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control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 e.g. NSAIDs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Lifestyle: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Weight loss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 salt diet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Smoking cessation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CF2F1-6DEB-4B5B-EE3D-2A54DCE5E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772" y="23937"/>
            <a:ext cx="1364483" cy="4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14FA3-5849-BCEC-D56F-DBCFA276D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944" y="33268"/>
            <a:ext cx="467439" cy="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2645</Words>
  <Application>Microsoft Office PowerPoint</Application>
  <PresentationFormat>Widescreen</PresentationFormat>
  <Paragraphs>370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Calibri (Body)</vt:lpstr>
      <vt:lpstr>Merriweather Sans</vt:lpstr>
      <vt:lpstr>Office Theme</vt:lpstr>
      <vt:lpstr>Renal Medicine for Old Age Psychiatry 2026</vt:lpstr>
      <vt:lpstr>Declaration of interests</vt:lpstr>
      <vt:lpstr>Objectives</vt:lpstr>
      <vt:lpstr>Chronic Kidney Disease with co-morbidities</vt:lpstr>
      <vt:lpstr>How big is the CKD problem? </vt:lpstr>
      <vt:lpstr>Risk factors for CKD</vt:lpstr>
      <vt:lpstr>Nephron loss is part of ageing</vt:lpstr>
      <vt:lpstr>Risk factors for CKD</vt:lpstr>
      <vt:lpstr>Management of CKD with or without co-morbidities</vt:lpstr>
      <vt:lpstr>PowerPoint Presentation</vt:lpstr>
      <vt:lpstr>Most people with CKD are not under Nephrology</vt:lpstr>
      <vt:lpstr>Kidney Failure Risk Equation</vt:lpstr>
      <vt:lpstr>PowerPoint Presentation</vt:lpstr>
      <vt:lpstr>CKD and mental health I</vt:lpstr>
      <vt:lpstr>CKD and mental health – severe mental illness</vt:lpstr>
      <vt:lpstr>Summary – CKD with co-morbidities</vt:lpstr>
      <vt:lpstr>Prescribing in kidney disease</vt:lpstr>
      <vt:lpstr>Mrs FJ</vt:lpstr>
      <vt:lpstr>1. Renin-angiotensin system blockade – for most (uACR &gt; 3mg/mmol if diabetes, &gt;30mg/mmol if no diabetes)</vt:lpstr>
      <vt:lpstr>SGLT2 inhibitors – for many</vt:lpstr>
      <vt:lpstr>PowerPoint Presentation</vt:lpstr>
      <vt:lpstr>SGLT2 inhibitors</vt:lpstr>
      <vt:lpstr>Statin – for pretty much all</vt:lpstr>
      <vt:lpstr>Medication does make a difference</vt:lpstr>
      <vt:lpstr>Pretty much all other renal-specific medication is specialist initiated / prescribed</vt:lpstr>
      <vt:lpstr>'Nephrotoxics’</vt:lpstr>
      <vt:lpstr>Lithium</vt:lpstr>
      <vt:lpstr>Prescribing considerations in CKD</vt:lpstr>
      <vt:lpstr>PowerPoint Presentation</vt:lpstr>
      <vt:lpstr>PowerPoint Presentation</vt:lpstr>
      <vt:lpstr>Prescribing in CKD conclusions</vt:lpstr>
      <vt:lpstr>Renal replacement therapy – considerations for the elderly population</vt:lpstr>
      <vt:lpstr>PowerPoint Presentation</vt:lpstr>
      <vt:lpstr>PowerPoint Presentation</vt:lpstr>
      <vt:lpstr>Case: Mrs FJ</vt:lpstr>
      <vt:lpstr>Mrs FJ 2026: </vt:lpstr>
      <vt:lpstr>PowerPoint Presentation</vt:lpstr>
      <vt:lpstr>Fig. 2. Time to recovery following a HD session.
</vt:lpstr>
      <vt:lpstr>So what do we do for Mrs FJ?</vt:lpstr>
      <vt:lpstr>Peritoneal dialysis</vt:lpstr>
      <vt:lpstr>Transplant – considerations for the elderly population</vt:lpstr>
      <vt:lpstr>PowerPoint Presentation</vt:lpstr>
      <vt:lpstr>Supportive Care in Advanced CKD</vt:lpstr>
      <vt:lpstr>PowerPoint Presentation</vt:lpstr>
      <vt:lpstr>PowerPoint Presentation</vt:lpstr>
      <vt:lpstr>Renal replacement therapy – considerations for the elderly population: conclusions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Medicine for Old Age Psychiatry 2026</dc:title>
  <dc:creator>Jennifer Joslin</dc:creator>
  <cp:lastModifiedBy>RCN AV 2</cp:lastModifiedBy>
  <cp:revision>6</cp:revision>
  <dcterms:created xsi:type="dcterms:W3CDTF">2026-04-23T13:58:51Z</dcterms:created>
  <dcterms:modified xsi:type="dcterms:W3CDTF">2026-04-27T14:19:19Z</dcterms:modified>
</cp:coreProperties>
</file>